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  <p:sldId id="448" r:id="rId194"/>
    <p:sldId id="449" r:id="rId195"/>
    <p:sldId id="450" r:id="rId196"/>
    <p:sldId id="451" r:id="rId197"/>
    <p:sldId id="452" r:id="rId198"/>
    <p:sldId id="453" r:id="rId199"/>
    <p:sldId id="454" r:id="rId200"/>
    <p:sldId id="455" r:id="rId201"/>
    <p:sldId id="456" r:id="rId202"/>
    <p:sldId id="457" r:id="rId203"/>
    <p:sldId id="458" r:id="rId204"/>
    <p:sldId id="459" r:id="rId205"/>
    <p:sldId id="460" r:id="rId206"/>
    <p:sldId id="461" r:id="rId207"/>
    <p:sldId id="462" r:id="rId208"/>
    <p:sldId id="463" r:id="rId209"/>
    <p:sldId id="464" r:id="rId210"/>
    <p:sldId id="465" r:id="rId211"/>
    <p:sldId id="466" r:id="rId212"/>
    <p:sldId id="467" r:id="rId213"/>
    <p:sldId id="468" r:id="rId214"/>
    <p:sldId id="469" r:id="rId215"/>
    <p:sldId id="470" r:id="rId216"/>
    <p:sldId id="471" r:id="rId217"/>
    <p:sldId id="472" r:id="rId218"/>
    <p:sldId id="473" r:id="rId219"/>
    <p:sldId id="474" r:id="rId220"/>
    <p:sldId id="475" r:id="rId221"/>
    <p:sldId id="476" r:id="rId222"/>
    <p:sldId id="477" r:id="rId223"/>
    <p:sldId id="478" r:id="rId224"/>
    <p:sldId id="479" r:id="rId225"/>
    <p:sldId id="480" r:id="rId226"/>
    <p:sldId id="481" r:id="rId227"/>
    <p:sldId id="482" r:id="rId228"/>
    <p:sldId id="483" r:id="rId229"/>
    <p:sldId id="484" r:id="rId230"/>
    <p:sldId id="485" r:id="rId231"/>
    <p:sldId id="486" r:id="rId232"/>
    <p:sldId id="487" r:id="rId233"/>
    <p:sldId id="488" r:id="rId234"/>
    <p:sldId id="489" r:id="rId235"/>
    <p:sldId id="490" r:id="rId236"/>
    <p:sldId id="491" r:id="rId237"/>
    <p:sldId id="492" r:id="rId238"/>
    <p:sldId id="493" r:id="rId239"/>
    <p:sldId id="494" r:id="rId240"/>
    <p:sldId id="495" r:id="rId241"/>
    <p:sldId id="496" r:id="rId242"/>
    <p:sldId id="497" r:id="rId243"/>
    <p:sldId id="498" r:id="rId244"/>
    <p:sldId id="499" r:id="rId245"/>
    <p:sldId id="500" r:id="rId246"/>
    <p:sldId id="501" r:id="rId247"/>
    <p:sldId id="502" r:id="rId248"/>
    <p:sldId id="503" r:id="rId249"/>
    <p:sldId id="504" r:id="rId250"/>
    <p:sldId id="505" r:id="rId251"/>
    <p:sldId id="506" r:id="rId252"/>
    <p:sldId id="507" r:id="rId253"/>
    <p:sldId id="508" r:id="rId254"/>
    <p:sldId id="509" r:id="rId255"/>
    <p:sldId id="510" r:id="rId256"/>
    <p:sldId id="511" r:id="rId257"/>
    <p:sldId id="512" r:id="rId258"/>
    <p:sldId id="513" r:id="rId259"/>
    <p:sldId id="514" r:id="rId260"/>
    <p:sldId id="515" r:id="rId261"/>
    <p:sldId id="516" r:id="rId262"/>
    <p:sldId id="517" r:id="rId263"/>
    <p:sldId id="518" r:id="rId264"/>
    <p:sldId id="519" r:id="rId265"/>
    <p:sldId id="520" r:id="rId266"/>
    <p:sldId id="521" r:id="rId267"/>
    <p:sldId id="522" r:id="rId268"/>
    <p:sldId id="523" r:id="rId269"/>
    <p:sldId id="524" r:id="rId270"/>
    <p:sldId id="525" r:id="rId271"/>
    <p:sldId id="526" r:id="rId272"/>
    <p:sldId id="527" r:id="rId273"/>
    <p:sldId id="528" r:id="rId274"/>
    <p:sldId id="529" r:id="rId275"/>
    <p:sldId id="530" r:id="rId276"/>
    <p:sldId id="531" r:id="rId277"/>
    <p:sldId id="532" r:id="rId278"/>
    <p:sldId id="533" r:id="rId279"/>
    <p:sldId id="534" r:id="rId280"/>
    <p:sldId id="535" r:id="rId281"/>
    <p:sldId id="536" r:id="rId282"/>
    <p:sldId id="537" r:id="rId283"/>
    <p:sldId id="538" r:id="rId284"/>
    <p:sldId id="539" r:id="rId285"/>
    <p:sldId id="540" r:id="rId286"/>
    <p:sldId id="541" r:id="rId287"/>
    <p:sldId id="542" r:id="rId288"/>
    <p:sldId id="543" r:id="rId289"/>
    <p:sldId id="544" r:id="rId290"/>
    <p:sldId id="545" r:id="rId291"/>
    <p:sldId id="546" r:id="rId292"/>
    <p:sldId id="547" r:id="rId293"/>
    <p:sldId id="548" r:id="rId294"/>
    <p:sldId id="549" r:id="rId295"/>
    <p:sldId id="550" r:id="rId296"/>
    <p:sldId id="551" r:id="rId297"/>
    <p:sldId id="552" r:id="rId298"/>
    <p:sldId id="553" r:id="rId299"/>
    <p:sldId id="554" r:id="rId300"/>
    <p:sldId id="555" r:id="rId301"/>
    <p:sldId id="556" r:id="rId302"/>
    <p:sldId id="557" r:id="rId303"/>
    <p:sldId id="558" r:id="rId304"/>
    <p:sldId id="559" r:id="rId305"/>
    <p:sldId id="560" r:id="rId306"/>
    <p:sldId id="561" r:id="rId307"/>
    <p:sldId id="562" r:id="rId308"/>
    <p:sldId id="563" r:id="rId309"/>
    <p:sldId id="564" r:id="rId310"/>
    <p:sldId id="565" r:id="rId311"/>
    <p:sldId id="566" r:id="rId312"/>
    <p:sldId id="567" r:id="rId313"/>
    <p:sldId id="568" r:id="rId314"/>
    <p:sldId id="569" r:id="rId315"/>
    <p:sldId id="570" r:id="rId316"/>
    <p:sldId id="571" r:id="rId317"/>
    <p:sldId id="572" r:id="rId318"/>
    <p:sldId id="573" r:id="rId319"/>
    <p:sldId id="574" r:id="rId320"/>
    <p:sldId id="575" r:id="rId321"/>
    <p:sldId id="576" r:id="rId322"/>
    <p:sldId id="577" r:id="rId323"/>
    <p:sldId id="578" r:id="rId324"/>
    <p:sldId id="579" r:id="rId325"/>
    <p:sldId id="580" r:id="rId326"/>
    <p:sldId id="581" r:id="rId327"/>
    <p:sldId id="582" r:id="rId328"/>
    <p:sldId id="583" r:id="rId329"/>
  </p:sldIdLst>
  <p:sldSz cx="12123738" cy="6819900"/>
  <p:notesSz cx="9118600" cy="68199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408" y="96"/>
      </p:cViewPr>
      <p:guideLst>
        <p:guide orient="horz" pos="2880"/>
        <p:guide pos="28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279" Type="http://schemas.openxmlformats.org/officeDocument/2006/relationships/slide" Target="slides/slide278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281" Type="http://schemas.openxmlformats.org/officeDocument/2006/relationships/slide" Target="slides/slide280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83" Type="http://schemas.openxmlformats.org/officeDocument/2006/relationships/slide" Target="slides/slide182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presProps" Target="presProps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theme" Target="theme/theme1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tableStyles" Target="tableStyles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271" Type="http://schemas.openxmlformats.org/officeDocument/2006/relationships/slide" Target="slides/slide27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09281" y="2114170"/>
            <a:ext cx="1030517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18561" y="3819145"/>
            <a:ext cx="848661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s-ES" spc="-5" smtClean="0"/>
              <a:t>Julio</a:t>
            </a:r>
            <a:r>
              <a:rPr lang="es-ES" spc="-40" smtClean="0"/>
              <a:t> </a:t>
            </a:r>
            <a:r>
              <a:rPr lang="es-ES" spc="-5" smtClean="0"/>
              <a:t>Gonzalo</a:t>
            </a:r>
            <a:r>
              <a:rPr lang="es-ES" spc="-35" smtClean="0"/>
              <a:t> </a:t>
            </a:r>
            <a:r>
              <a:rPr lang="es-ES" spc="-5" smtClean="0"/>
              <a:t>García</a:t>
            </a:r>
            <a:endParaRPr lang="es-ES" spc="-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s-ES" spc="-10" smtClean="0"/>
              <a:t>Control,</a:t>
            </a:r>
            <a:r>
              <a:rPr lang="es-ES" spc="15" smtClean="0"/>
              <a:t> </a:t>
            </a:r>
            <a:r>
              <a:rPr lang="es-ES" spc="-10" smtClean="0"/>
              <a:t>supervisión</a:t>
            </a:r>
            <a:r>
              <a:rPr lang="es-ES" spc="15" smtClean="0"/>
              <a:t> </a:t>
            </a:r>
            <a:r>
              <a:rPr lang="es-ES" spc="-5" smtClean="0"/>
              <a:t>y</a:t>
            </a:r>
            <a:r>
              <a:rPr lang="es-ES" spc="15" smtClean="0"/>
              <a:t> </a:t>
            </a:r>
            <a:r>
              <a:rPr lang="es-ES" spc="-10" smtClean="0"/>
              <a:t>mantenimiento</a:t>
            </a:r>
            <a:r>
              <a:rPr lang="es-ES" spc="20" smtClean="0"/>
              <a:t> </a:t>
            </a:r>
            <a:r>
              <a:rPr lang="es-ES" spc="-5" smtClean="0"/>
              <a:t>de</a:t>
            </a:r>
            <a:r>
              <a:rPr lang="es-ES" spc="15" smtClean="0"/>
              <a:t> </a:t>
            </a:r>
            <a:r>
              <a:rPr lang="es-ES" spc="-10" smtClean="0"/>
              <a:t>Subestaciones</a:t>
            </a:r>
            <a:r>
              <a:rPr lang="es-ES" spc="15" smtClean="0"/>
              <a:t> </a:t>
            </a:r>
            <a:r>
              <a:rPr lang="es-ES" spc="-10" smtClean="0"/>
              <a:t>Electricas.</a:t>
            </a:r>
            <a:endParaRPr lang="es-E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 u="heavy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s-ES" spc="-5" smtClean="0"/>
              <a:t>Julio</a:t>
            </a:r>
            <a:r>
              <a:rPr lang="es-ES" spc="-40" smtClean="0"/>
              <a:t> </a:t>
            </a:r>
            <a:r>
              <a:rPr lang="es-ES" spc="-5" smtClean="0"/>
              <a:t>Gonzalo</a:t>
            </a:r>
            <a:r>
              <a:rPr lang="es-ES" spc="-35" smtClean="0"/>
              <a:t> </a:t>
            </a:r>
            <a:r>
              <a:rPr lang="es-ES" spc="-5" smtClean="0"/>
              <a:t>García</a:t>
            </a:r>
            <a:endParaRPr lang="es-ES" spc="-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s-ES" spc="-10" smtClean="0"/>
              <a:t>Control,</a:t>
            </a:r>
            <a:r>
              <a:rPr lang="es-ES" spc="15" smtClean="0"/>
              <a:t> </a:t>
            </a:r>
            <a:r>
              <a:rPr lang="es-ES" spc="-10" smtClean="0"/>
              <a:t>supervisión</a:t>
            </a:r>
            <a:r>
              <a:rPr lang="es-ES" spc="15" smtClean="0"/>
              <a:t> </a:t>
            </a:r>
            <a:r>
              <a:rPr lang="es-ES" spc="-5" smtClean="0"/>
              <a:t>y</a:t>
            </a:r>
            <a:r>
              <a:rPr lang="es-ES" spc="15" smtClean="0"/>
              <a:t> </a:t>
            </a:r>
            <a:r>
              <a:rPr lang="es-ES" spc="-10" smtClean="0"/>
              <a:t>mantenimiento</a:t>
            </a:r>
            <a:r>
              <a:rPr lang="es-ES" spc="20" smtClean="0"/>
              <a:t> </a:t>
            </a:r>
            <a:r>
              <a:rPr lang="es-ES" spc="-5" smtClean="0"/>
              <a:t>de</a:t>
            </a:r>
            <a:r>
              <a:rPr lang="es-ES" spc="15" smtClean="0"/>
              <a:t> </a:t>
            </a:r>
            <a:r>
              <a:rPr lang="es-ES" spc="-10" smtClean="0"/>
              <a:t>Subestaciones</a:t>
            </a:r>
            <a:r>
              <a:rPr lang="es-ES" spc="15" smtClean="0"/>
              <a:t> </a:t>
            </a:r>
            <a:r>
              <a:rPr lang="es-ES" spc="-10" smtClean="0"/>
              <a:t>Electricas.</a:t>
            </a:r>
            <a:endParaRPr lang="es-E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85318"/>
            <a:ext cx="12123738" cy="431800"/>
          </a:xfrm>
          <a:custGeom>
            <a:avLst/>
            <a:gdLst/>
            <a:ahLst/>
            <a:cxnLst/>
            <a:rect l="l" t="t" r="r" b="b"/>
            <a:pathLst>
              <a:path w="9118600" h="431800">
                <a:moveTo>
                  <a:pt x="0" y="0"/>
                </a:moveTo>
                <a:lnTo>
                  <a:pt x="0" y="431292"/>
                </a:lnTo>
                <a:lnTo>
                  <a:pt x="9118600" y="431292"/>
                </a:lnTo>
                <a:lnTo>
                  <a:pt x="9118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3401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6188" y="1568577"/>
            <a:ext cx="527382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43726" y="1568577"/>
            <a:ext cx="527382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s-ES" spc="-5" smtClean="0"/>
              <a:t>Julio</a:t>
            </a:r>
            <a:r>
              <a:rPr lang="es-ES" spc="-40" smtClean="0"/>
              <a:t> </a:t>
            </a:r>
            <a:r>
              <a:rPr lang="es-ES" spc="-5" smtClean="0"/>
              <a:t>Gonzalo</a:t>
            </a:r>
            <a:r>
              <a:rPr lang="es-ES" spc="-35" smtClean="0"/>
              <a:t> </a:t>
            </a:r>
            <a:r>
              <a:rPr lang="es-ES" spc="-5" smtClean="0"/>
              <a:t>García</a:t>
            </a:r>
            <a:endParaRPr lang="es-ES" spc="-5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s-ES" spc="-10" smtClean="0"/>
              <a:t>Control,</a:t>
            </a:r>
            <a:r>
              <a:rPr lang="es-ES" spc="15" smtClean="0"/>
              <a:t> </a:t>
            </a:r>
            <a:r>
              <a:rPr lang="es-ES" spc="-10" smtClean="0"/>
              <a:t>supervisión</a:t>
            </a:r>
            <a:r>
              <a:rPr lang="es-ES" spc="15" smtClean="0"/>
              <a:t> </a:t>
            </a:r>
            <a:r>
              <a:rPr lang="es-ES" spc="-5" smtClean="0"/>
              <a:t>y</a:t>
            </a:r>
            <a:r>
              <a:rPr lang="es-ES" spc="15" smtClean="0"/>
              <a:t> </a:t>
            </a:r>
            <a:r>
              <a:rPr lang="es-ES" spc="-10" smtClean="0"/>
              <a:t>mantenimiento</a:t>
            </a:r>
            <a:r>
              <a:rPr lang="es-ES" spc="20" smtClean="0"/>
              <a:t> </a:t>
            </a:r>
            <a:r>
              <a:rPr lang="es-ES" spc="-5" smtClean="0"/>
              <a:t>de</a:t>
            </a:r>
            <a:r>
              <a:rPr lang="es-ES" spc="15" smtClean="0"/>
              <a:t> </a:t>
            </a:r>
            <a:r>
              <a:rPr lang="es-ES" spc="-10" smtClean="0"/>
              <a:t>Subestaciones</a:t>
            </a:r>
            <a:r>
              <a:rPr lang="es-ES" spc="15" smtClean="0"/>
              <a:t> </a:t>
            </a:r>
            <a:r>
              <a:rPr lang="es-ES" spc="-10" smtClean="0"/>
              <a:t>Electricas.</a:t>
            </a:r>
            <a:endParaRPr lang="es-ES" spc="-10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s-ES" spc="-5" smtClean="0"/>
              <a:t>Julio</a:t>
            </a:r>
            <a:r>
              <a:rPr lang="es-ES" spc="-40" smtClean="0"/>
              <a:t> </a:t>
            </a:r>
            <a:r>
              <a:rPr lang="es-ES" spc="-5" smtClean="0"/>
              <a:t>Gonzalo</a:t>
            </a:r>
            <a:r>
              <a:rPr lang="es-ES" spc="-35" smtClean="0"/>
              <a:t> </a:t>
            </a:r>
            <a:r>
              <a:rPr lang="es-ES" spc="-5" smtClean="0"/>
              <a:t>García</a:t>
            </a:r>
            <a:endParaRPr lang="es-ES" spc="-5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s-ES" spc="-10" smtClean="0"/>
              <a:t>Control,</a:t>
            </a:r>
            <a:r>
              <a:rPr lang="es-ES" spc="15" smtClean="0"/>
              <a:t> </a:t>
            </a:r>
            <a:r>
              <a:rPr lang="es-ES" spc="-10" smtClean="0"/>
              <a:t>supervisión</a:t>
            </a:r>
            <a:r>
              <a:rPr lang="es-ES" spc="15" smtClean="0"/>
              <a:t> </a:t>
            </a:r>
            <a:r>
              <a:rPr lang="es-ES" spc="-5" smtClean="0"/>
              <a:t>y</a:t>
            </a:r>
            <a:r>
              <a:rPr lang="es-ES" spc="15" smtClean="0"/>
              <a:t> </a:t>
            </a:r>
            <a:r>
              <a:rPr lang="es-ES" spc="-10" smtClean="0"/>
              <a:t>mantenimiento</a:t>
            </a:r>
            <a:r>
              <a:rPr lang="es-ES" spc="20" smtClean="0"/>
              <a:t> </a:t>
            </a:r>
            <a:r>
              <a:rPr lang="es-ES" spc="-5" smtClean="0"/>
              <a:t>de</a:t>
            </a:r>
            <a:r>
              <a:rPr lang="es-ES" spc="15" smtClean="0"/>
              <a:t> </a:t>
            </a:r>
            <a:r>
              <a:rPr lang="es-ES" spc="-10" smtClean="0"/>
              <a:t>Subestaciones</a:t>
            </a:r>
            <a:r>
              <a:rPr lang="es-ES" spc="15" smtClean="0"/>
              <a:t> </a:t>
            </a:r>
            <a:r>
              <a:rPr lang="es-ES" spc="-10" smtClean="0"/>
              <a:t>Electricas.</a:t>
            </a:r>
            <a:endParaRPr lang="es-ES" spc="-10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s-ES" spc="-5" smtClean="0"/>
              <a:t>Julio</a:t>
            </a:r>
            <a:r>
              <a:rPr lang="es-ES" spc="-40" smtClean="0"/>
              <a:t> </a:t>
            </a:r>
            <a:r>
              <a:rPr lang="es-ES" spc="-5" smtClean="0"/>
              <a:t>Gonzalo</a:t>
            </a:r>
            <a:r>
              <a:rPr lang="es-ES" spc="-35" smtClean="0"/>
              <a:t> </a:t>
            </a:r>
            <a:r>
              <a:rPr lang="es-ES" spc="-5" smtClean="0"/>
              <a:t>García</a:t>
            </a:r>
            <a:endParaRPr lang="es-ES" spc="-5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s-ES" spc="-10" smtClean="0"/>
              <a:t>Control,</a:t>
            </a:r>
            <a:r>
              <a:rPr lang="es-ES" spc="15" smtClean="0"/>
              <a:t> </a:t>
            </a:r>
            <a:r>
              <a:rPr lang="es-ES" spc="-10" smtClean="0"/>
              <a:t>supervisión</a:t>
            </a:r>
            <a:r>
              <a:rPr lang="es-ES" spc="15" smtClean="0"/>
              <a:t> </a:t>
            </a:r>
            <a:r>
              <a:rPr lang="es-ES" spc="-5" smtClean="0"/>
              <a:t>y</a:t>
            </a:r>
            <a:r>
              <a:rPr lang="es-ES" spc="15" smtClean="0"/>
              <a:t> </a:t>
            </a:r>
            <a:r>
              <a:rPr lang="es-ES" spc="-10" smtClean="0"/>
              <a:t>mantenimiento</a:t>
            </a:r>
            <a:r>
              <a:rPr lang="es-ES" spc="20" smtClean="0"/>
              <a:t> </a:t>
            </a:r>
            <a:r>
              <a:rPr lang="es-ES" spc="-5" smtClean="0"/>
              <a:t>de</a:t>
            </a:r>
            <a:r>
              <a:rPr lang="es-ES" spc="15" smtClean="0"/>
              <a:t> </a:t>
            </a:r>
            <a:r>
              <a:rPr lang="es-ES" spc="-10" smtClean="0"/>
              <a:t>Subestaciones</a:t>
            </a:r>
            <a:r>
              <a:rPr lang="es-ES" spc="15" smtClean="0"/>
              <a:t> </a:t>
            </a:r>
            <a:r>
              <a:rPr lang="es-ES" spc="-10" smtClean="0"/>
              <a:t>Electricas.</a:t>
            </a:r>
            <a:endParaRPr lang="es-ES" spc="-10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85318"/>
            <a:ext cx="12123738" cy="431800"/>
          </a:xfrm>
          <a:custGeom>
            <a:avLst/>
            <a:gdLst/>
            <a:ahLst/>
            <a:cxnLst/>
            <a:rect l="l" t="t" r="r" b="b"/>
            <a:pathLst>
              <a:path w="9118600" h="431800">
                <a:moveTo>
                  <a:pt x="0" y="0"/>
                </a:moveTo>
                <a:lnTo>
                  <a:pt x="0" y="431292"/>
                </a:lnTo>
                <a:lnTo>
                  <a:pt x="9118600" y="431292"/>
                </a:lnTo>
                <a:lnTo>
                  <a:pt x="9118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3401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7" name="bg object 17"/>
          <p:cNvSpPr/>
          <p:nvPr/>
        </p:nvSpPr>
        <p:spPr>
          <a:xfrm>
            <a:off x="0" y="385318"/>
            <a:ext cx="12123738" cy="432434"/>
          </a:xfrm>
          <a:custGeom>
            <a:avLst/>
            <a:gdLst/>
            <a:ahLst/>
            <a:cxnLst/>
            <a:rect l="l" t="t" r="r" b="b"/>
            <a:pathLst>
              <a:path w="9118600" h="432434">
                <a:moveTo>
                  <a:pt x="0" y="432054"/>
                </a:moveTo>
                <a:lnTo>
                  <a:pt x="9118600" y="432053"/>
                </a:lnTo>
              </a:path>
              <a:path w="9118600" h="432434">
                <a:moveTo>
                  <a:pt x="911860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0" y="444246"/>
            <a:ext cx="1212373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93928" y="1248917"/>
            <a:ext cx="113358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 u="heavy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393694" y="6400092"/>
            <a:ext cx="2233941" cy="2051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s-ES" spc="-5" smtClean="0"/>
              <a:t>Julio</a:t>
            </a:r>
            <a:r>
              <a:rPr lang="es-ES" spc="-40" smtClean="0"/>
              <a:t> </a:t>
            </a:r>
            <a:r>
              <a:rPr lang="es-ES" spc="-5" smtClean="0"/>
              <a:t>Gonzalo</a:t>
            </a:r>
            <a:r>
              <a:rPr lang="es-ES" spc="-35" smtClean="0"/>
              <a:t> </a:t>
            </a:r>
            <a:r>
              <a:rPr lang="es-ES" spc="-5" smtClean="0"/>
              <a:t>García</a:t>
            </a:r>
            <a:endParaRPr lang="es-ES" spc="-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7079" y="6400092"/>
            <a:ext cx="7005764" cy="2051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s-ES" spc="-10" smtClean="0"/>
              <a:t>Control,</a:t>
            </a:r>
            <a:r>
              <a:rPr lang="es-ES" spc="15" smtClean="0"/>
              <a:t> </a:t>
            </a:r>
            <a:r>
              <a:rPr lang="es-ES" spc="-10" smtClean="0"/>
              <a:t>supervisión</a:t>
            </a:r>
            <a:r>
              <a:rPr lang="es-ES" spc="15" smtClean="0"/>
              <a:t> </a:t>
            </a:r>
            <a:r>
              <a:rPr lang="es-ES" spc="-5" smtClean="0"/>
              <a:t>y</a:t>
            </a:r>
            <a:r>
              <a:rPr lang="es-ES" spc="15" smtClean="0"/>
              <a:t> </a:t>
            </a:r>
            <a:r>
              <a:rPr lang="es-ES" spc="-10" smtClean="0"/>
              <a:t>mantenimiento</a:t>
            </a:r>
            <a:r>
              <a:rPr lang="es-ES" spc="20" smtClean="0"/>
              <a:t> </a:t>
            </a:r>
            <a:r>
              <a:rPr lang="es-ES" spc="-5" smtClean="0"/>
              <a:t>de</a:t>
            </a:r>
            <a:r>
              <a:rPr lang="es-ES" spc="15" smtClean="0"/>
              <a:t> </a:t>
            </a:r>
            <a:r>
              <a:rPr lang="es-ES" spc="-10" smtClean="0"/>
              <a:t>Subestaciones</a:t>
            </a:r>
            <a:r>
              <a:rPr lang="es-ES" spc="15" smtClean="0"/>
              <a:t> </a:t>
            </a:r>
            <a:r>
              <a:rPr lang="es-ES" spc="-10" smtClean="0"/>
              <a:t>Electricas.</a:t>
            </a:r>
            <a:endParaRPr lang="es-E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29091" y="6342508"/>
            <a:ext cx="27884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g"/><Relationship Id="rId4" Type="http://schemas.openxmlformats.org/officeDocument/2006/relationships/image" Target="../media/image73.jp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jp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9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jpg"/><Relationship Id="rId4" Type="http://schemas.openxmlformats.org/officeDocument/2006/relationships/image" Target="../media/image108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jp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2.jp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5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g"/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5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5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g"/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5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g"/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5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g"/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g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g"/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5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5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g"/><Relationship Id="rId1" Type="http://schemas.openxmlformats.org/officeDocument/2006/relationships/slideLayout" Target="../slideLayouts/slideLayout5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jpg"/><Relationship Id="rId1" Type="http://schemas.openxmlformats.org/officeDocument/2006/relationships/slideLayout" Target="../slideLayouts/slideLayout5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g"/><Relationship Id="rId1" Type="http://schemas.openxmlformats.org/officeDocument/2006/relationships/slideLayout" Target="../slideLayouts/slideLayout5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g"/><Relationship Id="rId1" Type="http://schemas.openxmlformats.org/officeDocument/2006/relationships/slideLayout" Target="../slideLayouts/slideLayout5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g"/><Relationship Id="rId1" Type="http://schemas.openxmlformats.org/officeDocument/2006/relationships/slideLayout" Target="../slideLayouts/slideLayout5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g"/><Relationship Id="rId1" Type="http://schemas.openxmlformats.org/officeDocument/2006/relationships/slideLayout" Target="../slideLayouts/slideLayout5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g"/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5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5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g"/><Relationship Id="rId1" Type="http://schemas.openxmlformats.org/officeDocument/2006/relationships/slideLayout" Target="../slideLayouts/slideLayout5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5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g"/><Relationship Id="rId1" Type="http://schemas.openxmlformats.org/officeDocument/2006/relationships/slideLayout" Target="../slideLayouts/slideLayout5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g"/><Relationship Id="rId2" Type="http://schemas.openxmlformats.org/officeDocument/2006/relationships/image" Target="../media/image18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5.jpg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g"/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5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5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pg"/><Relationship Id="rId1" Type="http://schemas.openxmlformats.org/officeDocument/2006/relationships/slideLayout" Target="../slideLayouts/slideLayout5.xml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191.jpg"/><Relationship Id="rId1" Type="http://schemas.openxmlformats.org/officeDocument/2006/relationships/slideLayout" Target="../slideLayouts/slideLayout5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jpg"/><Relationship Id="rId1" Type="http://schemas.openxmlformats.org/officeDocument/2006/relationships/slideLayout" Target="../slideLayouts/slideLayout5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g"/><Relationship Id="rId2" Type="http://schemas.openxmlformats.org/officeDocument/2006/relationships/image" Target="../media/image19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7.jpg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5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jpg"/><Relationship Id="rId1" Type="http://schemas.openxmlformats.org/officeDocument/2006/relationships/slideLayout" Target="../slideLayouts/slideLayout5.xml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g"/><Relationship Id="rId2" Type="http://schemas.openxmlformats.org/officeDocument/2006/relationships/image" Target="../media/image200.jpg"/><Relationship Id="rId1" Type="http://schemas.openxmlformats.org/officeDocument/2006/relationships/slideLayout" Target="../slideLayouts/slideLayout5.xml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4.png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g"/><Relationship Id="rId2" Type="http://schemas.openxmlformats.org/officeDocument/2006/relationships/image" Target="../media/image20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0.jpg"/><Relationship Id="rId4" Type="http://schemas.openxmlformats.org/officeDocument/2006/relationships/image" Target="../media/image209.jpg"/></Relationships>
</file>

<file path=ppt/slides/_rels/slide2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jpg"/><Relationship Id="rId3" Type="http://schemas.openxmlformats.org/officeDocument/2006/relationships/image" Target="../media/image212.jpg"/><Relationship Id="rId7" Type="http://schemas.openxmlformats.org/officeDocument/2006/relationships/image" Target="../media/image216.jpg"/><Relationship Id="rId2" Type="http://schemas.openxmlformats.org/officeDocument/2006/relationships/image" Target="../media/image2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5.jpg"/><Relationship Id="rId5" Type="http://schemas.openxmlformats.org/officeDocument/2006/relationships/image" Target="../media/image214.jpg"/><Relationship Id="rId4" Type="http://schemas.openxmlformats.org/officeDocument/2006/relationships/image" Target="../media/image213.jpg"/><Relationship Id="rId9" Type="http://schemas.openxmlformats.org/officeDocument/2006/relationships/image" Target="../media/image218.jpg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jpg"/><Relationship Id="rId2" Type="http://schemas.openxmlformats.org/officeDocument/2006/relationships/image" Target="../media/image2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2.jpg"/><Relationship Id="rId4" Type="http://schemas.openxmlformats.org/officeDocument/2006/relationships/image" Target="../media/image221.jpg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jpg"/><Relationship Id="rId1" Type="http://schemas.openxmlformats.org/officeDocument/2006/relationships/slideLayout" Target="../slideLayouts/slideLayout2.xml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jpg"/><Relationship Id="rId1" Type="http://schemas.openxmlformats.org/officeDocument/2006/relationships/slideLayout" Target="../slideLayouts/slideLayout2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jpg"/><Relationship Id="rId1" Type="http://schemas.openxmlformats.org/officeDocument/2006/relationships/slideLayout" Target="../slideLayouts/slideLayout2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jpg"/><Relationship Id="rId1" Type="http://schemas.openxmlformats.org/officeDocument/2006/relationships/slideLayout" Target="../slideLayouts/slideLayout2.xml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jpg"/><Relationship Id="rId1" Type="http://schemas.openxmlformats.org/officeDocument/2006/relationships/slideLayout" Target="../slideLayouts/slideLayout2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jpg"/><Relationship Id="rId2" Type="http://schemas.openxmlformats.org/officeDocument/2006/relationships/image" Target="../media/image2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0.jpg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2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jpg"/><Relationship Id="rId1" Type="http://schemas.openxmlformats.org/officeDocument/2006/relationships/slideLayout" Target="../slideLayouts/slideLayout2.xml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3.jpg"/><Relationship Id="rId1" Type="http://schemas.openxmlformats.org/officeDocument/2006/relationships/slideLayout" Target="../slideLayouts/slideLayout2.xml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png"/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8.png"/><Relationship Id="rId5" Type="http://schemas.openxmlformats.org/officeDocument/2006/relationships/image" Target="../media/image237.png"/><Relationship Id="rId4" Type="http://schemas.openxmlformats.org/officeDocument/2006/relationships/image" Target="../media/image236.png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1.png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0.png"/><Relationship Id="rId4" Type="http://schemas.openxmlformats.org/officeDocument/2006/relationships/image" Target="../media/image244.png"/></Relationships>
</file>

<file path=ppt/slides/_rels/slide2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3" Type="http://schemas.openxmlformats.org/officeDocument/2006/relationships/image" Target="../media/image240.png"/><Relationship Id="rId7" Type="http://schemas.openxmlformats.org/officeDocument/2006/relationships/image" Target="../media/image249.png"/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8.png"/><Relationship Id="rId5" Type="http://schemas.openxmlformats.org/officeDocument/2006/relationships/image" Target="../media/image247.png"/><Relationship Id="rId4" Type="http://schemas.openxmlformats.org/officeDocument/2006/relationships/image" Target="../media/image246.png"/><Relationship Id="rId9" Type="http://schemas.openxmlformats.org/officeDocument/2006/relationships/image" Target="../media/image251.png"/></Relationships>
</file>

<file path=ppt/slides/_rels/slide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2.xml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png"/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5.png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png"/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8.png"/></Relationships>
</file>

<file path=ppt/slides/_rels/slide2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3.png"/><Relationship Id="rId3" Type="http://schemas.openxmlformats.org/officeDocument/2006/relationships/image" Target="../media/image260.png"/><Relationship Id="rId7" Type="http://schemas.openxmlformats.org/officeDocument/2006/relationships/image" Target="../media/image262.png"/><Relationship Id="rId2" Type="http://schemas.openxmlformats.org/officeDocument/2006/relationships/image" Target="../media/image2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1.png"/><Relationship Id="rId5" Type="http://schemas.openxmlformats.org/officeDocument/2006/relationships/image" Target="../media/image243.png"/><Relationship Id="rId4" Type="http://schemas.openxmlformats.org/officeDocument/2006/relationships/image" Target="../media/image240.png"/><Relationship Id="rId9" Type="http://schemas.openxmlformats.org/officeDocument/2006/relationships/image" Target="../media/image264.png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4.png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png"/><Relationship Id="rId2" Type="http://schemas.openxmlformats.org/officeDocument/2006/relationships/image" Target="../media/image266.png"/><Relationship Id="rId1" Type="http://schemas.openxmlformats.org/officeDocument/2006/relationships/slideLayout" Target="../slideLayouts/slideLayout2.xml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png"/><Relationship Id="rId2" Type="http://schemas.openxmlformats.org/officeDocument/2006/relationships/image" Target="../media/image266.png"/><Relationship Id="rId1" Type="http://schemas.openxmlformats.org/officeDocument/2006/relationships/slideLayout" Target="../slideLayouts/slideLayout2.xml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2.xml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png"/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4.png"/><Relationship Id="rId4" Type="http://schemas.openxmlformats.org/officeDocument/2006/relationships/image" Target="../media/image273.png"/></Relationships>
</file>

<file path=ppt/slides/_rels/slide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png"/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png"/><Relationship Id="rId2" Type="http://schemas.openxmlformats.org/officeDocument/2006/relationships/image" Target="../media/image277.png"/><Relationship Id="rId1" Type="http://schemas.openxmlformats.org/officeDocument/2006/relationships/slideLayout" Target="../slideLayouts/slideLayout2.xml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279.png"/><Relationship Id="rId1" Type="http://schemas.openxmlformats.org/officeDocument/2006/relationships/slideLayout" Target="../slideLayouts/slideLayout2.xml"/></Relationships>
</file>

<file path=ppt/slides/_rels/slide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png"/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2.xml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jpg"/><Relationship Id="rId2" Type="http://schemas.openxmlformats.org/officeDocument/2006/relationships/image" Target="../media/image28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5.jpg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7.png"/><Relationship Id="rId2" Type="http://schemas.openxmlformats.org/officeDocument/2006/relationships/image" Target="../media/image2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0.png"/><Relationship Id="rId5" Type="http://schemas.openxmlformats.org/officeDocument/2006/relationships/image" Target="../media/image289.png"/><Relationship Id="rId4" Type="http://schemas.openxmlformats.org/officeDocument/2006/relationships/image" Target="../media/image288.png"/></Relationships>
</file>

<file path=ppt/slides/_rels/slide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1.jpg"/><Relationship Id="rId1" Type="http://schemas.openxmlformats.org/officeDocument/2006/relationships/slideLayout" Target="../slideLayouts/slideLayout2.xml"/></Relationships>
</file>

<file path=ppt/slides/_rels/slide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2.jpg"/><Relationship Id="rId1" Type="http://schemas.openxmlformats.org/officeDocument/2006/relationships/slideLayout" Target="../slideLayouts/slideLayout5.xml"/></Relationships>
</file>

<file path=ppt/slides/_rels/slide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3.jpg"/><Relationship Id="rId1" Type="http://schemas.openxmlformats.org/officeDocument/2006/relationships/slideLayout" Target="../slideLayouts/slideLayout2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4.jpg"/><Relationship Id="rId1" Type="http://schemas.openxmlformats.org/officeDocument/2006/relationships/slideLayout" Target="../slideLayouts/slideLayout5.xml"/></Relationships>
</file>

<file path=ppt/slides/_rels/slide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5.jpg"/><Relationship Id="rId1" Type="http://schemas.openxmlformats.org/officeDocument/2006/relationships/slideLayout" Target="../slideLayouts/slideLayout5.xml"/></Relationships>
</file>

<file path=ppt/slides/_rels/slide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6.png"/><Relationship Id="rId1" Type="http://schemas.openxmlformats.org/officeDocument/2006/relationships/slideLayout" Target="../slideLayouts/slideLayout2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7.jpg"/><Relationship Id="rId1" Type="http://schemas.openxmlformats.org/officeDocument/2006/relationships/slideLayout" Target="../slideLayouts/slideLayout2.xml"/></Relationships>
</file>

<file path=ppt/slides/_rels/slide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8.jpg"/><Relationship Id="rId1" Type="http://schemas.openxmlformats.org/officeDocument/2006/relationships/slideLayout" Target="../slideLayouts/slideLayout2.xml"/></Relationships>
</file>

<file path=ppt/slides/_rels/slide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9.jpg"/><Relationship Id="rId1" Type="http://schemas.openxmlformats.org/officeDocument/2006/relationships/slideLayout" Target="../slideLayouts/slideLayout2.xml"/></Relationships>
</file>

<file path=ppt/slides/_rels/slide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jpg"/><Relationship Id="rId1" Type="http://schemas.openxmlformats.org/officeDocument/2006/relationships/slideLayout" Target="../slideLayouts/slideLayout2.xml"/></Relationships>
</file>

<file path=ppt/slides/_rels/slide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1.jpg"/><Relationship Id="rId1" Type="http://schemas.openxmlformats.org/officeDocument/2006/relationships/slideLayout" Target="../slideLayouts/slideLayout2.xml"/></Relationships>
</file>

<file path=ppt/slides/_rels/slide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2.jpg"/><Relationship Id="rId1" Type="http://schemas.openxmlformats.org/officeDocument/2006/relationships/slideLayout" Target="../slideLayouts/slideLayout2.xml"/></Relationships>
</file>

<file path=ppt/slides/_rels/slide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3.jpg"/><Relationship Id="rId1" Type="http://schemas.openxmlformats.org/officeDocument/2006/relationships/slideLayout" Target="../slideLayouts/slideLayout2.xml"/></Relationships>
</file>

<file path=ppt/slides/_rels/slide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4.jpg"/><Relationship Id="rId1" Type="http://schemas.openxmlformats.org/officeDocument/2006/relationships/slideLayout" Target="../slideLayouts/slideLayout2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6.jpg"/><Relationship Id="rId2" Type="http://schemas.openxmlformats.org/officeDocument/2006/relationships/image" Target="../media/image30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7.jpg"/></Relationships>
</file>

<file path=ppt/slides/_rels/slide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9.jpg"/><Relationship Id="rId2" Type="http://schemas.openxmlformats.org/officeDocument/2006/relationships/image" Target="../media/image30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0.jpg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2.jpg"/><Relationship Id="rId2" Type="http://schemas.openxmlformats.org/officeDocument/2006/relationships/image" Target="../media/image31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4.jpg"/><Relationship Id="rId4" Type="http://schemas.openxmlformats.org/officeDocument/2006/relationships/image" Target="../media/image313.jpg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6.jpg"/><Relationship Id="rId2" Type="http://schemas.openxmlformats.org/officeDocument/2006/relationships/image" Target="../media/image31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8.jpg"/><Relationship Id="rId4" Type="http://schemas.openxmlformats.org/officeDocument/2006/relationships/image" Target="../media/image317.jpg"/></Relationships>
</file>

<file path=ppt/slides/_rels/slide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jpg"/><Relationship Id="rId2" Type="http://schemas.openxmlformats.org/officeDocument/2006/relationships/image" Target="../media/image319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2.jpg"/><Relationship Id="rId4" Type="http://schemas.openxmlformats.org/officeDocument/2006/relationships/image" Target="../media/image321.jpg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3.jpg"/><Relationship Id="rId1" Type="http://schemas.openxmlformats.org/officeDocument/2006/relationships/slideLayout" Target="../slideLayouts/slideLayout5.xml"/></Relationships>
</file>

<file path=ppt/slides/_rels/slide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4.png"/><Relationship Id="rId1" Type="http://schemas.openxmlformats.org/officeDocument/2006/relationships/slideLayout" Target="../slideLayouts/slideLayout2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1.png"/><Relationship Id="rId3" Type="http://schemas.openxmlformats.org/officeDocument/2006/relationships/image" Target="../media/image326.png"/><Relationship Id="rId7" Type="http://schemas.openxmlformats.org/officeDocument/2006/relationships/image" Target="../media/image330.png"/><Relationship Id="rId2" Type="http://schemas.openxmlformats.org/officeDocument/2006/relationships/image" Target="../media/image3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9.png"/><Relationship Id="rId5" Type="http://schemas.openxmlformats.org/officeDocument/2006/relationships/image" Target="../media/image328.png"/><Relationship Id="rId10" Type="http://schemas.openxmlformats.org/officeDocument/2006/relationships/image" Target="../media/image333.png"/><Relationship Id="rId4" Type="http://schemas.openxmlformats.org/officeDocument/2006/relationships/image" Target="../media/image327.png"/><Relationship Id="rId9" Type="http://schemas.openxmlformats.org/officeDocument/2006/relationships/image" Target="../media/image332.png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61470" y="2343151"/>
            <a:ext cx="6741159" cy="2464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spcBef>
                <a:spcPts val="100"/>
              </a:spcBef>
              <a:tabLst>
                <a:tab pos="6388735" algn="l"/>
              </a:tabLst>
            </a:pPr>
            <a:r>
              <a:rPr sz="4000" b="1" spc="-5" dirty="0">
                <a:solidFill>
                  <a:srgbClr val="FF0000"/>
                </a:solidFill>
              </a:rPr>
              <a:t>CONTROL</a:t>
            </a:r>
            <a:r>
              <a:rPr sz="4000" b="1" dirty="0">
                <a:solidFill>
                  <a:srgbClr val="FF0000"/>
                </a:solidFill>
              </a:rPr>
              <a:t>,</a:t>
            </a:r>
            <a:r>
              <a:rPr sz="4000" b="1" spc="-5" dirty="0">
                <a:solidFill>
                  <a:srgbClr val="FF0000"/>
                </a:solidFill>
              </a:rPr>
              <a:t> SUPERVISIO</a:t>
            </a:r>
            <a:r>
              <a:rPr sz="4000" b="1" dirty="0">
                <a:solidFill>
                  <a:srgbClr val="FF0000"/>
                </a:solidFill>
              </a:rPr>
              <a:t>N	</a:t>
            </a:r>
            <a:r>
              <a:rPr sz="4000" b="1" dirty="0" smtClean="0">
                <a:solidFill>
                  <a:srgbClr val="FF0000"/>
                </a:solidFill>
              </a:rPr>
              <a:t>Y</a:t>
            </a:r>
            <a:r>
              <a:rPr lang="es-ES" sz="4000" b="1" dirty="0" smtClean="0">
                <a:solidFill>
                  <a:srgbClr val="FF0000"/>
                </a:solidFill>
              </a:rPr>
              <a:t> </a:t>
            </a:r>
            <a:r>
              <a:rPr sz="4000" b="1" spc="-5" dirty="0" smtClean="0">
                <a:solidFill>
                  <a:srgbClr val="FF0000"/>
                </a:solidFill>
              </a:rPr>
              <a:t>MANTENIMIENTO DE</a:t>
            </a:r>
            <a:r>
              <a:rPr lang="es-ES" sz="4000" b="1" spc="-5" dirty="0" smtClean="0">
                <a:solidFill>
                  <a:srgbClr val="FF0000"/>
                </a:solidFill>
              </a:rPr>
              <a:t> </a:t>
            </a:r>
            <a:r>
              <a:rPr sz="4000" b="1" spc="-5" dirty="0" smtClean="0">
                <a:solidFill>
                  <a:srgbClr val="FF0000"/>
                </a:solidFill>
              </a:rPr>
              <a:t>SUBESTACIONES</a:t>
            </a:r>
            <a:r>
              <a:rPr lang="es-ES" sz="4000" b="1" spc="-5" dirty="0" smtClean="0">
                <a:solidFill>
                  <a:srgbClr val="FF0000"/>
                </a:solidFill>
              </a:rPr>
              <a:t> </a:t>
            </a:r>
            <a:r>
              <a:rPr sz="4000" b="1" spc="-5" dirty="0" smtClean="0">
                <a:solidFill>
                  <a:srgbClr val="FF0000"/>
                </a:solidFill>
              </a:rPr>
              <a:t>ELECTRICAS</a:t>
            </a:r>
            <a:endParaRPr sz="4000" b="1" dirty="0">
              <a:solidFill>
                <a:srgbClr val="FF0000"/>
              </a:solidFill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spcBef>
                <a:spcPts val="100"/>
              </a:spcBef>
            </a:pPr>
            <a:r>
              <a:rPr dirty="0"/>
              <a:t>INDICE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9000" y="2207513"/>
            <a:ext cx="1938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CAPITULO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1: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52201" y="2207514"/>
            <a:ext cx="5340985" cy="756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DESCRIPCION DE </a:t>
            </a:r>
            <a:r>
              <a:rPr sz="2400" b="1" dirty="0">
                <a:latin typeface="Arial"/>
                <a:cs typeface="Arial"/>
              </a:rPr>
              <a:t>LOS </a:t>
            </a:r>
            <a:r>
              <a:rPr sz="2400" b="1" spc="-5" dirty="0" smtClean="0">
                <a:latin typeface="Arial"/>
                <a:cs typeface="Arial"/>
              </a:rPr>
              <a:t>ELEMENTOS</a:t>
            </a:r>
            <a:r>
              <a:rPr lang="es-ES" sz="2400" b="1" spc="-5" dirty="0" smtClean="0">
                <a:latin typeface="Arial"/>
                <a:cs typeface="Arial"/>
              </a:rPr>
              <a:t> </a:t>
            </a:r>
            <a:r>
              <a:rPr sz="2400" b="1" spc="-5" dirty="0" smtClean="0">
                <a:latin typeface="Arial"/>
                <a:cs typeface="Arial"/>
              </a:rPr>
              <a:t>DE</a:t>
            </a:r>
            <a:r>
              <a:rPr sz="2400" b="1" spc="-10" dirty="0" smtClean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UNA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SUBESTACION.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09001" y="3303270"/>
            <a:ext cx="19373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CAPITULO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2: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52327" y="3303270"/>
            <a:ext cx="5255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ACTIVIDADES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MANTENIMIENTO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09001" y="4033267"/>
            <a:ext cx="19373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CAPITULO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3: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52083" y="4033267"/>
            <a:ext cx="4748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GESTION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DEL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MANTENIMIENTO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0">
              <a:spcBef>
                <a:spcPts val="100"/>
              </a:spcBef>
              <a:tabLst>
                <a:tab pos="2074545" algn="l"/>
              </a:tabLst>
            </a:pPr>
            <a:r>
              <a:rPr b="1" spc="-5" dirty="0">
                <a:solidFill>
                  <a:srgbClr val="FF0000"/>
                </a:solidFill>
                <a:latin typeface="Arial"/>
                <a:cs typeface="Arial"/>
              </a:rPr>
              <a:t>CAPITULO 1:	DESCRIPCION</a:t>
            </a:r>
            <a:r>
              <a:rPr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0000"/>
                </a:solidFill>
                <a:latin typeface="Arial"/>
                <a:cs typeface="Arial"/>
              </a:rPr>
              <a:t>LOS</a:t>
            </a:r>
            <a:r>
              <a:rPr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0000"/>
                </a:solidFill>
                <a:latin typeface="Arial"/>
                <a:cs typeface="Arial"/>
              </a:rPr>
              <a:t>ELEMENTOS</a:t>
            </a:r>
            <a:r>
              <a:rPr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0000"/>
                </a:solidFill>
                <a:latin typeface="Arial"/>
                <a:cs typeface="Arial"/>
              </a:rPr>
              <a:t>UNA</a:t>
            </a:r>
            <a:r>
              <a:rPr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spc="-5" dirty="0" smtClean="0">
                <a:solidFill>
                  <a:srgbClr val="FF0000"/>
                </a:solidFill>
                <a:latin typeface="Arial"/>
                <a:cs typeface="Arial"/>
              </a:rPr>
              <a:t>SUBESTACION</a:t>
            </a:r>
            <a:endParaRPr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  <p:sp>
        <p:nvSpPr>
          <p:cNvPr id="8" name="Rectángulo 7"/>
          <p:cNvSpPr/>
          <p:nvPr/>
        </p:nvSpPr>
        <p:spPr>
          <a:xfrm>
            <a:off x="956469" y="1027924"/>
            <a:ext cx="6061075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2000" b="1" u="sng" dirty="0" smtClean="0"/>
              <a:t>1.1 Transformadores de potencia</a:t>
            </a:r>
          </a:p>
          <a:p>
            <a:pPr lvl="1"/>
            <a:r>
              <a:rPr lang="es-ES" sz="2000" b="1" dirty="0" smtClean="0"/>
              <a:t>1.1.1 Conceptos básicos</a:t>
            </a:r>
          </a:p>
          <a:p>
            <a:pPr lvl="1"/>
            <a:r>
              <a:rPr lang="es-ES" sz="2000" b="1" dirty="0" smtClean="0"/>
              <a:t>1.1.2 Aspectos constructivos</a:t>
            </a:r>
          </a:p>
          <a:p>
            <a:pPr lvl="3"/>
            <a:r>
              <a:rPr lang="es-ES" sz="2000" b="1" dirty="0" smtClean="0"/>
              <a:t>•Núcleo de hierro</a:t>
            </a:r>
          </a:p>
          <a:p>
            <a:pPr lvl="3"/>
            <a:r>
              <a:rPr lang="es-ES" sz="2000" b="1" dirty="0" smtClean="0"/>
              <a:t>•Arrollamientos</a:t>
            </a:r>
          </a:p>
          <a:p>
            <a:pPr lvl="3"/>
            <a:r>
              <a:rPr lang="es-ES" sz="2000" b="1" dirty="0" smtClean="0"/>
              <a:t>•Cuba</a:t>
            </a:r>
          </a:p>
          <a:p>
            <a:pPr lvl="3"/>
            <a:r>
              <a:rPr lang="es-ES" sz="2000" b="1" dirty="0" smtClean="0"/>
              <a:t>•Accesorios</a:t>
            </a:r>
          </a:p>
          <a:p>
            <a:pPr lvl="1"/>
            <a:r>
              <a:rPr lang="es-ES" sz="2000" b="1" dirty="0" smtClean="0"/>
              <a:t>1.1.3 Sistema de refrigeración</a:t>
            </a:r>
          </a:p>
          <a:p>
            <a:pPr lvl="1"/>
            <a:r>
              <a:rPr lang="es-ES" sz="2000" b="1" dirty="0" smtClean="0"/>
              <a:t>1.1.4 Regulación de tensión</a:t>
            </a:r>
          </a:p>
          <a:p>
            <a:pPr lvl="1"/>
            <a:r>
              <a:rPr lang="es-ES" sz="2000" b="1" dirty="0" smtClean="0"/>
              <a:t>1.1.5 Protección de transformadores</a:t>
            </a:r>
          </a:p>
          <a:p>
            <a:r>
              <a:rPr lang="es-ES" sz="2000" b="1" u="sng" dirty="0" smtClean="0"/>
              <a:t>1.2 Interruptores</a:t>
            </a:r>
          </a:p>
          <a:p>
            <a:r>
              <a:rPr lang="es-ES" sz="2000" b="1" u="sng" dirty="0" smtClean="0"/>
              <a:t>1.3 Seccionadores</a:t>
            </a:r>
          </a:p>
          <a:p>
            <a:r>
              <a:rPr lang="es-ES" sz="2000" b="1" u="sng" dirty="0" smtClean="0"/>
              <a:t>1.4 Transformadores de medida</a:t>
            </a:r>
          </a:p>
          <a:p>
            <a:r>
              <a:rPr lang="es-ES" sz="2000" b="1" u="sng" dirty="0" smtClean="0"/>
              <a:t>1.5 Pararrayos</a:t>
            </a:r>
          </a:p>
          <a:p>
            <a:r>
              <a:rPr lang="es-ES" sz="2000" b="1" u="sng" dirty="0" smtClean="0"/>
              <a:t>1.6 Equipos blindados en SF6</a:t>
            </a:r>
          </a:p>
          <a:p>
            <a:r>
              <a:rPr lang="es-ES" sz="2000" b="1" u="sng" dirty="0" smtClean="0"/>
              <a:t>1.7 Equipos híbridos</a:t>
            </a:r>
          </a:p>
          <a:p>
            <a:r>
              <a:rPr lang="es-ES" sz="2000" b="1" u="sng" dirty="0" smtClean="0"/>
              <a:t>1.8 Celdas de Media Tensión</a:t>
            </a:r>
          </a:p>
          <a:p>
            <a:r>
              <a:rPr lang="es-ES" sz="2000" b="1" u="sng" dirty="0" smtClean="0"/>
              <a:t>1.9 Red de tierras</a:t>
            </a:r>
            <a:endParaRPr lang="es-ES" sz="2000" b="1" u="sng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42" y="590550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  <a:tabLst>
                <a:tab pos="1686560" algn="l"/>
              </a:tabLst>
            </a:pPr>
            <a:r>
              <a:rPr b="1" spc="-5" dirty="0">
                <a:solidFill>
                  <a:srgbClr val="FF0000"/>
                </a:solidFill>
                <a:latin typeface="Arial"/>
                <a:cs typeface="Arial"/>
              </a:rPr>
              <a:t>CAPITULO 2:	ACTIVIDADES</a:t>
            </a:r>
            <a:r>
              <a:rPr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0000"/>
                </a:solidFill>
                <a:latin typeface="Arial"/>
                <a:cs typeface="Arial"/>
              </a:rPr>
              <a:t>MANTENIMIENTO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  <p:sp>
        <p:nvSpPr>
          <p:cNvPr id="9" name="Rectángulo 8"/>
          <p:cNvSpPr/>
          <p:nvPr/>
        </p:nvSpPr>
        <p:spPr>
          <a:xfrm>
            <a:off x="804069" y="1428750"/>
            <a:ext cx="838664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u="sng" dirty="0" smtClean="0"/>
              <a:t>2.1 Tipos de mantenimiento</a:t>
            </a:r>
          </a:p>
          <a:p>
            <a:endParaRPr lang="es-ES" sz="2000" b="1" u="sng" dirty="0" smtClean="0"/>
          </a:p>
          <a:p>
            <a:r>
              <a:rPr lang="es-ES" sz="2000" b="1" u="sng" dirty="0" smtClean="0"/>
              <a:t>2.2 Mantenimiento preventivo</a:t>
            </a:r>
          </a:p>
          <a:p>
            <a:endParaRPr lang="es-ES" sz="2000" b="1" dirty="0" smtClean="0"/>
          </a:p>
          <a:p>
            <a:pPr lvl="1"/>
            <a:r>
              <a:rPr lang="es-ES" sz="2000" b="1" dirty="0" smtClean="0"/>
              <a:t>2.2.0 Gamas de mantenimiento y frecuencias de inspección</a:t>
            </a:r>
          </a:p>
          <a:p>
            <a:pPr lvl="1"/>
            <a:r>
              <a:rPr lang="es-ES" sz="2000" b="1" dirty="0" smtClean="0"/>
              <a:t>2.2.1 Fichas técnicas de transformadores de potencia</a:t>
            </a:r>
          </a:p>
          <a:p>
            <a:pPr lvl="1"/>
            <a:r>
              <a:rPr lang="es-ES" sz="2000" b="1" dirty="0" smtClean="0"/>
              <a:t>2.2.2 Fichas técnicas de interruptores</a:t>
            </a:r>
          </a:p>
          <a:p>
            <a:pPr lvl="1"/>
            <a:r>
              <a:rPr lang="es-ES" sz="2000" b="1" dirty="0" smtClean="0"/>
              <a:t>2.2.3 Fichas técnicas de seccionadores</a:t>
            </a:r>
          </a:p>
          <a:p>
            <a:pPr lvl="1"/>
            <a:r>
              <a:rPr lang="es-ES" sz="2000" b="1" dirty="0" smtClean="0"/>
              <a:t>2.2.4 Fichas técnicas de transformadores de medida</a:t>
            </a:r>
          </a:p>
          <a:p>
            <a:pPr lvl="1"/>
            <a:r>
              <a:rPr lang="es-ES" sz="2000" b="1" dirty="0" smtClean="0"/>
              <a:t>2.2.5 Fichas técnicas de pararrayos</a:t>
            </a:r>
          </a:p>
          <a:p>
            <a:pPr lvl="1"/>
            <a:r>
              <a:rPr lang="es-ES" sz="2000" b="1" dirty="0" smtClean="0"/>
              <a:t>2.2.6 Fichas técnicas de celdas de media tensión</a:t>
            </a:r>
          </a:p>
          <a:p>
            <a:pPr lvl="1"/>
            <a:r>
              <a:rPr lang="es-ES" sz="2000" b="1" dirty="0" smtClean="0"/>
              <a:t>2.2.7 Fichas técnicas de fuentes de alimentación</a:t>
            </a:r>
          </a:p>
          <a:p>
            <a:pPr lvl="1"/>
            <a:r>
              <a:rPr lang="es-ES" sz="2000" b="1" dirty="0" smtClean="0"/>
              <a:t>2.2.8 Fichas técnicas de barras y amarres</a:t>
            </a:r>
            <a:endParaRPr lang="es-ES" sz="2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  <a:tabLst>
                <a:tab pos="1686560" algn="l"/>
              </a:tabLst>
            </a:pPr>
            <a:r>
              <a:rPr b="1" spc="-5" dirty="0">
                <a:latin typeface="Arial"/>
                <a:cs typeface="Arial"/>
              </a:rPr>
              <a:t>CAPITULO 2:	ACTIVIDADES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MANTENIMIENTO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651669" y="1166424"/>
            <a:ext cx="10287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u="sng" dirty="0" smtClean="0"/>
              <a:t>2.3 Mantenimiento predictivo</a:t>
            </a:r>
          </a:p>
          <a:p>
            <a:endParaRPr lang="es-ES" sz="2000" dirty="0" smtClean="0"/>
          </a:p>
          <a:p>
            <a:pPr lvl="1"/>
            <a:r>
              <a:rPr lang="es-ES" sz="2000" b="1" dirty="0" smtClean="0"/>
              <a:t>2.3.1 Termografía</a:t>
            </a:r>
          </a:p>
          <a:p>
            <a:pPr lvl="1"/>
            <a:r>
              <a:rPr lang="es-ES" sz="2000" b="1" dirty="0" smtClean="0"/>
              <a:t>2.3.2 Análisis de aceites</a:t>
            </a:r>
          </a:p>
          <a:p>
            <a:pPr lvl="1"/>
            <a:r>
              <a:rPr lang="es-ES" sz="2000" b="1" dirty="0" smtClean="0"/>
              <a:t>2.3.3. Medida de aislamiento</a:t>
            </a:r>
          </a:p>
          <a:p>
            <a:pPr lvl="1"/>
            <a:r>
              <a:rPr lang="es-ES" sz="2000" b="1" dirty="0" smtClean="0"/>
              <a:t>2.3.4 Medida de capacidad y tangente de delta</a:t>
            </a:r>
          </a:p>
          <a:p>
            <a:pPr lvl="1"/>
            <a:r>
              <a:rPr lang="es-ES" sz="2000" b="1" dirty="0" smtClean="0"/>
              <a:t>2.3.5 Medida de resistencia de arrollamientos</a:t>
            </a:r>
          </a:p>
          <a:p>
            <a:pPr lvl="1"/>
            <a:r>
              <a:rPr lang="es-ES" sz="2000" b="1" dirty="0" smtClean="0"/>
              <a:t>2.3.6 Medida de relación de transformación</a:t>
            </a:r>
          </a:p>
          <a:p>
            <a:pPr lvl="1"/>
            <a:r>
              <a:rPr lang="es-ES" sz="2000" b="1" dirty="0" smtClean="0"/>
              <a:t>2.3.7 Medida de intensidad de excitación</a:t>
            </a:r>
          </a:p>
          <a:p>
            <a:pPr lvl="1"/>
            <a:r>
              <a:rPr lang="es-ES" sz="2000" b="1" dirty="0" smtClean="0"/>
              <a:t>2.3.8 Medida de reactancia de fuga</a:t>
            </a:r>
          </a:p>
          <a:p>
            <a:pPr lvl="1"/>
            <a:r>
              <a:rPr lang="es-ES" sz="2000" b="1" dirty="0" smtClean="0"/>
              <a:t>2.3.9 Análisis de respuesta en frecuencia</a:t>
            </a:r>
          </a:p>
          <a:p>
            <a:pPr lvl="1"/>
            <a:r>
              <a:rPr lang="es-ES" sz="2000" b="1" dirty="0" smtClean="0"/>
              <a:t>2.3.10 Medida de resistencia de conmutación en reguladores de tensión</a:t>
            </a:r>
          </a:p>
          <a:p>
            <a:pPr lvl="1"/>
            <a:r>
              <a:rPr lang="es-ES" sz="2000" b="1" dirty="0" smtClean="0"/>
              <a:t>2.3.11 Ensayo predictivo a interruptores</a:t>
            </a:r>
          </a:p>
          <a:p>
            <a:pPr lvl="1"/>
            <a:r>
              <a:rPr lang="es-ES" sz="2000" b="1" dirty="0" smtClean="0"/>
              <a:t>2.3.12 Análisis de gas SF6</a:t>
            </a:r>
          </a:p>
          <a:p>
            <a:pPr lvl="1"/>
            <a:r>
              <a:rPr lang="es-ES" sz="2000" b="1" dirty="0" smtClean="0"/>
              <a:t>2.3.13 Medida de descargas parciales</a:t>
            </a:r>
          </a:p>
          <a:p>
            <a:pPr lvl="1"/>
            <a:r>
              <a:rPr lang="es-ES" sz="2000" b="1" dirty="0" smtClean="0"/>
              <a:t>2.3.14 Ensayos predictivos a realizar a cada equipo y periodicidad</a:t>
            </a:r>
            <a:endParaRPr lang="es-ES" sz="2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  <a:tabLst>
                <a:tab pos="1686560" algn="l"/>
              </a:tabLst>
            </a:pPr>
            <a:r>
              <a:rPr b="1" spc="-5" dirty="0">
                <a:latin typeface="Arial"/>
                <a:cs typeface="Arial"/>
              </a:rPr>
              <a:t>CAPITULO 2:	ACTIVIDADES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MANTENIMIENTO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651669" y="1428750"/>
            <a:ext cx="11125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u="sng" dirty="0" smtClean="0"/>
              <a:t>2.4 Mantenimiento correctivo</a:t>
            </a:r>
          </a:p>
          <a:p>
            <a:endParaRPr lang="es-ES" sz="2000" b="1" dirty="0" smtClean="0"/>
          </a:p>
          <a:p>
            <a:pPr lvl="1"/>
            <a:r>
              <a:rPr lang="es-ES" sz="2000" b="1" dirty="0" smtClean="0"/>
              <a:t>2.4.1 Transformadores:</a:t>
            </a:r>
          </a:p>
          <a:p>
            <a:pPr lvl="3"/>
            <a:r>
              <a:rPr lang="es-ES" sz="2000" b="1" dirty="0" smtClean="0"/>
              <a:t>Qué hacer cuando dispara un transformador </a:t>
            </a:r>
          </a:p>
          <a:p>
            <a:pPr lvl="3"/>
            <a:r>
              <a:rPr lang="es-ES" sz="2000" b="1" dirty="0" smtClean="0"/>
              <a:t>Ejemplos de fallas</a:t>
            </a:r>
          </a:p>
          <a:p>
            <a:pPr lvl="1"/>
            <a:r>
              <a:rPr lang="es-ES" sz="2000" b="1" dirty="0" smtClean="0"/>
              <a:t>2.4.2 Anomalías típicas en interruptores</a:t>
            </a:r>
          </a:p>
          <a:p>
            <a:pPr lvl="1"/>
            <a:r>
              <a:rPr lang="es-ES" sz="2000" b="1" dirty="0" smtClean="0"/>
              <a:t>2.4.3 Anomalías típicas en seccionadores</a:t>
            </a:r>
          </a:p>
          <a:p>
            <a:pPr lvl="1"/>
            <a:r>
              <a:rPr lang="es-ES" sz="2000" b="1" dirty="0" smtClean="0"/>
              <a:t>2.4.4 Anomalías típicas en transformadores de medida</a:t>
            </a:r>
          </a:p>
          <a:p>
            <a:pPr lvl="1"/>
            <a:r>
              <a:rPr lang="es-ES" sz="2000" b="1" dirty="0" smtClean="0"/>
              <a:t>2.4.5 Anomalías típicas en pararrayos</a:t>
            </a:r>
          </a:p>
          <a:p>
            <a:pPr lvl="1"/>
            <a:r>
              <a:rPr lang="es-ES" sz="2000" b="1" dirty="0" smtClean="0"/>
              <a:t>2.4.6 Anomalías típicas en GIS</a:t>
            </a:r>
          </a:p>
          <a:p>
            <a:endParaRPr lang="es-ES" sz="2000" b="1" dirty="0" smtClean="0"/>
          </a:p>
          <a:p>
            <a:r>
              <a:rPr lang="es-ES" sz="2000" b="1" u="sng" dirty="0" smtClean="0"/>
              <a:t>2.5 Mantenimiento reglamentario</a:t>
            </a:r>
            <a:endParaRPr lang="es-ES" sz="2000" b="1" u="sng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2614" y="438150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  <a:tabLst>
                <a:tab pos="1687195" algn="l"/>
              </a:tabLst>
            </a:pPr>
            <a:r>
              <a:rPr b="1" spc="-5" dirty="0">
                <a:solidFill>
                  <a:srgbClr val="FF0000"/>
                </a:solidFill>
                <a:latin typeface="Arial"/>
                <a:cs typeface="Arial"/>
              </a:rPr>
              <a:t>CAPITULO 3:	</a:t>
            </a:r>
            <a:r>
              <a:rPr b="1" dirty="0">
                <a:solidFill>
                  <a:srgbClr val="FF0000"/>
                </a:solidFill>
                <a:latin typeface="Arial"/>
                <a:cs typeface="Arial"/>
              </a:rPr>
              <a:t>GESTION</a:t>
            </a:r>
            <a:r>
              <a:rPr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0000"/>
                </a:solidFill>
                <a:latin typeface="Arial"/>
                <a:cs typeface="Arial"/>
              </a:rPr>
              <a:t>DEL</a:t>
            </a:r>
            <a:r>
              <a:rPr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0000"/>
                </a:solidFill>
                <a:latin typeface="Arial"/>
                <a:cs typeface="Arial"/>
              </a:rPr>
              <a:t>MANTENIMIENTO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  <p:sp>
        <p:nvSpPr>
          <p:cNvPr id="9" name="Rectángulo 8"/>
          <p:cNvSpPr/>
          <p:nvPr/>
        </p:nvSpPr>
        <p:spPr>
          <a:xfrm>
            <a:off x="799423" y="1657350"/>
            <a:ext cx="1120604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u="sng" dirty="0" smtClean="0"/>
              <a:t>3.1   Evolución del mantenimiento</a:t>
            </a:r>
          </a:p>
          <a:p>
            <a:r>
              <a:rPr lang="es-ES" sz="2000" b="1" u="sng" dirty="0" smtClean="0"/>
              <a:t>3.2   Estrategias de mantenimiento</a:t>
            </a:r>
          </a:p>
          <a:p>
            <a:r>
              <a:rPr lang="es-ES" sz="2000" b="1" u="sng" dirty="0" smtClean="0"/>
              <a:t>3.3   Implantación de la estrategia</a:t>
            </a:r>
          </a:p>
          <a:p>
            <a:r>
              <a:rPr lang="es-ES" sz="2000" b="1" u="sng" dirty="0" smtClean="0"/>
              <a:t>3.4   Diseño, proyecto y construcción</a:t>
            </a:r>
          </a:p>
          <a:p>
            <a:r>
              <a:rPr lang="es-ES" sz="2000" b="1" u="sng" dirty="0" smtClean="0"/>
              <a:t>3.5   Tendencias de futuro</a:t>
            </a:r>
            <a:endParaRPr lang="es-ES" sz="2000" b="1" u="sng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spcBef>
                <a:spcPts val="100"/>
              </a:spcBef>
            </a:pPr>
            <a:r>
              <a:rPr dirty="0"/>
              <a:t>INDICE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9000" y="2207513"/>
            <a:ext cx="1938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CAPITULO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1: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52201" y="2207514"/>
            <a:ext cx="5340985" cy="756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DESCRIPCION DE </a:t>
            </a:r>
            <a:r>
              <a:rPr sz="2400" b="1" dirty="0">
                <a:latin typeface="Arial"/>
                <a:cs typeface="Arial"/>
              </a:rPr>
              <a:t>LOS </a:t>
            </a:r>
            <a:r>
              <a:rPr sz="2400" b="1" spc="-5" dirty="0" smtClean="0">
                <a:latin typeface="Arial"/>
                <a:cs typeface="Arial"/>
              </a:rPr>
              <a:t>ELEMENTOS</a:t>
            </a:r>
            <a:r>
              <a:rPr lang="es-ES" sz="2400" b="1" spc="-5" dirty="0" smtClean="0">
                <a:latin typeface="Arial"/>
                <a:cs typeface="Arial"/>
              </a:rPr>
              <a:t> </a:t>
            </a:r>
            <a:r>
              <a:rPr sz="2400" b="1" spc="-5" dirty="0" smtClean="0">
                <a:latin typeface="Arial"/>
                <a:cs typeface="Arial"/>
              </a:rPr>
              <a:t>DE</a:t>
            </a:r>
            <a:r>
              <a:rPr sz="2400" b="1" spc="-10" dirty="0" smtClean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UNA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SUBESTACION.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09001" y="3303270"/>
            <a:ext cx="19373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CAPITULO</a:t>
            </a:r>
            <a:r>
              <a:rPr sz="2400" b="1" spc="-85" dirty="0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2: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52327" y="3303270"/>
            <a:ext cx="5255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ACTIVIDADES</a:t>
            </a:r>
            <a:r>
              <a:rPr sz="2400" b="1" spc="-45" dirty="0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DE</a:t>
            </a:r>
            <a:r>
              <a:rPr sz="2400" b="1" spc="-45" dirty="0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MANTENIMIENTO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09001" y="4033267"/>
            <a:ext cx="19373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CAPITULO</a:t>
            </a:r>
            <a:r>
              <a:rPr sz="2400" b="1" spc="-85" dirty="0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3: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52083" y="4033267"/>
            <a:ext cx="4748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CCECFF"/>
                </a:solidFill>
                <a:latin typeface="Arial"/>
                <a:cs typeface="Arial"/>
              </a:rPr>
              <a:t>GESTION</a:t>
            </a:r>
            <a:r>
              <a:rPr sz="2400" b="1" spc="-50" dirty="0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DEL</a:t>
            </a:r>
            <a:r>
              <a:rPr sz="2400" b="1" spc="-45" dirty="0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MANTENIMIENTO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0">
              <a:spcBef>
                <a:spcPts val="100"/>
              </a:spcBef>
              <a:tabLst>
                <a:tab pos="2074545" algn="l"/>
              </a:tabLst>
            </a:pPr>
            <a:r>
              <a:rPr b="1" spc="-5" dirty="0">
                <a:latin typeface="Arial"/>
                <a:cs typeface="Arial"/>
              </a:rPr>
              <a:t>CAPITULO 1:	DESCRIPCION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LOS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ELEMENTOS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UNA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SUBESTACION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932922" y="1033209"/>
            <a:ext cx="8391525" cy="3533775"/>
            <a:chOff x="430352" y="1033208"/>
            <a:chExt cx="8391525" cy="3533775"/>
          </a:xfrm>
        </p:grpSpPr>
        <p:sp>
          <p:nvSpPr>
            <p:cNvPr id="4" name="object 4"/>
            <p:cNvSpPr/>
            <p:nvPr/>
          </p:nvSpPr>
          <p:spPr>
            <a:xfrm>
              <a:off x="444639" y="1047496"/>
              <a:ext cx="8362950" cy="3505200"/>
            </a:xfrm>
            <a:custGeom>
              <a:avLst/>
              <a:gdLst/>
              <a:ahLst/>
              <a:cxnLst/>
              <a:rect l="l" t="t" r="r" b="b"/>
              <a:pathLst>
                <a:path w="8362950" h="3505200">
                  <a:moveTo>
                    <a:pt x="0" y="0"/>
                  </a:moveTo>
                  <a:lnTo>
                    <a:pt x="0" y="3505200"/>
                  </a:lnTo>
                  <a:lnTo>
                    <a:pt x="8362950" y="3505200"/>
                  </a:lnTo>
                  <a:lnTo>
                    <a:pt x="8362950" y="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627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91896" y="2413730"/>
              <a:ext cx="209613" cy="40620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875163" y="2347468"/>
              <a:ext cx="82550" cy="285750"/>
            </a:xfrm>
            <a:custGeom>
              <a:avLst/>
              <a:gdLst/>
              <a:ahLst/>
              <a:cxnLst/>
              <a:rect l="l" t="t" r="r" b="b"/>
              <a:pathLst>
                <a:path w="82550" h="285750">
                  <a:moveTo>
                    <a:pt x="0" y="0"/>
                  </a:moveTo>
                  <a:lnTo>
                    <a:pt x="7620" y="66293"/>
                  </a:lnTo>
                  <a:lnTo>
                    <a:pt x="82296" y="28575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17042" y="2346674"/>
              <a:ext cx="219519" cy="28886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765436" y="2344420"/>
              <a:ext cx="478155" cy="287655"/>
            </a:xfrm>
            <a:custGeom>
              <a:avLst/>
              <a:gdLst/>
              <a:ahLst/>
              <a:cxnLst/>
              <a:rect l="l" t="t" r="r" b="b"/>
              <a:pathLst>
                <a:path w="478154" h="287655">
                  <a:moveTo>
                    <a:pt x="370331" y="3047"/>
                  </a:moveTo>
                  <a:lnTo>
                    <a:pt x="358901" y="73913"/>
                  </a:lnTo>
                  <a:lnTo>
                    <a:pt x="273557" y="285749"/>
                  </a:lnTo>
                  <a:lnTo>
                    <a:pt x="320039" y="211835"/>
                  </a:lnTo>
                  <a:lnTo>
                    <a:pt x="323850" y="73913"/>
                  </a:lnTo>
                  <a:lnTo>
                    <a:pt x="370331" y="3047"/>
                  </a:lnTo>
                  <a:lnTo>
                    <a:pt x="332231" y="73913"/>
                  </a:lnTo>
                  <a:lnTo>
                    <a:pt x="338327" y="166877"/>
                  </a:lnTo>
                </a:path>
                <a:path w="478154" h="287655">
                  <a:moveTo>
                    <a:pt x="323850" y="87629"/>
                  </a:moveTo>
                  <a:lnTo>
                    <a:pt x="335279" y="99059"/>
                  </a:lnTo>
                  <a:lnTo>
                    <a:pt x="323850" y="99059"/>
                  </a:lnTo>
                  <a:lnTo>
                    <a:pt x="335279" y="124205"/>
                  </a:lnTo>
                  <a:lnTo>
                    <a:pt x="323850" y="144779"/>
                  </a:lnTo>
                </a:path>
                <a:path w="478154" h="287655">
                  <a:moveTo>
                    <a:pt x="146303" y="77723"/>
                  </a:moveTo>
                  <a:lnTo>
                    <a:pt x="161543" y="94487"/>
                  </a:lnTo>
                  <a:lnTo>
                    <a:pt x="150113" y="94487"/>
                  </a:lnTo>
                  <a:lnTo>
                    <a:pt x="161543" y="115061"/>
                  </a:lnTo>
                  <a:lnTo>
                    <a:pt x="150113" y="115061"/>
                  </a:lnTo>
                  <a:lnTo>
                    <a:pt x="163829" y="144017"/>
                  </a:lnTo>
                  <a:lnTo>
                    <a:pt x="150875" y="144779"/>
                  </a:lnTo>
                </a:path>
                <a:path w="478154" h="287655">
                  <a:moveTo>
                    <a:pt x="168401" y="169925"/>
                  </a:moveTo>
                  <a:lnTo>
                    <a:pt x="144779" y="136397"/>
                  </a:lnTo>
                  <a:lnTo>
                    <a:pt x="144779" y="115823"/>
                  </a:lnTo>
                </a:path>
                <a:path w="478154" h="287655">
                  <a:moveTo>
                    <a:pt x="230123" y="265175"/>
                  </a:moveTo>
                  <a:lnTo>
                    <a:pt x="240029" y="246125"/>
                  </a:lnTo>
                </a:path>
                <a:path w="478154" h="287655">
                  <a:moveTo>
                    <a:pt x="230123" y="260603"/>
                  </a:moveTo>
                  <a:lnTo>
                    <a:pt x="214883" y="231647"/>
                  </a:lnTo>
                  <a:lnTo>
                    <a:pt x="191262" y="198881"/>
                  </a:lnTo>
                  <a:lnTo>
                    <a:pt x="171450" y="177545"/>
                  </a:lnTo>
                </a:path>
                <a:path w="478154" h="287655">
                  <a:moveTo>
                    <a:pt x="152400" y="172973"/>
                  </a:moveTo>
                  <a:lnTo>
                    <a:pt x="200405" y="241553"/>
                  </a:lnTo>
                </a:path>
                <a:path w="478154" h="287655">
                  <a:moveTo>
                    <a:pt x="198881" y="211835"/>
                  </a:moveTo>
                  <a:lnTo>
                    <a:pt x="195071" y="231647"/>
                  </a:lnTo>
                  <a:lnTo>
                    <a:pt x="191262" y="202691"/>
                  </a:lnTo>
                  <a:lnTo>
                    <a:pt x="165353" y="182879"/>
                  </a:lnTo>
                </a:path>
                <a:path w="478154" h="287655">
                  <a:moveTo>
                    <a:pt x="273557" y="236219"/>
                  </a:moveTo>
                  <a:lnTo>
                    <a:pt x="317753" y="177545"/>
                  </a:lnTo>
                </a:path>
                <a:path w="478154" h="287655">
                  <a:moveTo>
                    <a:pt x="273557" y="234695"/>
                  </a:moveTo>
                  <a:lnTo>
                    <a:pt x="304038" y="211073"/>
                  </a:lnTo>
                  <a:lnTo>
                    <a:pt x="304038" y="195071"/>
                  </a:lnTo>
                  <a:lnTo>
                    <a:pt x="320801" y="195071"/>
                  </a:lnTo>
                </a:path>
                <a:path w="478154" h="287655">
                  <a:moveTo>
                    <a:pt x="307847" y="198119"/>
                  </a:moveTo>
                  <a:lnTo>
                    <a:pt x="296417" y="206501"/>
                  </a:lnTo>
                  <a:lnTo>
                    <a:pt x="292607" y="231647"/>
                  </a:lnTo>
                  <a:lnTo>
                    <a:pt x="307847" y="260603"/>
                  </a:lnTo>
                </a:path>
                <a:path w="478154" h="287655">
                  <a:moveTo>
                    <a:pt x="295655" y="287273"/>
                  </a:moveTo>
                  <a:lnTo>
                    <a:pt x="303275" y="193547"/>
                  </a:lnTo>
                </a:path>
                <a:path w="478154" h="287655">
                  <a:moveTo>
                    <a:pt x="360425" y="101345"/>
                  </a:moveTo>
                  <a:lnTo>
                    <a:pt x="326897" y="67055"/>
                  </a:lnTo>
                </a:path>
                <a:path w="478154" h="287655">
                  <a:moveTo>
                    <a:pt x="127253" y="98297"/>
                  </a:moveTo>
                  <a:lnTo>
                    <a:pt x="152400" y="70865"/>
                  </a:lnTo>
                  <a:lnTo>
                    <a:pt x="109727" y="0"/>
                  </a:lnTo>
                  <a:lnTo>
                    <a:pt x="160019" y="70103"/>
                  </a:lnTo>
                  <a:lnTo>
                    <a:pt x="195833" y="111251"/>
                  </a:lnTo>
                </a:path>
                <a:path w="478154" h="287655">
                  <a:moveTo>
                    <a:pt x="288797" y="111251"/>
                  </a:moveTo>
                  <a:lnTo>
                    <a:pt x="322325" y="74675"/>
                  </a:lnTo>
                </a:path>
                <a:path w="478154" h="287655">
                  <a:moveTo>
                    <a:pt x="36575" y="109727"/>
                  </a:moveTo>
                  <a:lnTo>
                    <a:pt x="0" y="71627"/>
                  </a:lnTo>
                </a:path>
                <a:path w="478154" h="287655">
                  <a:moveTo>
                    <a:pt x="0" y="70103"/>
                  </a:moveTo>
                  <a:lnTo>
                    <a:pt x="477773" y="71627"/>
                  </a:lnTo>
                </a:path>
                <a:path w="478154" h="287655">
                  <a:moveTo>
                    <a:pt x="476250" y="70103"/>
                  </a:moveTo>
                  <a:lnTo>
                    <a:pt x="445007" y="102869"/>
                  </a:lnTo>
                </a:path>
                <a:path w="478154" h="287655">
                  <a:moveTo>
                    <a:pt x="476250" y="70103"/>
                  </a:moveTo>
                  <a:lnTo>
                    <a:pt x="371093" y="41147"/>
                  </a:lnTo>
                  <a:lnTo>
                    <a:pt x="347471" y="48767"/>
                  </a:lnTo>
                  <a:lnTo>
                    <a:pt x="148589" y="49529"/>
                  </a:lnTo>
                  <a:lnTo>
                    <a:pt x="117347" y="36575"/>
                  </a:lnTo>
                  <a:lnTo>
                    <a:pt x="0" y="70103"/>
                  </a:lnTo>
                </a:path>
                <a:path w="478154" h="287655">
                  <a:moveTo>
                    <a:pt x="125729" y="71627"/>
                  </a:moveTo>
                  <a:lnTo>
                    <a:pt x="111251" y="0"/>
                  </a:lnTo>
                </a:path>
                <a:path w="478154" h="287655">
                  <a:moveTo>
                    <a:pt x="24383" y="70103"/>
                  </a:moveTo>
                  <a:lnTo>
                    <a:pt x="28193" y="61721"/>
                  </a:lnTo>
                  <a:lnTo>
                    <a:pt x="43433" y="70103"/>
                  </a:lnTo>
                  <a:lnTo>
                    <a:pt x="43433" y="61721"/>
                  </a:lnTo>
                  <a:lnTo>
                    <a:pt x="59435" y="66293"/>
                  </a:lnTo>
                  <a:lnTo>
                    <a:pt x="59435" y="54101"/>
                  </a:lnTo>
                  <a:lnTo>
                    <a:pt x="78485" y="66293"/>
                  </a:lnTo>
                  <a:lnTo>
                    <a:pt x="67055" y="49529"/>
                  </a:lnTo>
                  <a:lnTo>
                    <a:pt x="98297" y="70103"/>
                  </a:lnTo>
                  <a:lnTo>
                    <a:pt x="90677" y="45719"/>
                  </a:lnTo>
                  <a:lnTo>
                    <a:pt x="125729" y="70103"/>
                  </a:lnTo>
                  <a:lnTo>
                    <a:pt x="153162" y="49529"/>
                  </a:lnTo>
                  <a:lnTo>
                    <a:pt x="164591" y="70103"/>
                  </a:lnTo>
                  <a:lnTo>
                    <a:pt x="179831" y="49529"/>
                  </a:lnTo>
                  <a:lnTo>
                    <a:pt x="192023" y="70103"/>
                  </a:lnTo>
                  <a:lnTo>
                    <a:pt x="207263" y="49529"/>
                  </a:lnTo>
                  <a:lnTo>
                    <a:pt x="223265" y="70103"/>
                  </a:lnTo>
                  <a:lnTo>
                    <a:pt x="234695" y="49529"/>
                  </a:lnTo>
                  <a:lnTo>
                    <a:pt x="249935" y="70103"/>
                  </a:lnTo>
                  <a:lnTo>
                    <a:pt x="265938" y="49529"/>
                  </a:lnTo>
                  <a:lnTo>
                    <a:pt x="277367" y="70103"/>
                  </a:lnTo>
                  <a:lnTo>
                    <a:pt x="292607" y="49529"/>
                  </a:lnTo>
                  <a:lnTo>
                    <a:pt x="304800" y="70103"/>
                  </a:lnTo>
                  <a:lnTo>
                    <a:pt x="320801" y="49529"/>
                  </a:lnTo>
                  <a:lnTo>
                    <a:pt x="336041" y="70103"/>
                  </a:lnTo>
                  <a:lnTo>
                    <a:pt x="348233" y="49529"/>
                  </a:lnTo>
                  <a:lnTo>
                    <a:pt x="367283" y="70103"/>
                  </a:lnTo>
                  <a:lnTo>
                    <a:pt x="414527" y="54101"/>
                  </a:lnTo>
                  <a:lnTo>
                    <a:pt x="414527" y="70103"/>
                  </a:lnTo>
                  <a:lnTo>
                    <a:pt x="433577" y="57911"/>
                  </a:lnTo>
                  <a:lnTo>
                    <a:pt x="433577" y="70103"/>
                  </a:lnTo>
                  <a:lnTo>
                    <a:pt x="442721" y="60197"/>
                  </a:lnTo>
                  <a:lnTo>
                    <a:pt x="445769" y="70103"/>
                  </a:lnTo>
                  <a:lnTo>
                    <a:pt x="452627" y="64007"/>
                  </a:lnTo>
                </a:path>
                <a:path w="478154" h="287655">
                  <a:moveTo>
                    <a:pt x="464057" y="69341"/>
                  </a:moveTo>
                  <a:lnTo>
                    <a:pt x="460247" y="65531"/>
                  </a:lnTo>
                  <a:lnTo>
                    <a:pt x="444245" y="69341"/>
                  </a:lnTo>
                  <a:lnTo>
                    <a:pt x="444245" y="60959"/>
                  </a:lnTo>
                  <a:lnTo>
                    <a:pt x="425195" y="69341"/>
                  </a:lnTo>
                  <a:lnTo>
                    <a:pt x="429005" y="57149"/>
                  </a:lnTo>
                  <a:lnTo>
                    <a:pt x="406145" y="70103"/>
                  </a:lnTo>
                  <a:lnTo>
                    <a:pt x="419862" y="54101"/>
                  </a:lnTo>
                  <a:lnTo>
                    <a:pt x="390143" y="69341"/>
                  </a:lnTo>
                  <a:lnTo>
                    <a:pt x="393953" y="47243"/>
                  </a:lnTo>
                  <a:lnTo>
                    <a:pt x="362712" y="69341"/>
                  </a:lnTo>
                  <a:lnTo>
                    <a:pt x="335279" y="48767"/>
                  </a:lnTo>
                  <a:lnTo>
                    <a:pt x="323850" y="69341"/>
                  </a:lnTo>
                  <a:lnTo>
                    <a:pt x="307847" y="48767"/>
                  </a:lnTo>
                  <a:lnTo>
                    <a:pt x="296417" y="69341"/>
                  </a:lnTo>
                  <a:lnTo>
                    <a:pt x="281177" y="48767"/>
                  </a:lnTo>
                  <a:lnTo>
                    <a:pt x="265175" y="69341"/>
                  </a:lnTo>
                  <a:lnTo>
                    <a:pt x="253745" y="48767"/>
                  </a:lnTo>
                  <a:lnTo>
                    <a:pt x="238505" y="69341"/>
                  </a:lnTo>
                  <a:lnTo>
                    <a:pt x="222503" y="48767"/>
                  </a:lnTo>
                  <a:lnTo>
                    <a:pt x="211073" y="69341"/>
                  </a:lnTo>
                  <a:lnTo>
                    <a:pt x="195833" y="48767"/>
                  </a:lnTo>
                  <a:lnTo>
                    <a:pt x="183641" y="69341"/>
                  </a:lnTo>
                  <a:lnTo>
                    <a:pt x="168401" y="48767"/>
                  </a:lnTo>
                  <a:lnTo>
                    <a:pt x="153162" y="69341"/>
                  </a:lnTo>
                  <a:lnTo>
                    <a:pt x="137921" y="44195"/>
                  </a:lnTo>
                  <a:lnTo>
                    <a:pt x="114300" y="65531"/>
                  </a:lnTo>
                  <a:lnTo>
                    <a:pt x="74675" y="52577"/>
                  </a:lnTo>
                  <a:lnTo>
                    <a:pt x="74675" y="69341"/>
                  </a:lnTo>
                  <a:lnTo>
                    <a:pt x="55625" y="57149"/>
                  </a:lnTo>
                  <a:lnTo>
                    <a:pt x="55625" y="69341"/>
                  </a:lnTo>
                  <a:lnTo>
                    <a:pt x="51815" y="65531"/>
                  </a:lnTo>
                  <a:lnTo>
                    <a:pt x="47243" y="60959"/>
                  </a:lnTo>
                  <a:lnTo>
                    <a:pt x="43433" y="69341"/>
                  </a:lnTo>
                  <a:lnTo>
                    <a:pt x="32003" y="65531"/>
                  </a:lnTo>
                </a:path>
                <a:path w="478154" h="287655">
                  <a:moveTo>
                    <a:pt x="33527" y="106679"/>
                  </a:moveTo>
                  <a:lnTo>
                    <a:pt x="77723" y="140969"/>
                  </a:lnTo>
                  <a:lnTo>
                    <a:pt x="79247" y="137921"/>
                  </a:lnTo>
                  <a:lnTo>
                    <a:pt x="35813" y="105155"/>
                  </a:lnTo>
                  <a:lnTo>
                    <a:pt x="33527" y="106679"/>
                  </a:lnTo>
                  <a:close/>
                </a:path>
                <a:path w="478154" h="287655">
                  <a:moveTo>
                    <a:pt x="124205" y="102107"/>
                  </a:moveTo>
                  <a:lnTo>
                    <a:pt x="83057" y="139445"/>
                  </a:lnTo>
                  <a:lnTo>
                    <a:pt x="81533" y="137159"/>
                  </a:lnTo>
                  <a:lnTo>
                    <a:pt x="121919" y="99821"/>
                  </a:lnTo>
                  <a:lnTo>
                    <a:pt x="124205" y="102107"/>
                  </a:lnTo>
                  <a:close/>
                </a:path>
                <a:path w="478154" h="287655">
                  <a:moveTo>
                    <a:pt x="193547" y="115061"/>
                  </a:moveTo>
                  <a:lnTo>
                    <a:pt x="238505" y="150875"/>
                  </a:lnTo>
                  <a:lnTo>
                    <a:pt x="240029" y="147827"/>
                  </a:lnTo>
                  <a:lnTo>
                    <a:pt x="196595" y="112775"/>
                  </a:lnTo>
                  <a:lnTo>
                    <a:pt x="193547" y="115061"/>
                  </a:lnTo>
                  <a:close/>
                </a:path>
                <a:path w="478154" h="287655">
                  <a:moveTo>
                    <a:pt x="288797" y="110489"/>
                  </a:moveTo>
                  <a:lnTo>
                    <a:pt x="249935" y="149351"/>
                  </a:lnTo>
                  <a:lnTo>
                    <a:pt x="247650" y="147065"/>
                  </a:lnTo>
                  <a:lnTo>
                    <a:pt x="287273" y="108203"/>
                  </a:lnTo>
                  <a:lnTo>
                    <a:pt x="288797" y="110489"/>
                  </a:lnTo>
                  <a:close/>
                </a:path>
                <a:path w="478154" h="287655">
                  <a:moveTo>
                    <a:pt x="358901" y="102869"/>
                  </a:moveTo>
                  <a:lnTo>
                    <a:pt x="401573" y="140969"/>
                  </a:lnTo>
                  <a:lnTo>
                    <a:pt x="403097" y="137921"/>
                  </a:lnTo>
                  <a:lnTo>
                    <a:pt x="361950" y="99821"/>
                  </a:lnTo>
                  <a:lnTo>
                    <a:pt x="358901" y="102869"/>
                  </a:lnTo>
                  <a:close/>
                </a:path>
                <a:path w="478154" h="287655">
                  <a:moveTo>
                    <a:pt x="448055" y="102107"/>
                  </a:moveTo>
                  <a:lnTo>
                    <a:pt x="408431" y="139445"/>
                  </a:lnTo>
                  <a:lnTo>
                    <a:pt x="406907" y="137159"/>
                  </a:lnTo>
                  <a:lnTo>
                    <a:pt x="445769" y="99821"/>
                  </a:lnTo>
                  <a:lnTo>
                    <a:pt x="448055" y="102107"/>
                  </a:lnTo>
                  <a:close/>
                </a:path>
                <a:path w="478154" h="287655">
                  <a:moveTo>
                    <a:pt x="370331" y="41147"/>
                  </a:moveTo>
                  <a:lnTo>
                    <a:pt x="381000" y="71627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77974" y="2492978"/>
              <a:ext cx="211137" cy="40620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261242" y="2426716"/>
              <a:ext cx="82550" cy="285750"/>
            </a:xfrm>
            <a:custGeom>
              <a:avLst/>
              <a:gdLst/>
              <a:ahLst/>
              <a:cxnLst/>
              <a:rect l="l" t="t" r="r" b="b"/>
              <a:pathLst>
                <a:path w="82550" h="285750">
                  <a:moveTo>
                    <a:pt x="0" y="0"/>
                  </a:moveTo>
                  <a:lnTo>
                    <a:pt x="7620" y="66293"/>
                  </a:lnTo>
                  <a:lnTo>
                    <a:pt x="82296" y="28575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03119" y="2425922"/>
              <a:ext cx="221030" cy="28886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153037" y="2423668"/>
              <a:ext cx="478155" cy="287655"/>
            </a:xfrm>
            <a:custGeom>
              <a:avLst/>
              <a:gdLst/>
              <a:ahLst/>
              <a:cxnLst/>
              <a:rect l="l" t="t" r="r" b="b"/>
              <a:pathLst>
                <a:path w="478154" h="287655">
                  <a:moveTo>
                    <a:pt x="370319" y="3048"/>
                  </a:moveTo>
                  <a:lnTo>
                    <a:pt x="358140" y="73913"/>
                  </a:lnTo>
                  <a:lnTo>
                    <a:pt x="272796" y="285750"/>
                  </a:lnTo>
                  <a:lnTo>
                    <a:pt x="319278" y="211835"/>
                  </a:lnTo>
                  <a:lnTo>
                    <a:pt x="323837" y="73913"/>
                  </a:lnTo>
                  <a:lnTo>
                    <a:pt x="370319" y="3048"/>
                  </a:lnTo>
                  <a:lnTo>
                    <a:pt x="329932" y="73913"/>
                  </a:lnTo>
                  <a:lnTo>
                    <a:pt x="336804" y="165354"/>
                  </a:lnTo>
                </a:path>
                <a:path w="478154" h="287655">
                  <a:moveTo>
                    <a:pt x="323837" y="87629"/>
                  </a:moveTo>
                  <a:lnTo>
                    <a:pt x="335280" y="99821"/>
                  </a:lnTo>
                  <a:lnTo>
                    <a:pt x="323837" y="99821"/>
                  </a:lnTo>
                  <a:lnTo>
                    <a:pt x="335280" y="124206"/>
                  </a:lnTo>
                  <a:lnTo>
                    <a:pt x="323837" y="144779"/>
                  </a:lnTo>
                </a:path>
                <a:path w="478154" h="287655">
                  <a:moveTo>
                    <a:pt x="144780" y="77723"/>
                  </a:moveTo>
                  <a:lnTo>
                    <a:pt x="161543" y="94487"/>
                  </a:lnTo>
                  <a:lnTo>
                    <a:pt x="148590" y="94487"/>
                  </a:lnTo>
                  <a:lnTo>
                    <a:pt x="161543" y="115062"/>
                  </a:lnTo>
                  <a:lnTo>
                    <a:pt x="148590" y="115062"/>
                  </a:lnTo>
                  <a:lnTo>
                    <a:pt x="163830" y="144779"/>
                  </a:lnTo>
                  <a:lnTo>
                    <a:pt x="149352" y="144779"/>
                  </a:lnTo>
                </a:path>
                <a:path w="478154" h="287655">
                  <a:moveTo>
                    <a:pt x="166878" y="169925"/>
                  </a:moveTo>
                  <a:lnTo>
                    <a:pt x="143256" y="136398"/>
                  </a:lnTo>
                  <a:lnTo>
                    <a:pt x="143256" y="115823"/>
                  </a:lnTo>
                </a:path>
                <a:path w="478154" h="287655">
                  <a:moveTo>
                    <a:pt x="228600" y="266700"/>
                  </a:moveTo>
                  <a:lnTo>
                    <a:pt x="236981" y="246125"/>
                  </a:lnTo>
                </a:path>
                <a:path w="478154" h="287655">
                  <a:moveTo>
                    <a:pt x="230124" y="260604"/>
                  </a:moveTo>
                  <a:lnTo>
                    <a:pt x="214884" y="231648"/>
                  </a:lnTo>
                  <a:lnTo>
                    <a:pt x="191262" y="198881"/>
                  </a:lnTo>
                  <a:lnTo>
                    <a:pt x="171450" y="178307"/>
                  </a:lnTo>
                </a:path>
                <a:path w="478154" h="287655">
                  <a:moveTo>
                    <a:pt x="152400" y="174498"/>
                  </a:moveTo>
                  <a:lnTo>
                    <a:pt x="200406" y="241554"/>
                  </a:lnTo>
                </a:path>
                <a:path w="478154" h="287655">
                  <a:moveTo>
                    <a:pt x="198881" y="211835"/>
                  </a:moveTo>
                  <a:lnTo>
                    <a:pt x="194310" y="231648"/>
                  </a:lnTo>
                  <a:lnTo>
                    <a:pt x="190500" y="203454"/>
                  </a:lnTo>
                  <a:lnTo>
                    <a:pt x="163830" y="182879"/>
                  </a:lnTo>
                </a:path>
                <a:path w="478154" h="287655">
                  <a:moveTo>
                    <a:pt x="272796" y="235457"/>
                  </a:moveTo>
                  <a:lnTo>
                    <a:pt x="316230" y="178307"/>
                  </a:lnTo>
                </a:path>
                <a:path w="478154" h="287655">
                  <a:moveTo>
                    <a:pt x="272796" y="235457"/>
                  </a:moveTo>
                  <a:lnTo>
                    <a:pt x="304025" y="211073"/>
                  </a:lnTo>
                  <a:lnTo>
                    <a:pt x="304025" y="195071"/>
                  </a:lnTo>
                  <a:lnTo>
                    <a:pt x="320788" y="195071"/>
                  </a:lnTo>
                </a:path>
                <a:path w="478154" h="287655">
                  <a:moveTo>
                    <a:pt x="307848" y="198881"/>
                  </a:moveTo>
                  <a:lnTo>
                    <a:pt x="296418" y="207263"/>
                  </a:lnTo>
                  <a:lnTo>
                    <a:pt x="291846" y="231648"/>
                  </a:lnTo>
                  <a:lnTo>
                    <a:pt x="307848" y="260604"/>
                  </a:lnTo>
                </a:path>
                <a:path w="478154" h="287655">
                  <a:moveTo>
                    <a:pt x="295656" y="287273"/>
                  </a:moveTo>
                  <a:lnTo>
                    <a:pt x="301752" y="193548"/>
                  </a:lnTo>
                </a:path>
                <a:path w="478154" h="287655">
                  <a:moveTo>
                    <a:pt x="360412" y="99821"/>
                  </a:moveTo>
                  <a:lnTo>
                    <a:pt x="326898" y="65531"/>
                  </a:lnTo>
                </a:path>
                <a:path w="478154" h="287655">
                  <a:moveTo>
                    <a:pt x="125730" y="98298"/>
                  </a:moveTo>
                  <a:lnTo>
                    <a:pt x="152400" y="70865"/>
                  </a:lnTo>
                  <a:lnTo>
                    <a:pt x="108204" y="0"/>
                  </a:lnTo>
                  <a:lnTo>
                    <a:pt x="160019" y="70104"/>
                  </a:lnTo>
                  <a:lnTo>
                    <a:pt x="195072" y="111252"/>
                  </a:lnTo>
                </a:path>
                <a:path w="478154" h="287655">
                  <a:moveTo>
                    <a:pt x="287274" y="112775"/>
                  </a:moveTo>
                  <a:lnTo>
                    <a:pt x="322312" y="74675"/>
                  </a:lnTo>
                </a:path>
                <a:path w="478154" h="287655">
                  <a:moveTo>
                    <a:pt x="36575" y="109727"/>
                  </a:moveTo>
                  <a:lnTo>
                    <a:pt x="0" y="71627"/>
                  </a:lnTo>
                </a:path>
                <a:path w="478154" h="287655">
                  <a:moveTo>
                    <a:pt x="0" y="70104"/>
                  </a:moveTo>
                  <a:lnTo>
                    <a:pt x="477761" y="71627"/>
                  </a:lnTo>
                </a:path>
                <a:path w="478154" h="287655">
                  <a:moveTo>
                    <a:pt x="476237" y="70104"/>
                  </a:moveTo>
                  <a:lnTo>
                    <a:pt x="444232" y="103631"/>
                  </a:lnTo>
                </a:path>
                <a:path w="478154" h="287655">
                  <a:moveTo>
                    <a:pt x="476237" y="70104"/>
                  </a:moveTo>
                  <a:lnTo>
                    <a:pt x="371094" y="41148"/>
                  </a:lnTo>
                  <a:lnTo>
                    <a:pt x="347472" y="49529"/>
                  </a:lnTo>
                  <a:lnTo>
                    <a:pt x="148590" y="49529"/>
                  </a:lnTo>
                  <a:lnTo>
                    <a:pt x="117348" y="36575"/>
                  </a:lnTo>
                  <a:lnTo>
                    <a:pt x="0" y="70104"/>
                  </a:lnTo>
                </a:path>
                <a:path w="478154" h="287655">
                  <a:moveTo>
                    <a:pt x="125730" y="71627"/>
                  </a:moveTo>
                  <a:lnTo>
                    <a:pt x="111252" y="0"/>
                  </a:lnTo>
                </a:path>
                <a:path w="478154" h="287655">
                  <a:moveTo>
                    <a:pt x="22098" y="70104"/>
                  </a:moveTo>
                  <a:lnTo>
                    <a:pt x="25908" y="62483"/>
                  </a:lnTo>
                  <a:lnTo>
                    <a:pt x="41910" y="70104"/>
                  </a:lnTo>
                  <a:lnTo>
                    <a:pt x="41910" y="62483"/>
                  </a:lnTo>
                  <a:lnTo>
                    <a:pt x="57150" y="66293"/>
                  </a:lnTo>
                  <a:lnTo>
                    <a:pt x="57150" y="54102"/>
                  </a:lnTo>
                  <a:lnTo>
                    <a:pt x="76962" y="66293"/>
                  </a:lnTo>
                  <a:lnTo>
                    <a:pt x="65531" y="50292"/>
                  </a:lnTo>
                  <a:lnTo>
                    <a:pt x="96774" y="70104"/>
                  </a:lnTo>
                  <a:lnTo>
                    <a:pt x="89154" y="46481"/>
                  </a:lnTo>
                  <a:lnTo>
                    <a:pt x="123443" y="70104"/>
                  </a:lnTo>
                  <a:lnTo>
                    <a:pt x="151637" y="50292"/>
                  </a:lnTo>
                  <a:lnTo>
                    <a:pt x="162306" y="70104"/>
                  </a:lnTo>
                  <a:lnTo>
                    <a:pt x="178308" y="50292"/>
                  </a:lnTo>
                  <a:lnTo>
                    <a:pt x="190500" y="70104"/>
                  </a:lnTo>
                  <a:lnTo>
                    <a:pt x="205740" y="50292"/>
                  </a:lnTo>
                  <a:lnTo>
                    <a:pt x="221742" y="70104"/>
                  </a:lnTo>
                  <a:lnTo>
                    <a:pt x="233172" y="50292"/>
                  </a:lnTo>
                  <a:lnTo>
                    <a:pt x="248412" y="70104"/>
                  </a:lnTo>
                  <a:lnTo>
                    <a:pt x="264413" y="50292"/>
                  </a:lnTo>
                  <a:lnTo>
                    <a:pt x="275843" y="70104"/>
                  </a:lnTo>
                  <a:lnTo>
                    <a:pt x="291084" y="50292"/>
                  </a:lnTo>
                  <a:lnTo>
                    <a:pt x="303275" y="70104"/>
                  </a:lnTo>
                  <a:lnTo>
                    <a:pt x="318516" y="50292"/>
                  </a:lnTo>
                  <a:lnTo>
                    <a:pt x="334518" y="70104"/>
                  </a:lnTo>
                  <a:lnTo>
                    <a:pt x="345948" y="50292"/>
                  </a:lnTo>
                  <a:lnTo>
                    <a:pt x="365760" y="70104"/>
                  </a:lnTo>
                  <a:lnTo>
                    <a:pt x="413004" y="54102"/>
                  </a:lnTo>
                  <a:lnTo>
                    <a:pt x="413004" y="70104"/>
                  </a:lnTo>
                  <a:lnTo>
                    <a:pt x="432054" y="57912"/>
                  </a:lnTo>
                  <a:lnTo>
                    <a:pt x="432054" y="70104"/>
                  </a:lnTo>
                  <a:lnTo>
                    <a:pt x="440436" y="60959"/>
                  </a:lnTo>
                  <a:lnTo>
                    <a:pt x="443484" y="70104"/>
                  </a:lnTo>
                  <a:lnTo>
                    <a:pt x="451104" y="64007"/>
                  </a:lnTo>
                </a:path>
                <a:path w="478154" h="287655">
                  <a:moveTo>
                    <a:pt x="463282" y="70104"/>
                  </a:moveTo>
                  <a:lnTo>
                    <a:pt x="460248" y="66293"/>
                  </a:lnTo>
                  <a:lnTo>
                    <a:pt x="444232" y="70104"/>
                  </a:lnTo>
                  <a:lnTo>
                    <a:pt x="444232" y="61721"/>
                  </a:lnTo>
                  <a:lnTo>
                    <a:pt x="425182" y="70104"/>
                  </a:lnTo>
                  <a:lnTo>
                    <a:pt x="429006" y="57150"/>
                  </a:lnTo>
                  <a:lnTo>
                    <a:pt x="405384" y="70104"/>
                  </a:lnTo>
                  <a:lnTo>
                    <a:pt x="419849" y="54102"/>
                  </a:lnTo>
                  <a:lnTo>
                    <a:pt x="389369" y="70104"/>
                  </a:lnTo>
                  <a:lnTo>
                    <a:pt x="393954" y="47243"/>
                  </a:lnTo>
                  <a:lnTo>
                    <a:pt x="361937" y="70104"/>
                  </a:lnTo>
                  <a:lnTo>
                    <a:pt x="334518" y="48767"/>
                  </a:lnTo>
                  <a:lnTo>
                    <a:pt x="323075" y="70104"/>
                  </a:lnTo>
                  <a:lnTo>
                    <a:pt x="307086" y="48767"/>
                  </a:lnTo>
                  <a:lnTo>
                    <a:pt x="295656" y="70104"/>
                  </a:lnTo>
                  <a:lnTo>
                    <a:pt x="280416" y="48767"/>
                  </a:lnTo>
                  <a:lnTo>
                    <a:pt x="264413" y="70104"/>
                  </a:lnTo>
                  <a:lnTo>
                    <a:pt x="252984" y="49529"/>
                  </a:lnTo>
                  <a:lnTo>
                    <a:pt x="236981" y="70104"/>
                  </a:lnTo>
                  <a:lnTo>
                    <a:pt x="221742" y="49529"/>
                  </a:lnTo>
                  <a:lnTo>
                    <a:pt x="210312" y="70104"/>
                  </a:lnTo>
                  <a:lnTo>
                    <a:pt x="194310" y="49529"/>
                  </a:lnTo>
                  <a:lnTo>
                    <a:pt x="182880" y="70104"/>
                  </a:lnTo>
                  <a:lnTo>
                    <a:pt x="166878" y="49529"/>
                  </a:lnTo>
                  <a:lnTo>
                    <a:pt x="151637" y="70104"/>
                  </a:lnTo>
                  <a:lnTo>
                    <a:pt x="136398" y="44957"/>
                  </a:lnTo>
                  <a:lnTo>
                    <a:pt x="112775" y="66293"/>
                  </a:lnTo>
                  <a:lnTo>
                    <a:pt x="73152" y="53339"/>
                  </a:lnTo>
                  <a:lnTo>
                    <a:pt x="73152" y="70104"/>
                  </a:lnTo>
                  <a:lnTo>
                    <a:pt x="53340" y="57150"/>
                  </a:lnTo>
                  <a:lnTo>
                    <a:pt x="53340" y="70104"/>
                  </a:lnTo>
                  <a:lnTo>
                    <a:pt x="49530" y="66293"/>
                  </a:lnTo>
                  <a:lnTo>
                    <a:pt x="45719" y="61721"/>
                  </a:lnTo>
                  <a:lnTo>
                    <a:pt x="41910" y="70104"/>
                  </a:lnTo>
                  <a:lnTo>
                    <a:pt x="30480" y="66293"/>
                  </a:lnTo>
                </a:path>
                <a:path w="478154" h="287655">
                  <a:moveTo>
                    <a:pt x="32004" y="106679"/>
                  </a:moveTo>
                  <a:lnTo>
                    <a:pt x="76200" y="141731"/>
                  </a:lnTo>
                  <a:lnTo>
                    <a:pt x="77724" y="137921"/>
                  </a:lnTo>
                  <a:lnTo>
                    <a:pt x="34290" y="105156"/>
                  </a:lnTo>
                  <a:lnTo>
                    <a:pt x="32004" y="106679"/>
                  </a:lnTo>
                  <a:close/>
                </a:path>
                <a:path w="478154" h="287655">
                  <a:moveTo>
                    <a:pt x="122681" y="102107"/>
                  </a:moveTo>
                  <a:lnTo>
                    <a:pt x="83058" y="140207"/>
                  </a:lnTo>
                  <a:lnTo>
                    <a:pt x="80772" y="137159"/>
                  </a:lnTo>
                  <a:lnTo>
                    <a:pt x="120396" y="99821"/>
                  </a:lnTo>
                  <a:lnTo>
                    <a:pt x="122681" y="102107"/>
                  </a:lnTo>
                  <a:close/>
                </a:path>
                <a:path w="478154" h="287655">
                  <a:moveTo>
                    <a:pt x="193548" y="115062"/>
                  </a:moveTo>
                  <a:lnTo>
                    <a:pt x="238506" y="150875"/>
                  </a:lnTo>
                  <a:lnTo>
                    <a:pt x="240030" y="147827"/>
                  </a:lnTo>
                  <a:lnTo>
                    <a:pt x="196596" y="112775"/>
                  </a:lnTo>
                  <a:lnTo>
                    <a:pt x="193548" y="115062"/>
                  </a:lnTo>
                  <a:close/>
                </a:path>
                <a:path w="478154" h="287655">
                  <a:moveTo>
                    <a:pt x="288798" y="110489"/>
                  </a:moveTo>
                  <a:lnTo>
                    <a:pt x="249936" y="147827"/>
                  </a:lnTo>
                  <a:lnTo>
                    <a:pt x="247650" y="145542"/>
                  </a:lnTo>
                  <a:lnTo>
                    <a:pt x="286512" y="108204"/>
                  </a:lnTo>
                  <a:lnTo>
                    <a:pt x="288798" y="110489"/>
                  </a:lnTo>
                  <a:close/>
                </a:path>
                <a:path w="478154" h="287655">
                  <a:moveTo>
                    <a:pt x="357378" y="102869"/>
                  </a:moveTo>
                  <a:lnTo>
                    <a:pt x="401561" y="141731"/>
                  </a:lnTo>
                  <a:lnTo>
                    <a:pt x="403098" y="137921"/>
                  </a:lnTo>
                  <a:lnTo>
                    <a:pt x="359650" y="99821"/>
                  </a:lnTo>
                  <a:lnTo>
                    <a:pt x="357378" y="102869"/>
                  </a:lnTo>
                  <a:close/>
                </a:path>
                <a:path w="478154" h="287655">
                  <a:moveTo>
                    <a:pt x="448056" y="102107"/>
                  </a:moveTo>
                  <a:lnTo>
                    <a:pt x="408419" y="140207"/>
                  </a:lnTo>
                  <a:lnTo>
                    <a:pt x="406132" y="137159"/>
                  </a:lnTo>
                  <a:lnTo>
                    <a:pt x="444994" y="99821"/>
                  </a:lnTo>
                  <a:lnTo>
                    <a:pt x="448056" y="102107"/>
                  </a:lnTo>
                  <a:close/>
                </a:path>
                <a:path w="478154" h="287655">
                  <a:moveTo>
                    <a:pt x="370319" y="41148"/>
                  </a:moveTo>
                  <a:lnTo>
                    <a:pt x="380987" y="71627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80981" y="2578322"/>
              <a:ext cx="209613" cy="40697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564249" y="2512822"/>
              <a:ext cx="81280" cy="285750"/>
            </a:xfrm>
            <a:custGeom>
              <a:avLst/>
              <a:gdLst/>
              <a:ahLst/>
              <a:cxnLst/>
              <a:rect l="l" t="t" r="r" b="b"/>
              <a:pathLst>
                <a:path w="81279" h="285750">
                  <a:moveTo>
                    <a:pt x="0" y="0"/>
                  </a:moveTo>
                  <a:lnTo>
                    <a:pt x="7632" y="65531"/>
                  </a:lnTo>
                  <a:lnTo>
                    <a:pt x="80771" y="285749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06127" y="2512028"/>
              <a:ext cx="221043" cy="28886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454520" y="2508250"/>
              <a:ext cx="478790" cy="288925"/>
            </a:xfrm>
            <a:custGeom>
              <a:avLst/>
              <a:gdLst/>
              <a:ahLst/>
              <a:cxnLst/>
              <a:rect l="l" t="t" r="r" b="b"/>
              <a:pathLst>
                <a:path w="478790" h="288925">
                  <a:moveTo>
                    <a:pt x="371856" y="4571"/>
                  </a:moveTo>
                  <a:lnTo>
                    <a:pt x="360426" y="75437"/>
                  </a:lnTo>
                  <a:lnTo>
                    <a:pt x="273571" y="287273"/>
                  </a:lnTo>
                  <a:lnTo>
                    <a:pt x="320802" y="212597"/>
                  </a:lnTo>
                  <a:lnTo>
                    <a:pt x="324625" y="75437"/>
                  </a:lnTo>
                  <a:lnTo>
                    <a:pt x="371856" y="4571"/>
                  </a:lnTo>
                  <a:lnTo>
                    <a:pt x="332245" y="74675"/>
                  </a:lnTo>
                  <a:lnTo>
                    <a:pt x="339103" y="166115"/>
                  </a:lnTo>
                </a:path>
                <a:path w="478790" h="288925">
                  <a:moveTo>
                    <a:pt x="323850" y="86867"/>
                  </a:moveTo>
                  <a:lnTo>
                    <a:pt x="335280" y="99059"/>
                  </a:lnTo>
                  <a:lnTo>
                    <a:pt x="323850" y="99059"/>
                  </a:lnTo>
                  <a:lnTo>
                    <a:pt x="335280" y="124967"/>
                  </a:lnTo>
                  <a:lnTo>
                    <a:pt x="323850" y="145541"/>
                  </a:lnTo>
                </a:path>
                <a:path w="478790" h="288925">
                  <a:moveTo>
                    <a:pt x="146304" y="79247"/>
                  </a:moveTo>
                  <a:lnTo>
                    <a:pt x="161557" y="95249"/>
                  </a:lnTo>
                  <a:lnTo>
                    <a:pt x="150127" y="95249"/>
                  </a:lnTo>
                  <a:lnTo>
                    <a:pt x="161557" y="116585"/>
                  </a:lnTo>
                  <a:lnTo>
                    <a:pt x="150127" y="116585"/>
                  </a:lnTo>
                  <a:lnTo>
                    <a:pt x="163830" y="145541"/>
                  </a:lnTo>
                  <a:lnTo>
                    <a:pt x="150876" y="145541"/>
                  </a:lnTo>
                </a:path>
                <a:path w="478790" h="288925">
                  <a:moveTo>
                    <a:pt x="168402" y="171449"/>
                  </a:moveTo>
                  <a:lnTo>
                    <a:pt x="144780" y="137921"/>
                  </a:lnTo>
                  <a:lnTo>
                    <a:pt x="144780" y="117347"/>
                  </a:lnTo>
                </a:path>
                <a:path w="478790" h="288925">
                  <a:moveTo>
                    <a:pt x="228600" y="268223"/>
                  </a:moveTo>
                  <a:lnTo>
                    <a:pt x="238506" y="247649"/>
                  </a:lnTo>
                </a:path>
                <a:path w="478790" h="288925">
                  <a:moveTo>
                    <a:pt x="230899" y="261365"/>
                  </a:moveTo>
                  <a:lnTo>
                    <a:pt x="214896" y="232409"/>
                  </a:lnTo>
                  <a:lnTo>
                    <a:pt x="191275" y="199643"/>
                  </a:lnTo>
                  <a:lnTo>
                    <a:pt x="171450" y="179070"/>
                  </a:lnTo>
                </a:path>
                <a:path w="478790" h="288925">
                  <a:moveTo>
                    <a:pt x="152400" y="174497"/>
                  </a:moveTo>
                  <a:lnTo>
                    <a:pt x="200406" y="240791"/>
                  </a:lnTo>
                </a:path>
                <a:path w="478790" h="288925">
                  <a:moveTo>
                    <a:pt x="198895" y="211835"/>
                  </a:moveTo>
                  <a:lnTo>
                    <a:pt x="195084" y="233171"/>
                  </a:lnTo>
                  <a:lnTo>
                    <a:pt x="191275" y="203453"/>
                  </a:lnTo>
                  <a:lnTo>
                    <a:pt x="165354" y="182117"/>
                  </a:lnTo>
                </a:path>
                <a:path w="478790" h="288925">
                  <a:moveTo>
                    <a:pt x="273571" y="237743"/>
                  </a:moveTo>
                  <a:lnTo>
                    <a:pt x="316230" y="179070"/>
                  </a:lnTo>
                </a:path>
                <a:path w="478790" h="288925">
                  <a:moveTo>
                    <a:pt x="273571" y="237743"/>
                  </a:moveTo>
                  <a:lnTo>
                    <a:pt x="304051" y="212597"/>
                  </a:lnTo>
                  <a:lnTo>
                    <a:pt x="304051" y="196595"/>
                  </a:lnTo>
                  <a:lnTo>
                    <a:pt x="320802" y="196595"/>
                  </a:lnTo>
                </a:path>
                <a:path w="478790" h="288925">
                  <a:moveTo>
                    <a:pt x="308623" y="199643"/>
                  </a:moveTo>
                  <a:lnTo>
                    <a:pt x="296418" y="208025"/>
                  </a:lnTo>
                  <a:lnTo>
                    <a:pt x="292621" y="233171"/>
                  </a:lnTo>
                  <a:lnTo>
                    <a:pt x="308623" y="261365"/>
                  </a:lnTo>
                </a:path>
                <a:path w="478790" h="288925">
                  <a:moveTo>
                    <a:pt x="295656" y="288797"/>
                  </a:moveTo>
                  <a:lnTo>
                    <a:pt x="303276" y="195071"/>
                  </a:lnTo>
                </a:path>
                <a:path w="478790" h="288925">
                  <a:moveTo>
                    <a:pt x="360426" y="101345"/>
                  </a:moveTo>
                  <a:lnTo>
                    <a:pt x="327673" y="66293"/>
                  </a:lnTo>
                </a:path>
                <a:path w="478790" h="288925">
                  <a:moveTo>
                    <a:pt x="127254" y="98297"/>
                  </a:moveTo>
                  <a:lnTo>
                    <a:pt x="152400" y="70103"/>
                  </a:lnTo>
                  <a:lnTo>
                    <a:pt x="109728" y="0"/>
                  </a:lnTo>
                  <a:lnTo>
                    <a:pt x="160795" y="70865"/>
                  </a:lnTo>
                  <a:lnTo>
                    <a:pt x="195846" y="112775"/>
                  </a:lnTo>
                </a:path>
                <a:path w="478790" h="288925">
                  <a:moveTo>
                    <a:pt x="289573" y="112775"/>
                  </a:moveTo>
                  <a:lnTo>
                    <a:pt x="326149" y="74675"/>
                  </a:lnTo>
                </a:path>
                <a:path w="478790" h="288925">
                  <a:moveTo>
                    <a:pt x="36576" y="110489"/>
                  </a:moveTo>
                  <a:lnTo>
                    <a:pt x="0" y="72389"/>
                  </a:lnTo>
                </a:path>
                <a:path w="478790" h="288925">
                  <a:moveTo>
                    <a:pt x="0" y="70865"/>
                  </a:moveTo>
                  <a:lnTo>
                    <a:pt x="478549" y="72389"/>
                  </a:lnTo>
                </a:path>
                <a:path w="478790" h="288925">
                  <a:moveTo>
                    <a:pt x="478549" y="70865"/>
                  </a:moveTo>
                  <a:lnTo>
                    <a:pt x="445021" y="105917"/>
                  </a:lnTo>
                </a:path>
                <a:path w="478790" h="288925">
                  <a:moveTo>
                    <a:pt x="476250" y="70865"/>
                  </a:moveTo>
                  <a:lnTo>
                    <a:pt x="371107" y="41909"/>
                  </a:lnTo>
                  <a:lnTo>
                    <a:pt x="348246" y="50291"/>
                  </a:lnTo>
                  <a:lnTo>
                    <a:pt x="148603" y="50291"/>
                  </a:lnTo>
                  <a:lnTo>
                    <a:pt x="117361" y="38099"/>
                  </a:lnTo>
                  <a:lnTo>
                    <a:pt x="0" y="70865"/>
                  </a:lnTo>
                </a:path>
                <a:path w="478790" h="288925">
                  <a:moveTo>
                    <a:pt x="125730" y="72389"/>
                  </a:moveTo>
                  <a:lnTo>
                    <a:pt x="109728" y="0"/>
                  </a:lnTo>
                </a:path>
                <a:path w="478790" h="288925">
                  <a:moveTo>
                    <a:pt x="22873" y="70865"/>
                  </a:moveTo>
                  <a:lnTo>
                    <a:pt x="26683" y="62483"/>
                  </a:lnTo>
                  <a:lnTo>
                    <a:pt x="41923" y="70865"/>
                  </a:lnTo>
                  <a:lnTo>
                    <a:pt x="41923" y="62483"/>
                  </a:lnTo>
                  <a:lnTo>
                    <a:pt x="57925" y="67055"/>
                  </a:lnTo>
                  <a:lnTo>
                    <a:pt x="57925" y="54101"/>
                  </a:lnTo>
                  <a:lnTo>
                    <a:pt x="76975" y="67055"/>
                  </a:lnTo>
                  <a:lnTo>
                    <a:pt x="65545" y="50291"/>
                  </a:lnTo>
                  <a:lnTo>
                    <a:pt x="96787" y="70865"/>
                  </a:lnTo>
                  <a:lnTo>
                    <a:pt x="89154" y="45720"/>
                  </a:lnTo>
                  <a:lnTo>
                    <a:pt x="124206" y="70865"/>
                  </a:lnTo>
                  <a:lnTo>
                    <a:pt x="152400" y="49530"/>
                  </a:lnTo>
                  <a:lnTo>
                    <a:pt x="163068" y="70865"/>
                  </a:lnTo>
                  <a:lnTo>
                    <a:pt x="179083" y="49530"/>
                  </a:lnTo>
                  <a:lnTo>
                    <a:pt x="191275" y="70865"/>
                  </a:lnTo>
                  <a:lnTo>
                    <a:pt x="206502" y="49530"/>
                  </a:lnTo>
                  <a:lnTo>
                    <a:pt x="222504" y="70865"/>
                  </a:lnTo>
                  <a:lnTo>
                    <a:pt x="233946" y="50291"/>
                  </a:lnTo>
                  <a:lnTo>
                    <a:pt x="249949" y="70865"/>
                  </a:lnTo>
                  <a:lnTo>
                    <a:pt x="265176" y="50291"/>
                  </a:lnTo>
                  <a:lnTo>
                    <a:pt x="276606" y="70865"/>
                  </a:lnTo>
                  <a:lnTo>
                    <a:pt x="292621" y="50291"/>
                  </a:lnTo>
                  <a:lnTo>
                    <a:pt x="304800" y="70865"/>
                  </a:lnTo>
                  <a:lnTo>
                    <a:pt x="320053" y="50291"/>
                  </a:lnTo>
                  <a:lnTo>
                    <a:pt x="336042" y="70865"/>
                  </a:lnTo>
                  <a:lnTo>
                    <a:pt x="347484" y="50291"/>
                  </a:lnTo>
                  <a:lnTo>
                    <a:pt x="367296" y="70865"/>
                  </a:lnTo>
                  <a:lnTo>
                    <a:pt x="414528" y="54101"/>
                  </a:lnTo>
                  <a:lnTo>
                    <a:pt x="414528" y="70865"/>
                  </a:lnTo>
                  <a:lnTo>
                    <a:pt x="433578" y="58673"/>
                  </a:lnTo>
                  <a:lnTo>
                    <a:pt x="433578" y="70865"/>
                  </a:lnTo>
                  <a:lnTo>
                    <a:pt x="442734" y="60959"/>
                  </a:lnTo>
                  <a:lnTo>
                    <a:pt x="445783" y="70865"/>
                  </a:lnTo>
                  <a:lnTo>
                    <a:pt x="452628" y="64770"/>
                  </a:lnTo>
                </a:path>
                <a:path w="478790" h="288925">
                  <a:moveTo>
                    <a:pt x="465595" y="70865"/>
                  </a:moveTo>
                  <a:lnTo>
                    <a:pt x="461784" y="67055"/>
                  </a:lnTo>
                  <a:lnTo>
                    <a:pt x="445783" y="70865"/>
                  </a:lnTo>
                  <a:lnTo>
                    <a:pt x="445783" y="62483"/>
                  </a:lnTo>
                  <a:lnTo>
                    <a:pt x="426733" y="70865"/>
                  </a:lnTo>
                  <a:lnTo>
                    <a:pt x="430530" y="58673"/>
                  </a:lnTo>
                  <a:lnTo>
                    <a:pt x="406921" y="70865"/>
                  </a:lnTo>
                  <a:lnTo>
                    <a:pt x="421399" y="55625"/>
                  </a:lnTo>
                  <a:lnTo>
                    <a:pt x="390906" y="70865"/>
                  </a:lnTo>
                  <a:lnTo>
                    <a:pt x="395478" y="48767"/>
                  </a:lnTo>
                  <a:lnTo>
                    <a:pt x="363487" y="70865"/>
                  </a:lnTo>
                  <a:lnTo>
                    <a:pt x="336042" y="50291"/>
                  </a:lnTo>
                  <a:lnTo>
                    <a:pt x="324625" y="70865"/>
                  </a:lnTo>
                  <a:lnTo>
                    <a:pt x="308623" y="50291"/>
                  </a:lnTo>
                  <a:lnTo>
                    <a:pt x="297180" y="70865"/>
                  </a:lnTo>
                  <a:lnTo>
                    <a:pt x="281178" y="50291"/>
                  </a:lnTo>
                  <a:lnTo>
                    <a:pt x="265176" y="70865"/>
                  </a:lnTo>
                  <a:lnTo>
                    <a:pt x="253758" y="50291"/>
                  </a:lnTo>
                  <a:lnTo>
                    <a:pt x="238506" y="70865"/>
                  </a:lnTo>
                  <a:lnTo>
                    <a:pt x="222504" y="50291"/>
                  </a:lnTo>
                  <a:lnTo>
                    <a:pt x="211087" y="70865"/>
                  </a:lnTo>
                  <a:lnTo>
                    <a:pt x="195084" y="50291"/>
                  </a:lnTo>
                  <a:lnTo>
                    <a:pt x="183642" y="70865"/>
                  </a:lnTo>
                  <a:lnTo>
                    <a:pt x="167653" y="50291"/>
                  </a:lnTo>
                  <a:lnTo>
                    <a:pt x="152400" y="70865"/>
                  </a:lnTo>
                  <a:lnTo>
                    <a:pt x="137173" y="45720"/>
                  </a:lnTo>
                  <a:lnTo>
                    <a:pt x="113551" y="67055"/>
                  </a:lnTo>
                  <a:lnTo>
                    <a:pt x="73927" y="54101"/>
                  </a:lnTo>
                  <a:lnTo>
                    <a:pt x="73927" y="70865"/>
                  </a:lnTo>
                  <a:lnTo>
                    <a:pt x="54102" y="58673"/>
                  </a:lnTo>
                  <a:lnTo>
                    <a:pt x="54102" y="70865"/>
                  </a:lnTo>
                  <a:lnTo>
                    <a:pt x="50292" y="67055"/>
                  </a:lnTo>
                  <a:lnTo>
                    <a:pt x="46495" y="62483"/>
                  </a:lnTo>
                  <a:lnTo>
                    <a:pt x="42684" y="70865"/>
                  </a:lnTo>
                  <a:lnTo>
                    <a:pt x="30480" y="67055"/>
                  </a:lnTo>
                </a:path>
                <a:path w="478790" h="288925">
                  <a:moveTo>
                    <a:pt x="32004" y="108203"/>
                  </a:moveTo>
                  <a:lnTo>
                    <a:pt x="76200" y="142493"/>
                  </a:lnTo>
                  <a:lnTo>
                    <a:pt x="78499" y="139445"/>
                  </a:lnTo>
                  <a:lnTo>
                    <a:pt x="34303" y="105917"/>
                  </a:lnTo>
                  <a:lnTo>
                    <a:pt x="32004" y="108203"/>
                  </a:lnTo>
                  <a:close/>
                </a:path>
                <a:path w="478790" h="288925">
                  <a:moveTo>
                    <a:pt x="122695" y="103631"/>
                  </a:moveTo>
                  <a:lnTo>
                    <a:pt x="83071" y="140970"/>
                  </a:lnTo>
                  <a:lnTo>
                    <a:pt x="81546" y="138683"/>
                  </a:lnTo>
                  <a:lnTo>
                    <a:pt x="120408" y="101345"/>
                  </a:lnTo>
                  <a:lnTo>
                    <a:pt x="122695" y="103631"/>
                  </a:lnTo>
                  <a:close/>
                </a:path>
                <a:path w="478790" h="288925">
                  <a:moveTo>
                    <a:pt x="194323" y="114299"/>
                  </a:moveTo>
                  <a:lnTo>
                    <a:pt x="238506" y="152399"/>
                  </a:lnTo>
                  <a:lnTo>
                    <a:pt x="240030" y="148589"/>
                  </a:lnTo>
                  <a:lnTo>
                    <a:pt x="196608" y="112775"/>
                  </a:lnTo>
                  <a:lnTo>
                    <a:pt x="194323" y="114299"/>
                  </a:lnTo>
                  <a:close/>
                </a:path>
                <a:path w="478790" h="288925">
                  <a:moveTo>
                    <a:pt x="289573" y="112013"/>
                  </a:moveTo>
                  <a:lnTo>
                    <a:pt x="249949" y="148589"/>
                  </a:lnTo>
                  <a:lnTo>
                    <a:pt x="247650" y="146303"/>
                  </a:lnTo>
                  <a:lnTo>
                    <a:pt x="287287" y="108965"/>
                  </a:lnTo>
                  <a:lnTo>
                    <a:pt x="289573" y="112013"/>
                  </a:lnTo>
                  <a:close/>
                </a:path>
                <a:path w="478790" h="288925">
                  <a:moveTo>
                    <a:pt x="358902" y="103631"/>
                  </a:moveTo>
                  <a:lnTo>
                    <a:pt x="402349" y="142493"/>
                  </a:lnTo>
                  <a:lnTo>
                    <a:pt x="403873" y="138683"/>
                  </a:lnTo>
                  <a:lnTo>
                    <a:pt x="361950" y="101345"/>
                  </a:lnTo>
                  <a:lnTo>
                    <a:pt x="358902" y="103631"/>
                  </a:lnTo>
                  <a:close/>
                </a:path>
                <a:path w="478790" h="288925">
                  <a:moveTo>
                    <a:pt x="448056" y="103631"/>
                  </a:moveTo>
                  <a:lnTo>
                    <a:pt x="408445" y="140970"/>
                  </a:lnTo>
                  <a:lnTo>
                    <a:pt x="406921" y="138683"/>
                  </a:lnTo>
                  <a:lnTo>
                    <a:pt x="445783" y="101345"/>
                  </a:lnTo>
                  <a:lnTo>
                    <a:pt x="448056" y="103631"/>
                  </a:lnTo>
                  <a:close/>
                </a:path>
                <a:path w="478790" h="288925">
                  <a:moveTo>
                    <a:pt x="370345" y="42671"/>
                  </a:moveTo>
                  <a:lnTo>
                    <a:pt x="381000" y="72389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98092" y="3360896"/>
              <a:ext cx="209613" cy="40849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681359" y="3293871"/>
              <a:ext cx="89535" cy="288925"/>
            </a:xfrm>
            <a:custGeom>
              <a:avLst/>
              <a:gdLst/>
              <a:ahLst/>
              <a:cxnLst/>
              <a:rect l="l" t="t" r="r" b="b"/>
              <a:pathLst>
                <a:path w="89535" h="288925">
                  <a:moveTo>
                    <a:pt x="0" y="0"/>
                  </a:moveTo>
                  <a:lnTo>
                    <a:pt x="7620" y="66294"/>
                  </a:lnTo>
                  <a:lnTo>
                    <a:pt x="81533" y="288798"/>
                  </a:lnTo>
                  <a:lnTo>
                    <a:pt x="89153" y="251460"/>
                  </a:lnTo>
                  <a:lnTo>
                    <a:pt x="67056" y="243078"/>
                  </a:lnTo>
                  <a:lnTo>
                    <a:pt x="70103" y="211073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24000" y="3293078"/>
              <a:ext cx="218757" cy="28581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716411" y="3293871"/>
              <a:ext cx="226060" cy="284480"/>
            </a:xfrm>
            <a:custGeom>
              <a:avLst/>
              <a:gdLst/>
              <a:ahLst/>
              <a:cxnLst/>
              <a:rect l="l" t="t" r="r" b="b"/>
              <a:pathLst>
                <a:path w="226060" h="284479">
                  <a:moveTo>
                    <a:pt x="225551" y="0"/>
                  </a:moveTo>
                  <a:lnTo>
                    <a:pt x="214121" y="70866"/>
                  </a:lnTo>
                  <a:lnTo>
                    <a:pt x="128777" y="284225"/>
                  </a:lnTo>
                  <a:lnTo>
                    <a:pt x="175259" y="209550"/>
                  </a:lnTo>
                  <a:lnTo>
                    <a:pt x="179069" y="70866"/>
                  </a:lnTo>
                  <a:lnTo>
                    <a:pt x="225551" y="0"/>
                  </a:lnTo>
                  <a:lnTo>
                    <a:pt x="187451" y="70866"/>
                  </a:lnTo>
                  <a:lnTo>
                    <a:pt x="193547" y="163068"/>
                  </a:lnTo>
                </a:path>
                <a:path w="226060" h="284479">
                  <a:moveTo>
                    <a:pt x="179832" y="83820"/>
                  </a:moveTo>
                  <a:lnTo>
                    <a:pt x="190500" y="96011"/>
                  </a:lnTo>
                  <a:lnTo>
                    <a:pt x="179832" y="96011"/>
                  </a:lnTo>
                  <a:lnTo>
                    <a:pt x="190500" y="121920"/>
                  </a:lnTo>
                  <a:lnTo>
                    <a:pt x="179832" y="142494"/>
                  </a:lnTo>
                </a:path>
                <a:path w="226060" h="284479">
                  <a:moveTo>
                    <a:pt x="1524" y="76200"/>
                  </a:moveTo>
                  <a:lnTo>
                    <a:pt x="16763" y="92963"/>
                  </a:lnTo>
                  <a:lnTo>
                    <a:pt x="6095" y="92963"/>
                  </a:lnTo>
                  <a:lnTo>
                    <a:pt x="17525" y="113538"/>
                  </a:lnTo>
                  <a:lnTo>
                    <a:pt x="6095" y="113538"/>
                  </a:lnTo>
                  <a:lnTo>
                    <a:pt x="19050" y="142494"/>
                  </a:lnTo>
                  <a:lnTo>
                    <a:pt x="6095" y="142494"/>
                  </a:lnTo>
                </a:path>
                <a:path w="226060" h="284479">
                  <a:moveTo>
                    <a:pt x="23621" y="168402"/>
                  </a:moveTo>
                  <a:lnTo>
                    <a:pt x="0" y="134111"/>
                  </a:lnTo>
                  <a:lnTo>
                    <a:pt x="0" y="112775"/>
                  </a:lnTo>
                </a:path>
                <a:path w="226060" h="284479">
                  <a:moveTo>
                    <a:pt x="84581" y="266700"/>
                  </a:moveTo>
                  <a:lnTo>
                    <a:pt x="95250" y="244602"/>
                  </a:lnTo>
                </a:path>
                <a:path w="226060" h="284479">
                  <a:moveTo>
                    <a:pt x="86105" y="260604"/>
                  </a:moveTo>
                  <a:lnTo>
                    <a:pt x="70103" y="230885"/>
                  </a:lnTo>
                  <a:lnTo>
                    <a:pt x="46481" y="197358"/>
                  </a:lnTo>
                  <a:lnTo>
                    <a:pt x="27431" y="176022"/>
                  </a:lnTo>
                </a:path>
                <a:path w="226060" h="284479">
                  <a:moveTo>
                    <a:pt x="8381" y="171450"/>
                  </a:moveTo>
                  <a:lnTo>
                    <a:pt x="55625" y="237744"/>
                  </a:lnTo>
                </a:path>
                <a:path w="226060" h="284479">
                  <a:moveTo>
                    <a:pt x="54101" y="208788"/>
                  </a:moveTo>
                  <a:lnTo>
                    <a:pt x="50291" y="230123"/>
                  </a:lnTo>
                  <a:lnTo>
                    <a:pt x="46481" y="200405"/>
                  </a:lnTo>
                  <a:lnTo>
                    <a:pt x="20574" y="179070"/>
                  </a:lnTo>
                </a:path>
                <a:path w="226060" h="284479">
                  <a:moveTo>
                    <a:pt x="128777" y="234696"/>
                  </a:moveTo>
                  <a:lnTo>
                    <a:pt x="171450" y="176022"/>
                  </a:lnTo>
                </a:path>
                <a:path w="226060" h="284479">
                  <a:moveTo>
                    <a:pt x="128777" y="234696"/>
                  </a:moveTo>
                  <a:lnTo>
                    <a:pt x="159257" y="210311"/>
                  </a:lnTo>
                  <a:lnTo>
                    <a:pt x="159257" y="193548"/>
                  </a:lnTo>
                  <a:lnTo>
                    <a:pt x="176021" y="193548"/>
                  </a:lnTo>
                </a:path>
                <a:path w="226060" h="284479">
                  <a:moveTo>
                    <a:pt x="163829" y="196596"/>
                  </a:moveTo>
                  <a:lnTo>
                    <a:pt x="151638" y="204978"/>
                  </a:lnTo>
                  <a:lnTo>
                    <a:pt x="147827" y="230885"/>
                  </a:lnTo>
                  <a:lnTo>
                    <a:pt x="163829" y="260604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867287" y="3485895"/>
              <a:ext cx="8890" cy="93980"/>
            </a:xfrm>
            <a:custGeom>
              <a:avLst/>
              <a:gdLst/>
              <a:ahLst/>
              <a:cxnLst/>
              <a:rect l="l" t="t" r="r" b="b"/>
              <a:pathLst>
                <a:path w="8889" h="93979">
                  <a:moveTo>
                    <a:pt x="4190" y="-793"/>
                  </a:moveTo>
                  <a:lnTo>
                    <a:pt x="4190" y="94519"/>
                  </a:lnTo>
                </a:path>
              </a:pathLst>
            </a:custGeom>
            <a:ln w="9969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572393" y="3290824"/>
              <a:ext cx="478155" cy="152400"/>
            </a:xfrm>
            <a:custGeom>
              <a:avLst/>
              <a:gdLst/>
              <a:ahLst/>
              <a:cxnLst/>
              <a:rect l="l" t="t" r="r" b="b"/>
              <a:pathLst>
                <a:path w="478154" h="152400">
                  <a:moveTo>
                    <a:pt x="360425" y="101346"/>
                  </a:moveTo>
                  <a:lnTo>
                    <a:pt x="326898" y="66293"/>
                  </a:lnTo>
                </a:path>
                <a:path w="478154" h="152400">
                  <a:moveTo>
                    <a:pt x="126492" y="98297"/>
                  </a:moveTo>
                  <a:lnTo>
                    <a:pt x="152400" y="70866"/>
                  </a:lnTo>
                  <a:lnTo>
                    <a:pt x="108966" y="0"/>
                  </a:lnTo>
                  <a:lnTo>
                    <a:pt x="160020" y="70866"/>
                  </a:lnTo>
                  <a:lnTo>
                    <a:pt x="195072" y="112775"/>
                  </a:lnTo>
                </a:path>
                <a:path w="478154" h="152400">
                  <a:moveTo>
                    <a:pt x="288798" y="112775"/>
                  </a:moveTo>
                  <a:lnTo>
                    <a:pt x="325374" y="74675"/>
                  </a:lnTo>
                </a:path>
                <a:path w="478154" h="152400">
                  <a:moveTo>
                    <a:pt x="36575" y="108966"/>
                  </a:moveTo>
                  <a:lnTo>
                    <a:pt x="0" y="70866"/>
                  </a:lnTo>
                  <a:lnTo>
                    <a:pt x="477774" y="73151"/>
                  </a:lnTo>
                </a:path>
                <a:path w="478154" h="152400">
                  <a:moveTo>
                    <a:pt x="476250" y="70866"/>
                  </a:moveTo>
                  <a:lnTo>
                    <a:pt x="444246" y="104393"/>
                  </a:lnTo>
                </a:path>
                <a:path w="478154" h="152400">
                  <a:moveTo>
                    <a:pt x="476250" y="70866"/>
                  </a:moveTo>
                  <a:lnTo>
                    <a:pt x="370332" y="40386"/>
                  </a:lnTo>
                  <a:lnTo>
                    <a:pt x="347472" y="49529"/>
                  </a:lnTo>
                  <a:lnTo>
                    <a:pt x="148590" y="49529"/>
                  </a:lnTo>
                  <a:lnTo>
                    <a:pt x="116586" y="36575"/>
                  </a:lnTo>
                  <a:lnTo>
                    <a:pt x="0" y="70866"/>
                  </a:lnTo>
                </a:path>
                <a:path w="478154" h="152400">
                  <a:moveTo>
                    <a:pt x="124968" y="73151"/>
                  </a:moveTo>
                  <a:lnTo>
                    <a:pt x="110490" y="0"/>
                  </a:lnTo>
                </a:path>
                <a:path w="478154" h="152400">
                  <a:moveTo>
                    <a:pt x="23622" y="70866"/>
                  </a:moveTo>
                  <a:lnTo>
                    <a:pt x="27432" y="62484"/>
                  </a:lnTo>
                  <a:lnTo>
                    <a:pt x="42672" y="70866"/>
                  </a:lnTo>
                  <a:lnTo>
                    <a:pt x="42672" y="62484"/>
                  </a:lnTo>
                  <a:lnTo>
                    <a:pt x="58674" y="67055"/>
                  </a:lnTo>
                  <a:lnTo>
                    <a:pt x="58674" y="54101"/>
                  </a:lnTo>
                  <a:lnTo>
                    <a:pt x="78486" y="67055"/>
                  </a:lnTo>
                  <a:lnTo>
                    <a:pt x="66294" y="50291"/>
                  </a:lnTo>
                  <a:lnTo>
                    <a:pt x="97536" y="70866"/>
                  </a:lnTo>
                  <a:lnTo>
                    <a:pt x="89916" y="45720"/>
                  </a:lnTo>
                  <a:lnTo>
                    <a:pt x="124968" y="70866"/>
                  </a:lnTo>
                  <a:lnTo>
                    <a:pt x="152400" y="49529"/>
                  </a:lnTo>
                  <a:lnTo>
                    <a:pt x="163830" y="70866"/>
                  </a:lnTo>
                  <a:lnTo>
                    <a:pt x="179832" y="49529"/>
                  </a:lnTo>
                  <a:lnTo>
                    <a:pt x="191262" y="70866"/>
                  </a:lnTo>
                  <a:lnTo>
                    <a:pt x="207263" y="49529"/>
                  </a:lnTo>
                  <a:lnTo>
                    <a:pt x="222504" y="70866"/>
                  </a:lnTo>
                  <a:lnTo>
                    <a:pt x="234696" y="50291"/>
                  </a:lnTo>
                  <a:lnTo>
                    <a:pt x="249936" y="70866"/>
                  </a:lnTo>
                  <a:lnTo>
                    <a:pt x="265175" y="50291"/>
                  </a:lnTo>
                  <a:lnTo>
                    <a:pt x="276606" y="70866"/>
                  </a:lnTo>
                  <a:lnTo>
                    <a:pt x="292608" y="50291"/>
                  </a:lnTo>
                  <a:lnTo>
                    <a:pt x="304038" y="70866"/>
                  </a:lnTo>
                  <a:lnTo>
                    <a:pt x="320040" y="50291"/>
                  </a:lnTo>
                  <a:lnTo>
                    <a:pt x="335280" y="70866"/>
                  </a:lnTo>
                  <a:lnTo>
                    <a:pt x="347472" y="50291"/>
                  </a:lnTo>
                  <a:lnTo>
                    <a:pt x="366522" y="70866"/>
                  </a:lnTo>
                  <a:lnTo>
                    <a:pt x="413766" y="54101"/>
                  </a:lnTo>
                  <a:lnTo>
                    <a:pt x="413766" y="70866"/>
                  </a:lnTo>
                  <a:lnTo>
                    <a:pt x="432816" y="58673"/>
                  </a:lnTo>
                  <a:lnTo>
                    <a:pt x="432816" y="70866"/>
                  </a:lnTo>
                  <a:lnTo>
                    <a:pt x="441960" y="60959"/>
                  </a:lnTo>
                  <a:lnTo>
                    <a:pt x="445008" y="70866"/>
                  </a:lnTo>
                  <a:lnTo>
                    <a:pt x="451866" y="64770"/>
                  </a:lnTo>
                </a:path>
                <a:path w="478154" h="152400">
                  <a:moveTo>
                    <a:pt x="463296" y="70866"/>
                  </a:moveTo>
                  <a:lnTo>
                    <a:pt x="459486" y="67055"/>
                  </a:lnTo>
                  <a:lnTo>
                    <a:pt x="443484" y="70866"/>
                  </a:lnTo>
                  <a:lnTo>
                    <a:pt x="443484" y="62484"/>
                  </a:lnTo>
                  <a:lnTo>
                    <a:pt x="424434" y="70866"/>
                  </a:lnTo>
                  <a:lnTo>
                    <a:pt x="429006" y="58673"/>
                  </a:lnTo>
                  <a:lnTo>
                    <a:pt x="405384" y="70866"/>
                  </a:lnTo>
                  <a:lnTo>
                    <a:pt x="419100" y="55625"/>
                  </a:lnTo>
                  <a:lnTo>
                    <a:pt x="389382" y="70866"/>
                  </a:lnTo>
                  <a:lnTo>
                    <a:pt x="393954" y="48767"/>
                  </a:lnTo>
                  <a:lnTo>
                    <a:pt x="361950" y="70866"/>
                  </a:lnTo>
                  <a:lnTo>
                    <a:pt x="334518" y="50291"/>
                  </a:lnTo>
                  <a:lnTo>
                    <a:pt x="323088" y="70866"/>
                  </a:lnTo>
                  <a:lnTo>
                    <a:pt x="307848" y="50291"/>
                  </a:lnTo>
                  <a:lnTo>
                    <a:pt x="295656" y="70866"/>
                  </a:lnTo>
                  <a:lnTo>
                    <a:pt x="280416" y="50291"/>
                  </a:lnTo>
                  <a:lnTo>
                    <a:pt x="264413" y="70866"/>
                  </a:lnTo>
                  <a:lnTo>
                    <a:pt x="252984" y="50291"/>
                  </a:lnTo>
                  <a:lnTo>
                    <a:pt x="237744" y="70866"/>
                  </a:lnTo>
                  <a:lnTo>
                    <a:pt x="221742" y="50291"/>
                  </a:lnTo>
                  <a:lnTo>
                    <a:pt x="210312" y="70866"/>
                  </a:lnTo>
                  <a:lnTo>
                    <a:pt x="195072" y="50291"/>
                  </a:lnTo>
                  <a:lnTo>
                    <a:pt x="182880" y="70866"/>
                  </a:lnTo>
                  <a:lnTo>
                    <a:pt x="167640" y="50291"/>
                  </a:lnTo>
                  <a:lnTo>
                    <a:pt x="152400" y="70866"/>
                  </a:lnTo>
                  <a:lnTo>
                    <a:pt x="137160" y="45720"/>
                  </a:lnTo>
                  <a:lnTo>
                    <a:pt x="113537" y="67055"/>
                  </a:lnTo>
                  <a:lnTo>
                    <a:pt x="73913" y="54101"/>
                  </a:lnTo>
                  <a:lnTo>
                    <a:pt x="73913" y="70866"/>
                  </a:lnTo>
                  <a:lnTo>
                    <a:pt x="54863" y="58673"/>
                  </a:lnTo>
                  <a:lnTo>
                    <a:pt x="54863" y="70866"/>
                  </a:lnTo>
                  <a:lnTo>
                    <a:pt x="51054" y="67055"/>
                  </a:lnTo>
                  <a:lnTo>
                    <a:pt x="47244" y="62484"/>
                  </a:lnTo>
                  <a:lnTo>
                    <a:pt x="42672" y="70866"/>
                  </a:lnTo>
                  <a:lnTo>
                    <a:pt x="31242" y="67055"/>
                  </a:lnTo>
                </a:path>
                <a:path w="478154" h="152400">
                  <a:moveTo>
                    <a:pt x="31242" y="108203"/>
                  </a:moveTo>
                  <a:lnTo>
                    <a:pt x="76200" y="142493"/>
                  </a:lnTo>
                  <a:lnTo>
                    <a:pt x="77724" y="139446"/>
                  </a:lnTo>
                  <a:lnTo>
                    <a:pt x="33528" y="105917"/>
                  </a:lnTo>
                  <a:lnTo>
                    <a:pt x="31242" y="108203"/>
                  </a:lnTo>
                  <a:close/>
                </a:path>
                <a:path w="478154" h="152400">
                  <a:moveTo>
                    <a:pt x="121920" y="103631"/>
                  </a:moveTo>
                  <a:lnTo>
                    <a:pt x="82296" y="140970"/>
                  </a:lnTo>
                  <a:lnTo>
                    <a:pt x="80772" y="138684"/>
                  </a:lnTo>
                  <a:lnTo>
                    <a:pt x="119634" y="101346"/>
                  </a:lnTo>
                  <a:lnTo>
                    <a:pt x="121920" y="103631"/>
                  </a:lnTo>
                  <a:close/>
                </a:path>
                <a:path w="478154" h="152400">
                  <a:moveTo>
                    <a:pt x="193548" y="114300"/>
                  </a:moveTo>
                  <a:lnTo>
                    <a:pt x="237744" y="152400"/>
                  </a:lnTo>
                  <a:lnTo>
                    <a:pt x="239268" y="149351"/>
                  </a:lnTo>
                  <a:lnTo>
                    <a:pt x="195834" y="112775"/>
                  </a:lnTo>
                  <a:lnTo>
                    <a:pt x="193548" y="114300"/>
                  </a:lnTo>
                  <a:close/>
                </a:path>
                <a:path w="478154" h="152400">
                  <a:moveTo>
                    <a:pt x="288798" y="112013"/>
                  </a:moveTo>
                  <a:lnTo>
                    <a:pt x="249174" y="149351"/>
                  </a:lnTo>
                  <a:lnTo>
                    <a:pt x="247650" y="146303"/>
                  </a:lnTo>
                  <a:lnTo>
                    <a:pt x="286512" y="108966"/>
                  </a:lnTo>
                  <a:lnTo>
                    <a:pt x="288798" y="112013"/>
                  </a:lnTo>
                  <a:close/>
                </a:path>
                <a:path w="478154" h="152400">
                  <a:moveTo>
                    <a:pt x="358140" y="103631"/>
                  </a:moveTo>
                  <a:lnTo>
                    <a:pt x="401574" y="142493"/>
                  </a:lnTo>
                  <a:lnTo>
                    <a:pt x="403098" y="138684"/>
                  </a:lnTo>
                  <a:lnTo>
                    <a:pt x="361188" y="101346"/>
                  </a:lnTo>
                  <a:lnTo>
                    <a:pt x="358140" y="103631"/>
                  </a:lnTo>
                  <a:close/>
                </a:path>
                <a:path w="478154" h="152400">
                  <a:moveTo>
                    <a:pt x="447294" y="103631"/>
                  </a:moveTo>
                  <a:lnTo>
                    <a:pt x="408432" y="140970"/>
                  </a:lnTo>
                  <a:lnTo>
                    <a:pt x="406146" y="138684"/>
                  </a:lnTo>
                  <a:lnTo>
                    <a:pt x="445008" y="101346"/>
                  </a:lnTo>
                  <a:lnTo>
                    <a:pt x="447294" y="103631"/>
                  </a:lnTo>
                  <a:close/>
                </a:path>
                <a:path w="478154" h="152400">
                  <a:moveTo>
                    <a:pt x="369570" y="41147"/>
                  </a:moveTo>
                  <a:lnTo>
                    <a:pt x="382524" y="73151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528959" y="2460244"/>
              <a:ext cx="845185" cy="109855"/>
            </a:xfrm>
            <a:custGeom>
              <a:avLst/>
              <a:gdLst/>
              <a:ahLst/>
              <a:cxnLst/>
              <a:rect l="l" t="t" r="r" b="b"/>
              <a:pathLst>
                <a:path w="845185" h="109855">
                  <a:moveTo>
                    <a:pt x="0" y="0"/>
                  </a:moveTo>
                  <a:lnTo>
                    <a:pt x="201168" y="80772"/>
                  </a:lnTo>
                  <a:lnTo>
                    <a:pt x="420624" y="109728"/>
                  </a:lnTo>
                  <a:lnTo>
                    <a:pt x="531114" y="104393"/>
                  </a:lnTo>
                  <a:lnTo>
                    <a:pt x="640841" y="86106"/>
                  </a:lnTo>
                  <a:lnTo>
                    <a:pt x="845058" y="6857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20839" y="1872741"/>
              <a:ext cx="1948180" cy="951230"/>
            </a:xfrm>
            <a:custGeom>
              <a:avLst/>
              <a:gdLst/>
              <a:ahLst/>
              <a:cxnLst/>
              <a:rect l="l" t="t" r="r" b="b"/>
              <a:pathLst>
                <a:path w="1948180" h="951230">
                  <a:moveTo>
                    <a:pt x="1947671" y="0"/>
                  </a:moveTo>
                  <a:lnTo>
                    <a:pt x="0" y="0"/>
                  </a:lnTo>
                  <a:lnTo>
                    <a:pt x="0" y="950976"/>
                  </a:lnTo>
                  <a:lnTo>
                    <a:pt x="1946909" y="950214"/>
                  </a:lnTo>
                  <a:lnTo>
                    <a:pt x="1947671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23887" y="2231644"/>
              <a:ext cx="466090" cy="671830"/>
            </a:xfrm>
            <a:custGeom>
              <a:avLst/>
              <a:gdLst/>
              <a:ahLst/>
              <a:cxnLst/>
              <a:rect l="l" t="t" r="r" b="b"/>
              <a:pathLst>
                <a:path w="466090" h="671830">
                  <a:moveTo>
                    <a:pt x="465582" y="380237"/>
                  </a:moveTo>
                  <a:lnTo>
                    <a:pt x="417575" y="303276"/>
                  </a:lnTo>
                  <a:lnTo>
                    <a:pt x="417575" y="278891"/>
                  </a:lnTo>
                  <a:lnTo>
                    <a:pt x="419861" y="220217"/>
                  </a:lnTo>
                  <a:lnTo>
                    <a:pt x="422909" y="174497"/>
                  </a:lnTo>
                  <a:lnTo>
                    <a:pt x="369569" y="105155"/>
                  </a:lnTo>
                  <a:lnTo>
                    <a:pt x="342900" y="59436"/>
                  </a:lnTo>
                  <a:lnTo>
                    <a:pt x="326135" y="42671"/>
                  </a:lnTo>
                  <a:lnTo>
                    <a:pt x="315467" y="26669"/>
                  </a:lnTo>
                  <a:lnTo>
                    <a:pt x="307086" y="16763"/>
                  </a:lnTo>
                  <a:lnTo>
                    <a:pt x="300989" y="8381"/>
                  </a:lnTo>
                  <a:lnTo>
                    <a:pt x="289560" y="6095"/>
                  </a:lnTo>
                  <a:lnTo>
                    <a:pt x="241554" y="0"/>
                  </a:lnTo>
                  <a:lnTo>
                    <a:pt x="0" y="0"/>
                  </a:lnTo>
                  <a:lnTo>
                    <a:pt x="0" y="671321"/>
                  </a:lnTo>
                  <a:lnTo>
                    <a:pt x="451104" y="671321"/>
                  </a:lnTo>
                  <a:lnTo>
                    <a:pt x="451104" y="513587"/>
                  </a:lnTo>
                  <a:lnTo>
                    <a:pt x="456438" y="433577"/>
                  </a:lnTo>
                  <a:lnTo>
                    <a:pt x="465582" y="380237"/>
                  </a:lnTo>
                  <a:close/>
                </a:path>
              </a:pathLst>
            </a:custGeom>
            <a:solidFill>
              <a:srgbClr val="613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168539" y="2291841"/>
              <a:ext cx="288925" cy="11430"/>
            </a:xfrm>
            <a:custGeom>
              <a:avLst/>
              <a:gdLst/>
              <a:ahLst/>
              <a:cxnLst/>
              <a:rect l="l" t="t" r="r" b="b"/>
              <a:pathLst>
                <a:path w="288925" h="11430">
                  <a:moveTo>
                    <a:pt x="0" y="0"/>
                  </a:moveTo>
                  <a:lnTo>
                    <a:pt x="25146" y="1524"/>
                  </a:lnTo>
                  <a:lnTo>
                    <a:pt x="54864" y="3048"/>
                  </a:lnTo>
                  <a:lnTo>
                    <a:pt x="262128" y="3048"/>
                  </a:lnTo>
                  <a:lnTo>
                    <a:pt x="278130" y="2286"/>
                  </a:lnTo>
                  <a:lnTo>
                    <a:pt x="288798" y="762"/>
                  </a:lnTo>
                </a:path>
                <a:path w="288925" h="11430">
                  <a:moveTo>
                    <a:pt x="12954" y="0"/>
                  </a:moveTo>
                  <a:lnTo>
                    <a:pt x="14478" y="9906"/>
                  </a:lnTo>
                </a:path>
                <a:path w="288925" h="11430">
                  <a:moveTo>
                    <a:pt x="35052" y="1524"/>
                  </a:moveTo>
                  <a:lnTo>
                    <a:pt x="36576" y="11430"/>
                  </a:lnTo>
                </a:path>
                <a:path w="288925" h="11430">
                  <a:moveTo>
                    <a:pt x="57150" y="1524"/>
                  </a:moveTo>
                  <a:lnTo>
                    <a:pt x="58674" y="11430"/>
                  </a:lnTo>
                </a:path>
                <a:path w="288925" h="11430">
                  <a:moveTo>
                    <a:pt x="77724" y="3048"/>
                  </a:moveTo>
                  <a:lnTo>
                    <a:pt x="79248" y="11430"/>
                  </a:lnTo>
                </a:path>
                <a:path w="288925" h="11430">
                  <a:moveTo>
                    <a:pt x="102870" y="1524"/>
                  </a:moveTo>
                  <a:lnTo>
                    <a:pt x="104393" y="9906"/>
                  </a:lnTo>
                </a:path>
                <a:path w="288925" h="11430">
                  <a:moveTo>
                    <a:pt x="125730" y="1524"/>
                  </a:moveTo>
                  <a:lnTo>
                    <a:pt x="127254" y="9906"/>
                  </a:lnTo>
                </a:path>
                <a:path w="288925" h="11430">
                  <a:moveTo>
                    <a:pt x="147828" y="1524"/>
                  </a:moveTo>
                  <a:lnTo>
                    <a:pt x="149352" y="9906"/>
                  </a:lnTo>
                </a:path>
                <a:path w="288925" h="11430">
                  <a:moveTo>
                    <a:pt x="171450" y="1524"/>
                  </a:moveTo>
                  <a:lnTo>
                    <a:pt x="172974" y="9906"/>
                  </a:lnTo>
                </a:path>
                <a:path w="288925" h="11430">
                  <a:moveTo>
                    <a:pt x="192024" y="1524"/>
                  </a:moveTo>
                  <a:lnTo>
                    <a:pt x="193548" y="9906"/>
                  </a:lnTo>
                </a:path>
                <a:path w="288925" h="11430">
                  <a:moveTo>
                    <a:pt x="215646" y="3048"/>
                  </a:moveTo>
                  <a:lnTo>
                    <a:pt x="217170" y="9906"/>
                  </a:lnTo>
                </a:path>
                <a:path w="288925" h="11430">
                  <a:moveTo>
                    <a:pt x="237744" y="1524"/>
                  </a:moveTo>
                  <a:lnTo>
                    <a:pt x="240030" y="8382"/>
                  </a:lnTo>
                </a:path>
                <a:path w="288925" h="11430">
                  <a:moveTo>
                    <a:pt x="262128" y="3048"/>
                  </a:moveTo>
                  <a:lnTo>
                    <a:pt x="263652" y="8382"/>
                  </a:lnTo>
                </a:path>
              </a:pathLst>
            </a:custGeom>
            <a:ln w="476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98613" y="2268220"/>
              <a:ext cx="6350" cy="9525"/>
            </a:xfrm>
            <a:custGeom>
              <a:avLst/>
              <a:gdLst/>
              <a:ahLst/>
              <a:cxnLst/>
              <a:rect l="l" t="t" r="r" b="b"/>
              <a:pathLst>
                <a:path w="6350" h="9525">
                  <a:moveTo>
                    <a:pt x="6095" y="9143"/>
                  </a:moveTo>
                  <a:lnTo>
                    <a:pt x="6095" y="0"/>
                  </a:lnTo>
                  <a:lnTo>
                    <a:pt x="0" y="0"/>
                  </a:lnTo>
                  <a:lnTo>
                    <a:pt x="0" y="9143"/>
                  </a:lnTo>
                  <a:lnTo>
                    <a:pt x="6095" y="9143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82611" y="2275840"/>
              <a:ext cx="41275" cy="16510"/>
            </a:xfrm>
            <a:custGeom>
              <a:avLst/>
              <a:gdLst/>
              <a:ahLst/>
              <a:cxnLst/>
              <a:rect l="l" t="t" r="r" b="b"/>
              <a:pathLst>
                <a:path w="41275" h="16510">
                  <a:moveTo>
                    <a:pt x="41148" y="16001"/>
                  </a:moveTo>
                  <a:lnTo>
                    <a:pt x="41148" y="761"/>
                  </a:lnTo>
                  <a:lnTo>
                    <a:pt x="32004" y="0"/>
                  </a:lnTo>
                  <a:lnTo>
                    <a:pt x="20574" y="761"/>
                  </a:lnTo>
                  <a:lnTo>
                    <a:pt x="9906" y="2285"/>
                  </a:lnTo>
                  <a:lnTo>
                    <a:pt x="0" y="3810"/>
                  </a:lnTo>
                  <a:lnTo>
                    <a:pt x="0" y="16001"/>
                  </a:lnTo>
                  <a:lnTo>
                    <a:pt x="41148" y="16001"/>
                  </a:lnTo>
                  <a:close/>
                </a:path>
              </a:pathLst>
            </a:custGeom>
            <a:solidFill>
              <a:srgbClr val="6161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90231" y="2275839"/>
              <a:ext cx="41910" cy="17780"/>
            </a:xfrm>
            <a:custGeom>
              <a:avLst/>
              <a:gdLst/>
              <a:ahLst/>
              <a:cxnLst/>
              <a:rect l="l" t="t" r="r" b="b"/>
              <a:pathLst>
                <a:path w="41909" h="17780">
                  <a:moveTo>
                    <a:pt x="3048" y="6096"/>
                  </a:moveTo>
                  <a:lnTo>
                    <a:pt x="0" y="6096"/>
                  </a:lnTo>
                  <a:lnTo>
                    <a:pt x="0" y="11430"/>
                  </a:lnTo>
                  <a:lnTo>
                    <a:pt x="3048" y="11430"/>
                  </a:lnTo>
                  <a:lnTo>
                    <a:pt x="3048" y="6096"/>
                  </a:lnTo>
                  <a:close/>
                </a:path>
                <a:path w="41909" h="17780">
                  <a:moveTo>
                    <a:pt x="16002" y="6096"/>
                  </a:moveTo>
                  <a:lnTo>
                    <a:pt x="12954" y="6096"/>
                  </a:lnTo>
                  <a:lnTo>
                    <a:pt x="12954" y="11430"/>
                  </a:lnTo>
                  <a:lnTo>
                    <a:pt x="16002" y="11430"/>
                  </a:lnTo>
                  <a:lnTo>
                    <a:pt x="16002" y="6096"/>
                  </a:lnTo>
                  <a:close/>
                </a:path>
                <a:path w="41909" h="17780">
                  <a:moveTo>
                    <a:pt x="28943" y="6096"/>
                  </a:moveTo>
                  <a:lnTo>
                    <a:pt x="25908" y="6096"/>
                  </a:lnTo>
                  <a:lnTo>
                    <a:pt x="25908" y="11430"/>
                  </a:lnTo>
                  <a:lnTo>
                    <a:pt x="28943" y="11430"/>
                  </a:lnTo>
                  <a:lnTo>
                    <a:pt x="28943" y="6096"/>
                  </a:lnTo>
                  <a:close/>
                </a:path>
                <a:path w="41909" h="17780">
                  <a:moveTo>
                    <a:pt x="41910" y="3810"/>
                  </a:moveTo>
                  <a:lnTo>
                    <a:pt x="33528" y="0"/>
                  </a:lnTo>
                  <a:lnTo>
                    <a:pt x="33528" y="17526"/>
                  </a:lnTo>
                  <a:lnTo>
                    <a:pt x="41910" y="17526"/>
                  </a:lnTo>
                  <a:lnTo>
                    <a:pt x="41910" y="3810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26807" y="2281935"/>
              <a:ext cx="3175" cy="5715"/>
            </a:xfrm>
            <a:custGeom>
              <a:avLst/>
              <a:gdLst/>
              <a:ahLst/>
              <a:cxnLst/>
              <a:rect l="l" t="t" r="r" b="b"/>
              <a:pathLst>
                <a:path w="3175" h="5714">
                  <a:moveTo>
                    <a:pt x="3047" y="5334"/>
                  </a:moveTo>
                  <a:lnTo>
                    <a:pt x="3047" y="0"/>
                  </a:lnTo>
                  <a:lnTo>
                    <a:pt x="0" y="0"/>
                  </a:lnTo>
                  <a:lnTo>
                    <a:pt x="0" y="5334"/>
                  </a:lnTo>
                  <a:lnTo>
                    <a:pt x="3047" y="5334"/>
                  </a:lnTo>
                  <a:close/>
                </a:path>
              </a:pathLst>
            </a:custGeom>
            <a:solidFill>
              <a:srgbClr val="2121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90587" y="2253741"/>
              <a:ext cx="992505" cy="703580"/>
            </a:xfrm>
            <a:custGeom>
              <a:avLst/>
              <a:gdLst/>
              <a:ahLst/>
              <a:cxnLst/>
              <a:rect l="l" t="t" r="r" b="b"/>
              <a:pathLst>
                <a:path w="992505" h="703580">
                  <a:moveTo>
                    <a:pt x="992123" y="5333"/>
                  </a:moveTo>
                  <a:lnTo>
                    <a:pt x="961644" y="15239"/>
                  </a:lnTo>
                  <a:lnTo>
                    <a:pt x="941832" y="20574"/>
                  </a:lnTo>
                  <a:lnTo>
                    <a:pt x="915161" y="25146"/>
                  </a:lnTo>
                  <a:lnTo>
                    <a:pt x="902969" y="25908"/>
                  </a:lnTo>
                  <a:lnTo>
                    <a:pt x="853439" y="33528"/>
                  </a:lnTo>
                  <a:lnTo>
                    <a:pt x="825245" y="35814"/>
                  </a:lnTo>
                  <a:lnTo>
                    <a:pt x="800100" y="37338"/>
                  </a:lnTo>
                  <a:lnTo>
                    <a:pt x="774191" y="40386"/>
                  </a:lnTo>
                  <a:lnTo>
                    <a:pt x="735330" y="41909"/>
                  </a:lnTo>
                  <a:lnTo>
                    <a:pt x="707136" y="44196"/>
                  </a:lnTo>
                  <a:lnTo>
                    <a:pt x="646176" y="47243"/>
                  </a:lnTo>
                  <a:lnTo>
                    <a:pt x="619506" y="48006"/>
                  </a:lnTo>
                  <a:lnTo>
                    <a:pt x="579119" y="48768"/>
                  </a:lnTo>
                  <a:lnTo>
                    <a:pt x="391667" y="48768"/>
                  </a:lnTo>
                  <a:lnTo>
                    <a:pt x="344423" y="45720"/>
                  </a:lnTo>
                  <a:lnTo>
                    <a:pt x="312419" y="44958"/>
                  </a:lnTo>
                  <a:lnTo>
                    <a:pt x="275844" y="41909"/>
                  </a:lnTo>
                  <a:lnTo>
                    <a:pt x="249935" y="41148"/>
                  </a:lnTo>
                  <a:lnTo>
                    <a:pt x="217931" y="38100"/>
                  </a:lnTo>
                  <a:lnTo>
                    <a:pt x="180594" y="35052"/>
                  </a:lnTo>
                  <a:lnTo>
                    <a:pt x="152400" y="32004"/>
                  </a:lnTo>
                  <a:lnTo>
                    <a:pt x="98297" y="25146"/>
                  </a:lnTo>
                  <a:lnTo>
                    <a:pt x="76961" y="20574"/>
                  </a:lnTo>
                  <a:lnTo>
                    <a:pt x="59435" y="17526"/>
                  </a:lnTo>
                  <a:lnTo>
                    <a:pt x="36576" y="12954"/>
                  </a:lnTo>
                  <a:lnTo>
                    <a:pt x="19811" y="9143"/>
                  </a:lnTo>
                  <a:lnTo>
                    <a:pt x="0" y="0"/>
                  </a:lnTo>
                  <a:lnTo>
                    <a:pt x="49529" y="703326"/>
                  </a:lnTo>
                  <a:lnTo>
                    <a:pt x="949452" y="703326"/>
                  </a:lnTo>
                  <a:lnTo>
                    <a:pt x="992123" y="5333"/>
                  </a:lnTo>
                  <a:close/>
                </a:path>
              </a:pathLst>
            </a:custGeom>
            <a:solidFill>
              <a:srgbClr val="A0A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90587" y="2253741"/>
              <a:ext cx="992505" cy="704850"/>
            </a:xfrm>
            <a:custGeom>
              <a:avLst/>
              <a:gdLst/>
              <a:ahLst/>
              <a:cxnLst/>
              <a:rect l="l" t="t" r="r" b="b"/>
              <a:pathLst>
                <a:path w="992505" h="704850">
                  <a:moveTo>
                    <a:pt x="0" y="0"/>
                  </a:moveTo>
                  <a:lnTo>
                    <a:pt x="19811" y="9143"/>
                  </a:lnTo>
                  <a:lnTo>
                    <a:pt x="36576" y="12954"/>
                  </a:lnTo>
                  <a:lnTo>
                    <a:pt x="59435" y="17526"/>
                  </a:lnTo>
                  <a:lnTo>
                    <a:pt x="76961" y="20574"/>
                  </a:lnTo>
                  <a:lnTo>
                    <a:pt x="98297" y="25146"/>
                  </a:lnTo>
                  <a:lnTo>
                    <a:pt x="121919" y="28193"/>
                  </a:lnTo>
                  <a:lnTo>
                    <a:pt x="152400" y="32004"/>
                  </a:lnTo>
                  <a:lnTo>
                    <a:pt x="180594" y="35052"/>
                  </a:lnTo>
                  <a:lnTo>
                    <a:pt x="217931" y="38100"/>
                  </a:lnTo>
                  <a:lnTo>
                    <a:pt x="249935" y="41148"/>
                  </a:lnTo>
                  <a:lnTo>
                    <a:pt x="275844" y="41909"/>
                  </a:lnTo>
                  <a:lnTo>
                    <a:pt x="312419" y="44958"/>
                  </a:lnTo>
                  <a:lnTo>
                    <a:pt x="344423" y="45720"/>
                  </a:lnTo>
                  <a:lnTo>
                    <a:pt x="391667" y="48768"/>
                  </a:lnTo>
                  <a:lnTo>
                    <a:pt x="579119" y="48768"/>
                  </a:lnTo>
                  <a:lnTo>
                    <a:pt x="619506" y="48006"/>
                  </a:lnTo>
                  <a:lnTo>
                    <a:pt x="646176" y="47243"/>
                  </a:lnTo>
                  <a:lnTo>
                    <a:pt x="675894" y="45720"/>
                  </a:lnTo>
                  <a:lnTo>
                    <a:pt x="707136" y="44196"/>
                  </a:lnTo>
                  <a:lnTo>
                    <a:pt x="735330" y="41909"/>
                  </a:lnTo>
                  <a:lnTo>
                    <a:pt x="774191" y="40386"/>
                  </a:lnTo>
                  <a:lnTo>
                    <a:pt x="800100" y="37338"/>
                  </a:lnTo>
                  <a:lnTo>
                    <a:pt x="825245" y="35814"/>
                  </a:lnTo>
                  <a:lnTo>
                    <a:pt x="853439" y="33528"/>
                  </a:lnTo>
                  <a:lnTo>
                    <a:pt x="882395" y="28956"/>
                  </a:lnTo>
                  <a:lnTo>
                    <a:pt x="902969" y="25908"/>
                  </a:lnTo>
                  <a:lnTo>
                    <a:pt x="915161" y="25146"/>
                  </a:lnTo>
                  <a:lnTo>
                    <a:pt x="941832" y="20574"/>
                  </a:lnTo>
                  <a:lnTo>
                    <a:pt x="961644" y="15239"/>
                  </a:lnTo>
                  <a:lnTo>
                    <a:pt x="992123" y="5333"/>
                  </a:lnTo>
                  <a:lnTo>
                    <a:pt x="949452" y="703326"/>
                  </a:lnTo>
                  <a:lnTo>
                    <a:pt x="49529" y="703326"/>
                  </a:lnTo>
                  <a:lnTo>
                    <a:pt x="0" y="0"/>
                  </a:lnTo>
                  <a:close/>
                </a:path>
                <a:path w="992505" h="704850">
                  <a:moveTo>
                    <a:pt x="465581" y="49530"/>
                  </a:moveTo>
                  <a:lnTo>
                    <a:pt x="471678" y="704850"/>
                  </a:lnTo>
                </a:path>
                <a:path w="992505" h="704850">
                  <a:moveTo>
                    <a:pt x="71627" y="22098"/>
                  </a:moveTo>
                  <a:lnTo>
                    <a:pt x="338328" y="704850"/>
                  </a:lnTo>
                </a:path>
                <a:path w="992505" h="704850">
                  <a:moveTo>
                    <a:pt x="131825" y="25908"/>
                  </a:moveTo>
                  <a:lnTo>
                    <a:pt x="364998" y="704850"/>
                  </a:lnTo>
                </a:path>
                <a:path w="992505" h="704850">
                  <a:moveTo>
                    <a:pt x="192023" y="36576"/>
                  </a:moveTo>
                  <a:lnTo>
                    <a:pt x="389382" y="704850"/>
                  </a:lnTo>
                </a:path>
                <a:path w="992505" h="704850">
                  <a:moveTo>
                    <a:pt x="256031" y="43433"/>
                  </a:moveTo>
                  <a:lnTo>
                    <a:pt x="409956" y="704850"/>
                  </a:lnTo>
                </a:path>
                <a:path w="992505" h="704850">
                  <a:moveTo>
                    <a:pt x="316229" y="44958"/>
                  </a:moveTo>
                  <a:lnTo>
                    <a:pt x="433578" y="704850"/>
                  </a:lnTo>
                </a:path>
                <a:path w="992505" h="704850">
                  <a:moveTo>
                    <a:pt x="387095" y="48006"/>
                  </a:moveTo>
                  <a:lnTo>
                    <a:pt x="451104" y="704850"/>
                  </a:lnTo>
                </a:path>
                <a:path w="992505" h="704850">
                  <a:moveTo>
                    <a:pt x="646176" y="704850"/>
                  </a:moveTo>
                  <a:lnTo>
                    <a:pt x="889253" y="27432"/>
                  </a:lnTo>
                </a:path>
                <a:path w="992505" h="704850">
                  <a:moveTo>
                    <a:pt x="622554" y="704850"/>
                  </a:moveTo>
                  <a:lnTo>
                    <a:pt x="836676" y="35052"/>
                  </a:lnTo>
                </a:path>
                <a:path w="992505" h="704850">
                  <a:moveTo>
                    <a:pt x="593598" y="704850"/>
                  </a:moveTo>
                  <a:lnTo>
                    <a:pt x="779526" y="39624"/>
                  </a:lnTo>
                </a:path>
                <a:path w="992505" h="704850">
                  <a:moveTo>
                    <a:pt x="571500" y="704850"/>
                  </a:moveTo>
                  <a:lnTo>
                    <a:pt x="719327" y="44958"/>
                  </a:lnTo>
                </a:path>
                <a:path w="992505" h="704850">
                  <a:moveTo>
                    <a:pt x="546354" y="704850"/>
                  </a:moveTo>
                  <a:lnTo>
                    <a:pt x="662177" y="48006"/>
                  </a:lnTo>
                </a:path>
                <a:path w="992505" h="704850">
                  <a:moveTo>
                    <a:pt x="520445" y="704850"/>
                  </a:moveTo>
                  <a:lnTo>
                    <a:pt x="592073" y="48006"/>
                  </a:lnTo>
                </a:path>
                <a:path w="992505" h="704850">
                  <a:moveTo>
                    <a:pt x="493776" y="704850"/>
                  </a:moveTo>
                  <a:lnTo>
                    <a:pt x="531876" y="49530"/>
                  </a:lnTo>
                </a:path>
              </a:pathLst>
            </a:custGeom>
            <a:ln w="4762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06411" y="2233168"/>
              <a:ext cx="28575" cy="111760"/>
            </a:xfrm>
            <a:custGeom>
              <a:avLst/>
              <a:gdLst/>
              <a:ahLst/>
              <a:cxnLst/>
              <a:rect l="l" t="t" r="r" b="b"/>
              <a:pathLst>
                <a:path w="28575" h="111760">
                  <a:moveTo>
                    <a:pt x="28193" y="111251"/>
                  </a:moveTo>
                  <a:lnTo>
                    <a:pt x="28193" y="0"/>
                  </a:lnTo>
                  <a:lnTo>
                    <a:pt x="0" y="0"/>
                  </a:lnTo>
                  <a:lnTo>
                    <a:pt x="0" y="111251"/>
                  </a:lnTo>
                  <a:lnTo>
                    <a:pt x="28193" y="111251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97267" y="2233168"/>
              <a:ext cx="9525" cy="111760"/>
            </a:xfrm>
            <a:custGeom>
              <a:avLst/>
              <a:gdLst/>
              <a:ahLst/>
              <a:cxnLst/>
              <a:rect l="l" t="t" r="r" b="b"/>
              <a:pathLst>
                <a:path w="9525" h="111760">
                  <a:moveTo>
                    <a:pt x="9143" y="111252"/>
                  </a:moveTo>
                  <a:lnTo>
                    <a:pt x="9143" y="0"/>
                  </a:lnTo>
                  <a:lnTo>
                    <a:pt x="0" y="7619"/>
                  </a:lnTo>
                  <a:lnTo>
                    <a:pt x="0" y="86105"/>
                  </a:lnTo>
                  <a:lnTo>
                    <a:pt x="9143" y="11125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935367" y="2282697"/>
              <a:ext cx="7620" cy="63500"/>
            </a:xfrm>
            <a:custGeom>
              <a:avLst/>
              <a:gdLst/>
              <a:ahLst/>
              <a:cxnLst/>
              <a:rect l="l" t="t" r="r" b="b"/>
              <a:pathLst>
                <a:path w="7619" h="63500">
                  <a:moveTo>
                    <a:pt x="7620" y="51815"/>
                  </a:moveTo>
                  <a:lnTo>
                    <a:pt x="7620" y="6858"/>
                  </a:lnTo>
                  <a:lnTo>
                    <a:pt x="0" y="0"/>
                  </a:lnTo>
                  <a:lnTo>
                    <a:pt x="0" y="63246"/>
                  </a:lnTo>
                  <a:lnTo>
                    <a:pt x="7620" y="51815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17079" y="2239263"/>
              <a:ext cx="6985" cy="25400"/>
            </a:xfrm>
            <a:custGeom>
              <a:avLst/>
              <a:gdLst/>
              <a:ahLst/>
              <a:cxnLst/>
              <a:rect l="l" t="t" r="r" b="b"/>
              <a:pathLst>
                <a:path w="6984" h="25400">
                  <a:moveTo>
                    <a:pt x="6858" y="25146"/>
                  </a:moveTo>
                  <a:lnTo>
                    <a:pt x="6858" y="0"/>
                  </a:lnTo>
                  <a:lnTo>
                    <a:pt x="0" y="0"/>
                  </a:lnTo>
                  <a:lnTo>
                    <a:pt x="0" y="25146"/>
                  </a:lnTo>
                  <a:lnTo>
                    <a:pt x="6858" y="25146"/>
                  </a:lnTo>
                  <a:close/>
                </a:path>
              </a:pathLst>
            </a:custGeom>
            <a:solidFill>
              <a:srgbClr val="2121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89469" y="2291841"/>
              <a:ext cx="3175" cy="33655"/>
            </a:xfrm>
            <a:custGeom>
              <a:avLst/>
              <a:gdLst/>
              <a:ahLst/>
              <a:cxnLst/>
              <a:rect l="l" t="t" r="r" b="b"/>
              <a:pathLst>
                <a:path w="3175" h="33655">
                  <a:moveTo>
                    <a:pt x="3047" y="8382"/>
                  </a:moveTo>
                  <a:lnTo>
                    <a:pt x="0" y="0"/>
                  </a:lnTo>
                  <a:lnTo>
                    <a:pt x="0" y="33528"/>
                  </a:lnTo>
                  <a:lnTo>
                    <a:pt x="3047" y="8382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78039" y="2282697"/>
              <a:ext cx="11430" cy="43180"/>
            </a:xfrm>
            <a:custGeom>
              <a:avLst/>
              <a:gdLst/>
              <a:ahLst/>
              <a:cxnLst/>
              <a:rect l="l" t="t" r="r" b="b"/>
              <a:pathLst>
                <a:path w="11430" h="43180">
                  <a:moveTo>
                    <a:pt x="11430" y="42672"/>
                  </a:moveTo>
                  <a:lnTo>
                    <a:pt x="11430" y="0"/>
                  </a:lnTo>
                  <a:lnTo>
                    <a:pt x="0" y="0"/>
                  </a:lnTo>
                  <a:lnTo>
                    <a:pt x="0" y="41909"/>
                  </a:lnTo>
                  <a:lnTo>
                    <a:pt x="11430" y="42672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041285" y="2293366"/>
              <a:ext cx="3175" cy="35560"/>
            </a:xfrm>
            <a:custGeom>
              <a:avLst/>
              <a:gdLst/>
              <a:ahLst/>
              <a:cxnLst/>
              <a:rect l="l" t="t" r="r" b="b"/>
              <a:pathLst>
                <a:path w="3175" h="35560">
                  <a:moveTo>
                    <a:pt x="3047" y="9143"/>
                  </a:moveTo>
                  <a:lnTo>
                    <a:pt x="0" y="0"/>
                  </a:lnTo>
                  <a:lnTo>
                    <a:pt x="0" y="35051"/>
                  </a:lnTo>
                  <a:lnTo>
                    <a:pt x="3047" y="9143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030617" y="2285746"/>
              <a:ext cx="10795" cy="43180"/>
            </a:xfrm>
            <a:custGeom>
              <a:avLst/>
              <a:gdLst/>
              <a:ahLst/>
              <a:cxnLst/>
              <a:rect l="l" t="t" r="r" b="b"/>
              <a:pathLst>
                <a:path w="10794" h="43180">
                  <a:moveTo>
                    <a:pt x="10668" y="42671"/>
                  </a:moveTo>
                  <a:lnTo>
                    <a:pt x="10668" y="0"/>
                  </a:lnTo>
                  <a:lnTo>
                    <a:pt x="0" y="0"/>
                  </a:lnTo>
                  <a:lnTo>
                    <a:pt x="0" y="41909"/>
                  </a:lnTo>
                  <a:lnTo>
                    <a:pt x="10668" y="42671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098435" y="2300224"/>
              <a:ext cx="3175" cy="33020"/>
            </a:xfrm>
            <a:custGeom>
              <a:avLst/>
              <a:gdLst/>
              <a:ahLst/>
              <a:cxnLst/>
              <a:rect l="l" t="t" r="r" b="b"/>
              <a:pathLst>
                <a:path w="3175" h="33019">
                  <a:moveTo>
                    <a:pt x="3047" y="8381"/>
                  </a:moveTo>
                  <a:lnTo>
                    <a:pt x="0" y="0"/>
                  </a:lnTo>
                  <a:lnTo>
                    <a:pt x="0" y="32765"/>
                  </a:lnTo>
                  <a:lnTo>
                    <a:pt x="3047" y="8381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087767" y="2252217"/>
              <a:ext cx="398145" cy="111760"/>
            </a:xfrm>
            <a:custGeom>
              <a:avLst/>
              <a:gdLst/>
              <a:ahLst/>
              <a:cxnLst/>
              <a:rect l="l" t="t" r="r" b="b"/>
              <a:pathLst>
                <a:path w="398144" h="111760">
                  <a:moveTo>
                    <a:pt x="10668" y="38100"/>
                  </a:moveTo>
                  <a:lnTo>
                    <a:pt x="0" y="38100"/>
                  </a:lnTo>
                  <a:lnTo>
                    <a:pt x="0" y="80010"/>
                  </a:lnTo>
                  <a:lnTo>
                    <a:pt x="10668" y="80772"/>
                  </a:lnTo>
                  <a:lnTo>
                    <a:pt x="10668" y="38100"/>
                  </a:lnTo>
                  <a:close/>
                </a:path>
                <a:path w="398144" h="111760">
                  <a:moveTo>
                    <a:pt x="397764" y="0"/>
                  </a:moveTo>
                  <a:lnTo>
                    <a:pt x="366522" y="0"/>
                  </a:lnTo>
                  <a:lnTo>
                    <a:pt x="366522" y="111252"/>
                  </a:lnTo>
                  <a:lnTo>
                    <a:pt x="397764" y="111252"/>
                  </a:lnTo>
                  <a:lnTo>
                    <a:pt x="39776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466481" y="2261361"/>
              <a:ext cx="21590" cy="102235"/>
            </a:xfrm>
            <a:custGeom>
              <a:avLst/>
              <a:gdLst/>
              <a:ahLst/>
              <a:cxnLst/>
              <a:rect l="l" t="t" r="r" b="b"/>
              <a:pathLst>
                <a:path w="21590" h="102235">
                  <a:moveTo>
                    <a:pt x="6858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6858" y="27432"/>
                  </a:lnTo>
                  <a:lnTo>
                    <a:pt x="6858" y="0"/>
                  </a:lnTo>
                  <a:close/>
                </a:path>
                <a:path w="21590" h="102235">
                  <a:moveTo>
                    <a:pt x="21336" y="48006"/>
                  </a:moveTo>
                  <a:lnTo>
                    <a:pt x="19812" y="40386"/>
                  </a:lnTo>
                  <a:lnTo>
                    <a:pt x="19812" y="102120"/>
                  </a:lnTo>
                  <a:lnTo>
                    <a:pt x="21336" y="94488"/>
                  </a:lnTo>
                  <a:lnTo>
                    <a:pt x="21336" y="48006"/>
                  </a:lnTo>
                  <a:close/>
                </a:path>
              </a:pathLst>
            </a:custGeom>
            <a:solidFill>
              <a:srgbClr val="2121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212735" y="2307844"/>
              <a:ext cx="3175" cy="33655"/>
            </a:xfrm>
            <a:custGeom>
              <a:avLst/>
              <a:gdLst/>
              <a:ahLst/>
              <a:cxnLst/>
              <a:rect l="l" t="t" r="r" b="b"/>
              <a:pathLst>
                <a:path w="3175" h="33655">
                  <a:moveTo>
                    <a:pt x="3047" y="9143"/>
                  </a:moveTo>
                  <a:lnTo>
                    <a:pt x="0" y="0"/>
                  </a:lnTo>
                  <a:lnTo>
                    <a:pt x="0" y="33527"/>
                  </a:lnTo>
                  <a:lnTo>
                    <a:pt x="3047" y="9143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201305" y="2297938"/>
              <a:ext cx="11430" cy="43180"/>
            </a:xfrm>
            <a:custGeom>
              <a:avLst/>
              <a:gdLst/>
              <a:ahLst/>
              <a:cxnLst/>
              <a:rect l="l" t="t" r="r" b="b"/>
              <a:pathLst>
                <a:path w="11430" h="43180">
                  <a:moveTo>
                    <a:pt x="11429" y="42672"/>
                  </a:moveTo>
                  <a:lnTo>
                    <a:pt x="11429" y="0"/>
                  </a:lnTo>
                  <a:lnTo>
                    <a:pt x="0" y="0"/>
                  </a:lnTo>
                  <a:lnTo>
                    <a:pt x="0" y="42672"/>
                  </a:lnTo>
                  <a:lnTo>
                    <a:pt x="11429" y="42672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276743" y="2307844"/>
              <a:ext cx="3175" cy="33655"/>
            </a:xfrm>
            <a:custGeom>
              <a:avLst/>
              <a:gdLst/>
              <a:ahLst/>
              <a:cxnLst/>
              <a:rect l="l" t="t" r="r" b="b"/>
              <a:pathLst>
                <a:path w="3175" h="33655">
                  <a:moveTo>
                    <a:pt x="3047" y="9143"/>
                  </a:moveTo>
                  <a:lnTo>
                    <a:pt x="0" y="0"/>
                  </a:lnTo>
                  <a:lnTo>
                    <a:pt x="0" y="33527"/>
                  </a:lnTo>
                  <a:lnTo>
                    <a:pt x="3047" y="9143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263789" y="2297938"/>
              <a:ext cx="13970" cy="43180"/>
            </a:xfrm>
            <a:custGeom>
              <a:avLst/>
              <a:gdLst/>
              <a:ahLst/>
              <a:cxnLst/>
              <a:rect l="l" t="t" r="r" b="b"/>
              <a:pathLst>
                <a:path w="13969" h="43180">
                  <a:moveTo>
                    <a:pt x="13716" y="42672"/>
                  </a:moveTo>
                  <a:lnTo>
                    <a:pt x="13716" y="0"/>
                  </a:lnTo>
                  <a:lnTo>
                    <a:pt x="0" y="0"/>
                  </a:lnTo>
                  <a:lnTo>
                    <a:pt x="0" y="42672"/>
                  </a:lnTo>
                  <a:lnTo>
                    <a:pt x="13716" y="42672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346085" y="2307844"/>
              <a:ext cx="3175" cy="33655"/>
            </a:xfrm>
            <a:custGeom>
              <a:avLst/>
              <a:gdLst/>
              <a:ahLst/>
              <a:cxnLst/>
              <a:rect l="l" t="t" r="r" b="b"/>
              <a:pathLst>
                <a:path w="3175" h="33655">
                  <a:moveTo>
                    <a:pt x="3047" y="9143"/>
                  </a:moveTo>
                  <a:lnTo>
                    <a:pt x="0" y="0"/>
                  </a:lnTo>
                  <a:lnTo>
                    <a:pt x="0" y="33527"/>
                  </a:lnTo>
                  <a:lnTo>
                    <a:pt x="3047" y="9143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335417" y="2298700"/>
              <a:ext cx="10795" cy="43180"/>
            </a:xfrm>
            <a:custGeom>
              <a:avLst/>
              <a:gdLst/>
              <a:ahLst/>
              <a:cxnLst/>
              <a:rect l="l" t="t" r="r" b="b"/>
              <a:pathLst>
                <a:path w="10794" h="43180">
                  <a:moveTo>
                    <a:pt x="10668" y="42672"/>
                  </a:moveTo>
                  <a:lnTo>
                    <a:pt x="10668" y="0"/>
                  </a:lnTo>
                  <a:lnTo>
                    <a:pt x="0" y="0"/>
                  </a:lnTo>
                  <a:lnTo>
                    <a:pt x="0" y="41910"/>
                  </a:lnTo>
                  <a:lnTo>
                    <a:pt x="10668" y="42672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414665" y="2307844"/>
              <a:ext cx="1905" cy="33655"/>
            </a:xfrm>
            <a:custGeom>
              <a:avLst/>
              <a:gdLst/>
              <a:ahLst/>
              <a:cxnLst/>
              <a:rect l="l" t="t" r="r" b="b"/>
              <a:pathLst>
                <a:path w="1905" h="33655">
                  <a:moveTo>
                    <a:pt x="1523" y="8381"/>
                  </a:moveTo>
                  <a:lnTo>
                    <a:pt x="0" y="0"/>
                  </a:lnTo>
                  <a:lnTo>
                    <a:pt x="0" y="33527"/>
                  </a:lnTo>
                  <a:lnTo>
                    <a:pt x="1523" y="8381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401711" y="2298700"/>
              <a:ext cx="13335" cy="43180"/>
            </a:xfrm>
            <a:custGeom>
              <a:avLst/>
              <a:gdLst/>
              <a:ahLst/>
              <a:cxnLst/>
              <a:rect l="l" t="t" r="r" b="b"/>
              <a:pathLst>
                <a:path w="13334" h="43180">
                  <a:moveTo>
                    <a:pt x="12954" y="42672"/>
                  </a:moveTo>
                  <a:lnTo>
                    <a:pt x="12954" y="0"/>
                  </a:lnTo>
                  <a:lnTo>
                    <a:pt x="0" y="0"/>
                  </a:lnTo>
                  <a:lnTo>
                    <a:pt x="0" y="41910"/>
                  </a:lnTo>
                  <a:lnTo>
                    <a:pt x="12954" y="42672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528965" y="2304796"/>
              <a:ext cx="3175" cy="33655"/>
            </a:xfrm>
            <a:custGeom>
              <a:avLst/>
              <a:gdLst/>
              <a:ahLst/>
              <a:cxnLst/>
              <a:rect l="l" t="t" r="r" b="b"/>
              <a:pathLst>
                <a:path w="3175" h="33655">
                  <a:moveTo>
                    <a:pt x="3048" y="8381"/>
                  </a:moveTo>
                  <a:lnTo>
                    <a:pt x="0" y="0"/>
                  </a:lnTo>
                  <a:lnTo>
                    <a:pt x="0" y="33527"/>
                  </a:lnTo>
                  <a:lnTo>
                    <a:pt x="3048" y="8381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517535" y="2294890"/>
              <a:ext cx="11430" cy="43815"/>
            </a:xfrm>
            <a:custGeom>
              <a:avLst/>
              <a:gdLst/>
              <a:ahLst/>
              <a:cxnLst/>
              <a:rect l="l" t="t" r="r" b="b"/>
              <a:pathLst>
                <a:path w="11430" h="43814">
                  <a:moveTo>
                    <a:pt x="11430" y="43434"/>
                  </a:moveTo>
                  <a:lnTo>
                    <a:pt x="11430" y="0"/>
                  </a:lnTo>
                  <a:lnTo>
                    <a:pt x="0" y="0"/>
                  </a:lnTo>
                  <a:lnTo>
                    <a:pt x="0" y="42672"/>
                  </a:lnTo>
                  <a:lnTo>
                    <a:pt x="11430" y="4343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584591" y="2298700"/>
              <a:ext cx="1905" cy="34290"/>
            </a:xfrm>
            <a:custGeom>
              <a:avLst/>
              <a:gdLst/>
              <a:ahLst/>
              <a:cxnLst/>
              <a:rect l="l" t="t" r="r" b="b"/>
              <a:pathLst>
                <a:path w="1905" h="34289">
                  <a:moveTo>
                    <a:pt x="1524" y="9143"/>
                  </a:moveTo>
                  <a:lnTo>
                    <a:pt x="0" y="0"/>
                  </a:lnTo>
                  <a:lnTo>
                    <a:pt x="0" y="34289"/>
                  </a:lnTo>
                  <a:lnTo>
                    <a:pt x="1524" y="9143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573161" y="2290318"/>
              <a:ext cx="10795" cy="43180"/>
            </a:xfrm>
            <a:custGeom>
              <a:avLst/>
              <a:gdLst/>
              <a:ahLst/>
              <a:cxnLst/>
              <a:rect l="l" t="t" r="r" b="b"/>
              <a:pathLst>
                <a:path w="10794" h="43180">
                  <a:moveTo>
                    <a:pt x="10668" y="42671"/>
                  </a:moveTo>
                  <a:lnTo>
                    <a:pt x="10668" y="0"/>
                  </a:lnTo>
                  <a:lnTo>
                    <a:pt x="0" y="0"/>
                  </a:lnTo>
                  <a:lnTo>
                    <a:pt x="0" y="42671"/>
                  </a:lnTo>
                  <a:lnTo>
                    <a:pt x="10668" y="42671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646313" y="2290318"/>
              <a:ext cx="3175" cy="33655"/>
            </a:xfrm>
            <a:custGeom>
              <a:avLst/>
              <a:gdLst/>
              <a:ahLst/>
              <a:cxnLst/>
              <a:rect l="l" t="t" r="r" b="b"/>
              <a:pathLst>
                <a:path w="3175" h="33655">
                  <a:moveTo>
                    <a:pt x="3047" y="9143"/>
                  </a:moveTo>
                  <a:lnTo>
                    <a:pt x="0" y="0"/>
                  </a:lnTo>
                  <a:lnTo>
                    <a:pt x="0" y="33527"/>
                  </a:lnTo>
                  <a:lnTo>
                    <a:pt x="3047" y="9143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634883" y="2236215"/>
              <a:ext cx="76200" cy="92710"/>
            </a:xfrm>
            <a:custGeom>
              <a:avLst/>
              <a:gdLst/>
              <a:ahLst/>
              <a:cxnLst/>
              <a:rect l="l" t="t" r="r" b="b"/>
              <a:pathLst>
                <a:path w="76200" h="92710">
                  <a:moveTo>
                    <a:pt x="11430" y="44196"/>
                  </a:moveTo>
                  <a:lnTo>
                    <a:pt x="0" y="44196"/>
                  </a:lnTo>
                  <a:lnTo>
                    <a:pt x="0" y="87630"/>
                  </a:lnTo>
                  <a:lnTo>
                    <a:pt x="11430" y="87630"/>
                  </a:lnTo>
                  <a:lnTo>
                    <a:pt x="11430" y="44196"/>
                  </a:lnTo>
                  <a:close/>
                </a:path>
                <a:path w="76200" h="92710">
                  <a:moveTo>
                    <a:pt x="76200" y="0"/>
                  </a:moveTo>
                  <a:lnTo>
                    <a:pt x="44196" y="0"/>
                  </a:lnTo>
                  <a:lnTo>
                    <a:pt x="44196" y="92202"/>
                  </a:lnTo>
                  <a:lnTo>
                    <a:pt x="76200" y="92202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690509" y="2242312"/>
              <a:ext cx="6350" cy="26034"/>
            </a:xfrm>
            <a:custGeom>
              <a:avLst/>
              <a:gdLst/>
              <a:ahLst/>
              <a:cxnLst/>
              <a:rect l="l" t="t" r="r" b="b"/>
              <a:pathLst>
                <a:path w="6350" h="26035">
                  <a:moveTo>
                    <a:pt x="6095" y="25907"/>
                  </a:moveTo>
                  <a:lnTo>
                    <a:pt x="6095" y="0"/>
                  </a:lnTo>
                  <a:lnTo>
                    <a:pt x="0" y="0"/>
                  </a:lnTo>
                  <a:lnTo>
                    <a:pt x="0" y="25907"/>
                  </a:lnTo>
                  <a:lnTo>
                    <a:pt x="6095" y="25907"/>
                  </a:lnTo>
                  <a:close/>
                </a:path>
              </a:pathLst>
            </a:custGeom>
            <a:solidFill>
              <a:srgbClr val="2121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44689" y="2252217"/>
              <a:ext cx="325755" cy="113030"/>
            </a:xfrm>
            <a:custGeom>
              <a:avLst/>
              <a:gdLst/>
              <a:ahLst/>
              <a:cxnLst/>
              <a:rect l="l" t="t" r="r" b="b"/>
              <a:pathLst>
                <a:path w="325755" h="113030">
                  <a:moveTo>
                    <a:pt x="12179" y="7620"/>
                  </a:moveTo>
                  <a:lnTo>
                    <a:pt x="0" y="7620"/>
                  </a:lnTo>
                  <a:lnTo>
                    <a:pt x="0" y="50292"/>
                  </a:lnTo>
                  <a:lnTo>
                    <a:pt x="12179" y="50292"/>
                  </a:lnTo>
                  <a:lnTo>
                    <a:pt x="12179" y="7620"/>
                  </a:lnTo>
                  <a:close/>
                </a:path>
                <a:path w="325755" h="113030">
                  <a:moveTo>
                    <a:pt x="325361" y="0"/>
                  </a:moveTo>
                  <a:lnTo>
                    <a:pt x="294894" y="0"/>
                  </a:lnTo>
                  <a:lnTo>
                    <a:pt x="294894" y="112776"/>
                  </a:lnTo>
                  <a:lnTo>
                    <a:pt x="325361" y="112776"/>
                  </a:lnTo>
                  <a:lnTo>
                    <a:pt x="32536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151013" y="2268232"/>
              <a:ext cx="22225" cy="97155"/>
            </a:xfrm>
            <a:custGeom>
              <a:avLst/>
              <a:gdLst/>
              <a:ahLst/>
              <a:cxnLst/>
              <a:rect l="l" t="t" r="r" b="b"/>
              <a:pathLst>
                <a:path w="22225" h="97155">
                  <a:moveTo>
                    <a:pt x="7620" y="0"/>
                  </a:moveTo>
                  <a:lnTo>
                    <a:pt x="0" y="0"/>
                  </a:lnTo>
                  <a:lnTo>
                    <a:pt x="0" y="25146"/>
                  </a:lnTo>
                  <a:lnTo>
                    <a:pt x="7620" y="25146"/>
                  </a:lnTo>
                  <a:lnTo>
                    <a:pt x="7620" y="0"/>
                  </a:lnTo>
                  <a:close/>
                </a:path>
                <a:path w="22225" h="97155">
                  <a:moveTo>
                    <a:pt x="22098" y="39611"/>
                  </a:moveTo>
                  <a:lnTo>
                    <a:pt x="19050" y="33515"/>
                  </a:lnTo>
                  <a:lnTo>
                    <a:pt x="19050" y="96761"/>
                  </a:lnTo>
                  <a:lnTo>
                    <a:pt x="22098" y="86855"/>
                  </a:lnTo>
                  <a:lnTo>
                    <a:pt x="22098" y="39611"/>
                  </a:lnTo>
                  <a:close/>
                </a:path>
              </a:pathLst>
            </a:custGeom>
            <a:solidFill>
              <a:srgbClr val="2121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20839" y="2089150"/>
              <a:ext cx="492759" cy="942975"/>
            </a:xfrm>
            <a:custGeom>
              <a:avLst/>
              <a:gdLst/>
              <a:ahLst/>
              <a:cxnLst/>
              <a:rect l="l" t="t" r="r" b="b"/>
              <a:pathLst>
                <a:path w="492759" h="942975">
                  <a:moveTo>
                    <a:pt x="492252" y="875538"/>
                  </a:moveTo>
                  <a:lnTo>
                    <a:pt x="492252" y="816864"/>
                  </a:lnTo>
                  <a:lnTo>
                    <a:pt x="483870" y="733044"/>
                  </a:lnTo>
                  <a:lnTo>
                    <a:pt x="483870" y="626363"/>
                  </a:lnTo>
                  <a:lnTo>
                    <a:pt x="465582" y="592074"/>
                  </a:lnTo>
                  <a:lnTo>
                    <a:pt x="465582" y="562356"/>
                  </a:lnTo>
                  <a:lnTo>
                    <a:pt x="451866" y="530351"/>
                  </a:lnTo>
                  <a:lnTo>
                    <a:pt x="434340" y="508253"/>
                  </a:lnTo>
                  <a:lnTo>
                    <a:pt x="432054" y="473963"/>
                  </a:lnTo>
                  <a:lnTo>
                    <a:pt x="423672" y="445007"/>
                  </a:lnTo>
                  <a:lnTo>
                    <a:pt x="420624" y="406907"/>
                  </a:lnTo>
                  <a:lnTo>
                    <a:pt x="400811" y="385572"/>
                  </a:lnTo>
                  <a:lnTo>
                    <a:pt x="392430" y="369570"/>
                  </a:lnTo>
                  <a:lnTo>
                    <a:pt x="392430" y="355853"/>
                  </a:lnTo>
                  <a:lnTo>
                    <a:pt x="395478" y="332231"/>
                  </a:lnTo>
                  <a:lnTo>
                    <a:pt x="390143" y="316230"/>
                  </a:lnTo>
                  <a:lnTo>
                    <a:pt x="384048" y="305562"/>
                  </a:lnTo>
                  <a:lnTo>
                    <a:pt x="369570" y="286512"/>
                  </a:lnTo>
                  <a:lnTo>
                    <a:pt x="352805" y="267462"/>
                  </a:lnTo>
                  <a:lnTo>
                    <a:pt x="341376" y="257556"/>
                  </a:lnTo>
                  <a:lnTo>
                    <a:pt x="332993" y="227837"/>
                  </a:lnTo>
                  <a:lnTo>
                    <a:pt x="326898" y="216407"/>
                  </a:lnTo>
                  <a:lnTo>
                    <a:pt x="307848" y="208787"/>
                  </a:lnTo>
                  <a:lnTo>
                    <a:pt x="284988" y="190500"/>
                  </a:lnTo>
                  <a:lnTo>
                    <a:pt x="272796" y="168401"/>
                  </a:lnTo>
                  <a:lnTo>
                    <a:pt x="267462" y="147066"/>
                  </a:lnTo>
                  <a:lnTo>
                    <a:pt x="247650" y="125730"/>
                  </a:lnTo>
                  <a:lnTo>
                    <a:pt x="215646" y="112013"/>
                  </a:lnTo>
                  <a:lnTo>
                    <a:pt x="204978" y="93725"/>
                  </a:lnTo>
                  <a:lnTo>
                    <a:pt x="188214" y="74675"/>
                  </a:lnTo>
                  <a:lnTo>
                    <a:pt x="185165" y="61722"/>
                  </a:lnTo>
                  <a:lnTo>
                    <a:pt x="165354" y="44957"/>
                  </a:lnTo>
                  <a:lnTo>
                    <a:pt x="153924" y="32766"/>
                  </a:lnTo>
                  <a:lnTo>
                    <a:pt x="100584" y="0"/>
                  </a:lnTo>
                  <a:lnTo>
                    <a:pt x="0" y="0"/>
                  </a:lnTo>
                  <a:lnTo>
                    <a:pt x="0" y="942594"/>
                  </a:lnTo>
                  <a:lnTo>
                    <a:pt x="329946" y="942594"/>
                  </a:lnTo>
                  <a:lnTo>
                    <a:pt x="358140" y="924305"/>
                  </a:lnTo>
                  <a:lnTo>
                    <a:pt x="364236" y="912876"/>
                  </a:lnTo>
                  <a:lnTo>
                    <a:pt x="412242" y="883920"/>
                  </a:lnTo>
                  <a:lnTo>
                    <a:pt x="492252" y="875538"/>
                  </a:lnTo>
                  <a:close/>
                </a:path>
              </a:pathLst>
            </a:custGeom>
            <a:solidFill>
              <a:srgbClr val="A05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0369" y="2115820"/>
              <a:ext cx="325373" cy="442721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812685" y="2542540"/>
              <a:ext cx="90805" cy="259079"/>
            </a:xfrm>
            <a:custGeom>
              <a:avLst/>
              <a:gdLst/>
              <a:ahLst/>
              <a:cxnLst/>
              <a:rect l="l" t="t" r="r" b="b"/>
              <a:pathLst>
                <a:path w="90805" h="259080">
                  <a:moveTo>
                    <a:pt x="90678" y="259080"/>
                  </a:moveTo>
                  <a:lnTo>
                    <a:pt x="90678" y="219456"/>
                  </a:lnTo>
                  <a:lnTo>
                    <a:pt x="86868" y="208787"/>
                  </a:lnTo>
                  <a:lnTo>
                    <a:pt x="84581" y="179832"/>
                  </a:lnTo>
                  <a:lnTo>
                    <a:pt x="81534" y="166116"/>
                  </a:lnTo>
                  <a:lnTo>
                    <a:pt x="70103" y="145541"/>
                  </a:lnTo>
                  <a:lnTo>
                    <a:pt x="70103" y="126491"/>
                  </a:lnTo>
                  <a:lnTo>
                    <a:pt x="67818" y="102870"/>
                  </a:lnTo>
                  <a:lnTo>
                    <a:pt x="58674" y="84582"/>
                  </a:lnTo>
                  <a:lnTo>
                    <a:pt x="53340" y="72390"/>
                  </a:lnTo>
                  <a:lnTo>
                    <a:pt x="47243" y="54863"/>
                  </a:lnTo>
                  <a:lnTo>
                    <a:pt x="41909" y="28956"/>
                  </a:lnTo>
                  <a:lnTo>
                    <a:pt x="41909" y="2285"/>
                  </a:lnTo>
                  <a:lnTo>
                    <a:pt x="36575" y="9906"/>
                  </a:lnTo>
                  <a:lnTo>
                    <a:pt x="36575" y="44195"/>
                  </a:lnTo>
                  <a:lnTo>
                    <a:pt x="37337" y="93726"/>
                  </a:lnTo>
                  <a:lnTo>
                    <a:pt x="34290" y="72390"/>
                  </a:lnTo>
                  <a:lnTo>
                    <a:pt x="30480" y="54863"/>
                  </a:lnTo>
                  <a:lnTo>
                    <a:pt x="0" y="0"/>
                  </a:lnTo>
                  <a:lnTo>
                    <a:pt x="2285" y="28193"/>
                  </a:lnTo>
                  <a:lnTo>
                    <a:pt x="9906" y="47243"/>
                  </a:lnTo>
                  <a:lnTo>
                    <a:pt x="8382" y="65532"/>
                  </a:lnTo>
                  <a:lnTo>
                    <a:pt x="8382" y="89916"/>
                  </a:lnTo>
                  <a:lnTo>
                    <a:pt x="30480" y="124967"/>
                  </a:lnTo>
                  <a:lnTo>
                    <a:pt x="34290" y="149351"/>
                  </a:lnTo>
                  <a:lnTo>
                    <a:pt x="34290" y="187451"/>
                  </a:lnTo>
                  <a:lnTo>
                    <a:pt x="28956" y="223266"/>
                  </a:lnTo>
                  <a:lnTo>
                    <a:pt x="43434" y="215645"/>
                  </a:lnTo>
                  <a:lnTo>
                    <a:pt x="49530" y="196595"/>
                  </a:lnTo>
                  <a:lnTo>
                    <a:pt x="47243" y="172973"/>
                  </a:lnTo>
                  <a:lnTo>
                    <a:pt x="43434" y="156210"/>
                  </a:lnTo>
                  <a:lnTo>
                    <a:pt x="66293" y="182880"/>
                  </a:lnTo>
                  <a:lnTo>
                    <a:pt x="73913" y="210311"/>
                  </a:lnTo>
                  <a:lnTo>
                    <a:pt x="73913" y="224790"/>
                  </a:lnTo>
                  <a:lnTo>
                    <a:pt x="83819" y="239267"/>
                  </a:lnTo>
                  <a:lnTo>
                    <a:pt x="84581" y="259080"/>
                  </a:lnTo>
                  <a:lnTo>
                    <a:pt x="90678" y="259080"/>
                  </a:lnTo>
                  <a:close/>
                </a:path>
              </a:pathLst>
            </a:custGeom>
            <a:solidFill>
              <a:srgbClr val="613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455813" y="2224024"/>
              <a:ext cx="661035" cy="730250"/>
            </a:xfrm>
            <a:custGeom>
              <a:avLst/>
              <a:gdLst/>
              <a:ahLst/>
              <a:cxnLst/>
              <a:rect l="l" t="t" r="r" b="b"/>
              <a:pathLst>
                <a:path w="661035" h="730250">
                  <a:moveTo>
                    <a:pt x="660654" y="729996"/>
                  </a:moveTo>
                  <a:lnTo>
                    <a:pt x="660654" y="0"/>
                  </a:lnTo>
                  <a:lnTo>
                    <a:pt x="461771" y="0"/>
                  </a:lnTo>
                  <a:lnTo>
                    <a:pt x="405383" y="11429"/>
                  </a:lnTo>
                  <a:lnTo>
                    <a:pt x="374141" y="13715"/>
                  </a:lnTo>
                  <a:lnTo>
                    <a:pt x="362711" y="26669"/>
                  </a:lnTo>
                  <a:lnTo>
                    <a:pt x="351282" y="32765"/>
                  </a:lnTo>
                  <a:lnTo>
                    <a:pt x="323849" y="32765"/>
                  </a:lnTo>
                  <a:lnTo>
                    <a:pt x="317754" y="37337"/>
                  </a:lnTo>
                  <a:lnTo>
                    <a:pt x="297179" y="42671"/>
                  </a:lnTo>
                  <a:lnTo>
                    <a:pt x="280415" y="51053"/>
                  </a:lnTo>
                  <a:lnTo>
                    <a:pt x="261365" y="56387"/>
                  </a:lnTo>
                  <a:lnTo>
                    <a:pt x="229361" y="90677"/>
                  </a:lnTo>
                  <a:lnTo>
                    <a:pt x="215645" y="107442"/>
                  </a:lnTo>
                  <a:lnTo>
                    <a:pt x="212597" y="131825"/>
                  </a:lnTo>
                  <a:lnTo>
                    <a:pt x="207263" y="144779"/>
                  </a:lnTo>
                  <a:lnTo>
                    <a:pt x="172973" y="174498"/>
                  </a:lnTo>
                  <a:lnTo>
                    <a:pt x="150875" y="214121"/>
                  </a:lnTo>
                  <a:lnTo>
                    <a:pt x="141732" y="249173"/>
                  </a:lnTo>
                  <a:lnTo>
                    <a:pt x="138683" y="267461"/>
                  </a:lnTo>
                  <a:lnTo>
                    <a:pt x="138683" y="308609"/>
                  </a:lnTo>
                  <a:lnTo>
                    <a:pt x="135635" y="320801"/>
                  </a:lnTo>
                  <a:lnTo>
                    <a:pt x="135635" y="336803"/>
                  </a:lnTo>
                  <a:lnTo>
                    <a:pt x="133349" y="353567"/>
                  </a:lnTo>
                  <a:lnTo>
                    <a:pt x="115824" y="364998"/>
                  </a:lnTo>
                  <a:lnTo>
                    <a:pt x="101345" y="382523"/>
                  </a:lnTo>
                  <a:lnTo>
                    <a:pt x="99821" y="412242"/>
                  </a:lnTo>
                  <a:lnTo>
                    <a:pt x="99821" y="473963"/>
                  </a:lnTo>
                  <a:lnTo>
                    <a:pt x="96774" y="494538"/>
                  </a:lnTo>
                  <a:lnTo>
                    <a:pt x="90677" y="527303"/>
                  </a:lnTo>
                  <a:lnTo>
                    <a:pt x="79247" y="551688"/>
                  </a:lnTo>
                  <a:lnTo>
                    <a:pt x="60197" y="572261"/>
                  </a:lnTo>
                  <a:lnTo>
                    <a:pt x="42671" y="607313"/>
                  </a:lnTo>
                  <a:lnTo>
                    <a:pt x="8382" y="655319"/>
                  </a:lnTo>
                  <a:lnTo>
                    <a:pt x="5333" y="687323"/>
                  </a:lnTo>
                  <a:lnTo>
                    <a:pt x="0" y="729996"/>
                  </a:lnTo>
                  <a:lnTo>
                    <a:pt x="660654" y="729996"/>
                  </a:lnTo>
                  <a:close/>
                </a:path>
              </a:pathLst>
            </a:custGeom>
            <a:solidFill>
              <a:srgbClr val="A05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0019" y="2601975"/>
              <a:ext cx="70865" cy="190500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1618119" y="2322322"/>
              <a:ext cx="147320" cy="283210"/>
            </a:xfrm>
            <a:custGeom>
              <a:avLst/>
              <a:gdLst/>
              <a:ahLst/>
              <a:cxnLst/>
              <a:rect l="l" t="t" r="r" b="b"/>
              <a:pathLst>
                <a:path w="147319" h="283210">
                  <a:moveTo>
                    <a:pt x="147065" y="0"/>
                  </a:moveTo>
                  <a:lnTo>
                    <a:pt x="115823" y="12953"/>
                  </a:lnTo>
                  <a:lnTo>
                    <a:pt x="86867" y="32765"/>
                  </a:lnTo>
                  <a:lnTo>
                    <a:pt x="92963" y="37337"/>
                  </a:lnTo>
                  <a:lnTo>
                    <a:pt x="92963" y="53339"/>
                  </a:lnTo>
                  <a:lnTo>
                    <a:pt x="89915" y="71627"/>
                  </a:lnTo>
                  <a:lnTo>
                    <a:pt x="89915" y="90677"/>
                  </a:lnTo>
                  <a:lnTo>
                    <a:pt x="78485" y="101345"/>
                  </a:lnTo>
                  <a:lnTo>
                    <a:pt x="67817" y="90677"/>
                  </a:lnTo>
                  <a:lnTo>
                    <a:pt x="57149" y="96011"/>
                  </a:lnTo>
                  <a:lnTo>
                    <a:pt x="48005" y="114300"/>
                  </a:lnTo>
                  <a:lnTo>
                    <a:pt x="36576" y="128015"/>
                  </a:lnTo>
                  <a:lnTo>
                    <a:pt x="33527" y="148589"/>
                  </a:lnTo>
                  <a:lnTo>
                    <a:pt x="33527" y="160019"/>
                  </a:lnTo>
                  <a:lnTo>
                    <a:pt x="25145" y="173735"/>
                  </a:lnTo>
                  <a:lnTo>
                    <a:pt x="25145" y="186689"/>
                  </a:lnTo>
                  <a:lnTo>
                    <a:pt x="19811" y="215645"/>
                  </a:lnTo>
                  <a:lnTo>
                    <a:pt x="5333" y="234695"/>
                  </a:lnTo>
                  <a:lnTo>
                    <a:pt x="3048" y="248411"/>
                  </a:lnTo>
                  <a:lnTo>
                    <a:pt x="0" y="282701"/>
                  </a:lnTo>
                  <a:lnTo>
                    <a:pt x="19812" y="258317"/>
                  </a:lnTo>
                  <a:lnTo>
                    <a:pt x="30479" y="234695"/>
                  </a:lnTo>
                  <a:lnTo>
                    <a:pt x="65531" y="170687"/>
                  </a:lnTo>
                  <a:lnTo>
                    <a:pt x="65531" y="130301"/>
                  </a:lnTo>
                  <a:lnTo>
                    <a:pt x="73913" y="112013"/>
                  </a:lnTo>
                  <a:lnTo>
                    <a:pt x="89915" y="122681"/>
                  </a:lnTo>
                  <a:lnTo>
                    <a:pt x="102107" y="109727"/>
                  </a:lnTo>
                  <a:lnTo>
                    <a:pt x="113537" y="67055"/>
                  </a:lnTo>
                  <a:lnTo>
                    <a:pt x="113537" y="37337"/>
                  </a:lnTo>
                  <a:lnTo>
                    <a:pt x="121920" y="29717"/>
                  </a:lnTo>
                  <a:lnTo>
                    <a:pt x="147065" y="0"/>
                  </a:lnTo>
                  <a:close/>
                </a:path>
              </a:pathLst>
            </a:custGeom>
            <a:solidFill>
              <a:srgbClr val="613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42937" y="2946400"/>
              <a:ext cx="1924050" cy="445770"/>
            </a:xfrm>
            <a:custGeom>
              <a:avLst/>
              <a:gdLst/>
              <a:ahLst/>
              <a:cxnLst/>
              <a:rect l="l" t="t" r="r" b="b"/>
              <a:pathLst>
                <a:path w="1924050" h="445770">
                  <a:moveTo>
                    <a:pt x="1924050" y="445770"/>
                  </a:moveTo>
                  <a:lnTo>
                    <a:pt x="1924050" y="204215"/>
                  </a:lnTo>
                  <a:lnTo>
                    <a:pt x="1863090" y="187451"/>
                  </a:lnTo>
                  <a:lnTo>
                    <a:pt x="1835658" y="176783"/>
                  </a:lnTo>
                  <a:lnTo>
                    <a:pt x="1783842" y="181355"/>
                  </a:lnTo>
                  <a:lnTo>
                    <a:pt x="1709928" y="181355"/>
                  </a:lnTo>
                  <a:lnTo>
                    <a:pt x="1619250" y="176783"/>
                  </a:lnTo>
                  <a:lnTo>
                    <a:pt x="1556766" y="176783"/>
                  </a:lnTo>
                  <a:lnTo>
                    <a:pt x="1482852" y="181355"/>
                  </a:lnTo>
                  <a:lnTo>
                    <a:pt x="1449324" y="192785"/>
                  </a:lnTo>
                  <a:lnTo>
                    <a:pt x="1392174" y="192785"/>
                  </a:lnTo>
                  <a:lnTo>
                    <a:pt x="1335786" y="166115"/>
                  </a:lnTo>
                  <a:lnTo>
                    <a:pt x="1261872" y="144017"/>
                  </a:lnTo>
                  <a:lnTo>
                    <a:pt x="1165098" y="122682"/>
                  </a:lnTo>
                  <a:lnTo>
                    <a:pt x="1120139" y="90677"/>
                  </a:lnTo>
                  <a:lnTo>
                    <a:pt x="1096517" y="80010"/>
                  </a:lnTo>
                  <a:lnTo>
                    <a:pt x="1051560" y="74675"/>
                  </a:lnTo>
                  <a:lnTo>
                    <a:pt x="1005839" y="32003"/>
                  </a:lnTo>
                  <a:lnTo>
                    <a:pt x="954786" y="0"/>
                  </a:lnTo>
                  <a:lnTo>
                    <a:pt x="710945" y="0"/>
                  </a:lnTo>
                  <a:lnTo>
                    <a:pt x="483870" y="21335"/>
                  </a:lnTo>
                  <a:lnTo>
                    <a:pt x="268223" y="48005"/>
                  </a:lnTo>
                  <a:lnTo>
                    <a:pt x="143256" y="90677"/>
                  </a:lnTo>
                  <a:lnTo>
                    <a:pt x="137160" y="112014"/>
                  </a:lnTo>
                  <a:lnTo>
                    <a:pt x="137160" y="139445"/>
                  </a:lnTo>
                  <a:lnTo>
                    <a:pt x="182880" y="171450"/>
                  </a:lnTo>
                  <a:lnTo>
                    <a:pt x="227838" y="187451"/>
                  </a:lnTo>
                  <a:lnTo>
                    <a:pt x="205739" y="197358"/>
                  </a:lnTo>
                  <a:lnTo>
                    <a:pt x="137160" y="187451"/>
                  </a:lnTo>
                  <a:lnTo>
                    <a:pt x="52578" y="197358"/>
                  </a:lnTo>
                  <a:lnTo>
                    <a:pt x="0" y="224790"/>
                  </a:lnTo>
                  <a:lnTo>
                    <a:pt x="29717" y="246125"/>
                  </a:lnTo>
                  <a:lnTo>
                    <a:pt x="86867" y="272795"/>
                  </a:lnTo>
                  <a:lnTo>
                    <a:pt x="143256" y="294132"/>
                  </a:lnTo>
                  <a:lnTo>
                    <a:pt x="211073" y="320801"/>
                  </a:lnTo>
                  <a:lnTo>
                    <a:pt x="262889" y="352805"/>
                  </a:lnTo>
                  <a:lnTo>
                    <a:pt x="353567" y="444245"/>
                  </a:lnTo>
                  <a:lnTo>
                    <a:pt x="1924050" y="445770"/>
                  </a:lnTo>
                  <a:close/>
                </a:path>
              </a:pathLst>
            </a:custGeom>
            <a:solidFill>
              <a:srgbClr val="C0C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38593" y="2939541"/>
              <a:ext cx="1628775" cy="451484"/>
            </a:xfrm>
            <a:custGeom>
              <a:avLst/>
              <a:gdLst/>
              <a:ahLst/>
              <a:cxnLst/>
              <a:rect l="l" t="t" r="r" b="b"/>
              <a:pathLst>
                <a:path w="1628775" h="451485">
                  <a:moveTo>
                    <a:pt x="1628393" y="451103"/>
                  </a:moveTo>
                  <a:lnTo>
                    <a:pt x="1628393" y="276605"/>
                  </a:lnTo>
                  <a:lnTo>
                    <a:pt x="1546097" y="273558"/>
                  </a:lnTo>
                  <a:lnTo>
                    <a:pt x="1466850" y="268224"/>
                  </a:lnTo>
                  <a:lnTo>
                    <a:pt x="1378458" y="260603"/>
                  </a:lnTo>
                  <a:lnTo>
                    <a:pt x="1319021" y="256793"/>
                  </a:lnTo>
                  <a:lnTo>
                    <a:pt x="1267968" y="260603"/>
                  </a:lnTo>
                  <a:lnTo>
                    <a:pt x="1208532" y="262890"/>
                  </a:lnTo>
                  <a:lnTo>
                    <a:pt x="1171194" y="262890"/>
                  </a:lnTo>
                  <a:lnTo>
                    <a:pt x="1152144" y="265176"/>
                  </a:lnTo>
                  <a:lnTo>
                    <a:pt x="1131570" y="260603"/>
                  </a:lnTo>
                  <a:lnTo>
                    <a:pt x="1094994" y="260603"/>
                  </a:lnTo>
                  <a:lnTo>
                    <a:pt x="1050035" y="249174"/>
                  </a:lnTo>
                  <a:lnTo>
                    <a:pt x="998982" y="235458"/>
                  </a:lnTo>
                  <a:lnTo>
                    <a:pt x="961644" y="214122"/>
                  </a:lnTo>
                  <a:lnTo>
                    <a:pt x="927353" y="203453"/>
                  </a:lnTo>
                  <a:lnTo>
                    <a:pt x="887730" y="189737"/>
                  </a:lnTo>
                  <a:lnTo>
                    <a:pt x="833627" y="177546"/>
                  </a:lnTo>
                  <a:lnTo>
                    <a:pt x="806195" y="152400"/>
                  </a:lnTo>
                  <a:lnTo>
                    <a:pt x="776477" y="131826"/>
                  </a:lnTo>
                  <a:lnTo>
                    <a:pt x="745997" y="118109"/>
                  </a:lnTo>
                  <a:lnTo>
                    <a:pt x="688847" y="96774"/>
                  </a:lnTo>
                  <a:lnTo>
                    <a:pt x="658367" y="83058"/>
                  </a:lnTo>
                  <a:lnTo>
                    <a:pt x="640841" y="64770"/>
                  </a:lnTo>
                  <a:lnTo>
                    <a:pt x="631697" y="48768"/>
                  </a:lnTo>
                  <a:lnTo>
                    <a:pt x="628650" y="0"/>
                  </a:lnTo>
                  <a:lnTo>
                    <a:pt x="160781" y="0"/>
                  </a:lnTo>
                  <a:lnTo>
                    <a:pt x="131825" y="64770"/>
                  </a:lnTo>
                  <a:lnTo>
                    <a:pt x="96011" y="96012"/>
                  </a:lnTo>
                  <a:lnTo>
                    <a:pt x="81533" y="102108"/>
                  </a:lnTo>
                  <a:lnTo>
                    <a:pt x="64769" y="110490"/>
                  </a:lnTo>
                  <a:lnTo>
                    <a:pt x="50291" y="118109"/>
                  </a:lnTo>
                  <a:lnTo>
                    <a:pt x="33527" y="126491"/>
                  </a:lnTo>
                  <a:lnTo>
                    <a:pt x="17525" y="135635"/>
                  </a:lnTo>
                  <a:lnTo>
                    <a:pt x="8381" y="147828"/>
                  </a:lnTo>
                  <a:lnTo>
                    <a:pt x="4571" y="158496"/>
                  </a:lnTo>
                  <a:lnTo>
                    <a:pt x="2285" y="171450"/>
                  </a:lnTo>
                  <a:lnTo>
                    <a:pt x="4571" y="185166"/>
                  </a:lnTo>
                  <a:lnTo>
                    <a:pt x="10667" y="193548"/>
                  </a:lnTo>
                  <a:lnTo>
                    <a:pt x="44957" y="203453"/>
                  </a:lnTo>
                  <a:lnTo>
                    <a:pt x="67055" y="233172"/>
                  </a:lnTo>
                  <a:lnTo>
                    <a:pt x="67055" y="252222"/>
                  </a:lnTo>
                  <a:lnTo>
                    <a:pt x="58673" y="262890"/>
                  </a:lnTo>
                  <a:lnTo>
                    <a:pt x="50291" y="268224"/>
                  </a:lnTo>
                  <a:lnTo>
                    <a:pt x="16001" y="272034"/>
                  </a:lnTo>
                  <a:lnTo>
                    <a:pt x="8381" y="278891"/>
                  </a:lnTo>
                  <a:lnTo>
                    <a:pt x="0" y="291846"/>
                  </a:lnTo>
                  <a:lnTo>
                    <a:pt x="4571" y="307848"/>
                  </a:lnTo>
                  <a:lnTo>
                    <a:pt x="16001" y="316229"/>
                  </a:lnTo>
                  <a:lnTo>
                    <a:pt x="38861" y="323850"/>
                  </a:lnTo>
                  <a:lnTo>
                    <a:pt x="67055" y="332232"/>
                  </a:lnTo>
                  <a:lnTo>
                    <a:pt x="81533" y="337566"/>
                  </a:lnTo>
                  <a:lnTo>
                    <a:pt x="104393" y="348234"/>
                  </a:lnTo>
                  <a:lnTo>
                    <a:pt x="138683" y="358902"/>
                  </a:lnTo>
                  <a:lnTo>
                    <a:pt x="160781" y="366522"/>
                  </a:lnTo>
                  <a:lnTo>
                    <a:pt x="183641" y="381762"/>
                  </a:lnTo>
                  <a:lnTo>
                    <a:pt x="209550" y="403859"/>
                  </a:lnTo>
                  <a:lnTo>
                    <a:pt x="246887" y="438912"/>
                  </a:lnTo>
                  <a:lnTo>
                    <a:pt x="257555" y="451103"/>
                  </a:lnTo>
                  <a:lnTo>
                    <a:pt x="1628393" y="451103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907935" y="2947924"/>
              <a:ext cx="1559560" cy="443230"/>
            </a:xfrm>
            <a:custGeom>
              <a:avLst/>
              <a:gdLst/>
              <a:ahLst/>
              <a:cxnLst/>
              <a:rect l="l" t="t" r="r" b="b"/>
              <a:pathLst>
                <a:path w="1559560" h="443229">
                  <a:moveTo>
                    <a:pt x="1559052" y="442721"/>
                  </a:moveTo>
                  <a:lnTo>
                    <a:pt x="1559052" y="300227"/>
                  </a:lnTo>
                  <a:lnTo>
                    <a:pt x="1507998" y="300227"/>
                  </a:lnTo>
                  <a:lnTo>
                    <a:pt x="1414272" y="287273"/>
                  </a:lnTo>
                  <a:lnTo>
                    <a:pt x="1323594" y="281940"/>
                  </a:lnTo>
                  <a:lnTo>
                    <a:pt x="1258062" y="279653"/>
                  </a:lnTo>
                  <a:lnTo>
                    <a:pt x="1201674" y="284225"/>
                  </a:lnTo>
                  <a:lnTo>
                    <a:pt x="1150619" y="275843"/>
                  </a:lnTo>
                  <a:lnTo>
                    <a:pt x="1110234" y="281940"/>
                  </a:lnTo>
                  <a:lnTo>
                    <a:pt x="1068324" y="281940"/>
                  </a:lnTo>
                  <a:lnTo>
                    <a:pt x="1030986" y="279653"/>
                  </a:lnTo>
                  <a:lnTo>
                    <a:pt x="1000506" y="273558"/>
                  </a:lnTo>
                  <a:lnTo>
                    <a:pt x="977646" y="260603"/>
                  </a:lnTo>
                  <a:lnTo>
                    <a:pt x="938022" y="254508"/>
                  </a:lnTo>
                  <a:lnTo>
                    <a:pt x="886206" y="240791"/>
                  </a:lnTo>
                  <a:lnTo>
                    <a:pt x="817625" y="206501"/>
                  </a:lnTo>
                  <a:lnTo>
                    <a:pt x="781050" y="201167"/>
                  </a:lnTo>
                  <a:lnTo>
                    <a:pt x="752856" y="187451"/>
                  </a:lnTo>
                  <a:lnTo>
                    <a:pt x="718566" y="164591"/>
                  </a:lnTo>
                  <a:lnTo>
                    <a:pt x="694944" y="144779"/>
                  </a:lnTo>
                  <a:lnTo>
                    <a:pt x="670560" y="126491"/>
                  </a:lnTo>
                  <a:lnTo>
                    <a:pt x="643128" y="115061"/>
                  </a:lnTo>
                  <a:lnTo>
                    <a:pt x="595122" y="96011"/>
                  </a:lnTo>
                  <a:lnTo>
                    <a:pt x="567690" y="86105"/>
                  </a:lnTo>
                  <a:lnTo>
                    <a:pt x="553212" y="70103"/>
                  </a:lnTo>
                  <a:lnTo>
                    <a:pt x="545591" y="56387"/>
                  </a:lnTo>
                  <a:lnTo>
                    <a:pt x="542544" y="26670"/>
                  </a:lnTo>
                  <a:lnTo>
                    <a:pt x="542544" y="0"/>
                  </a:lnTo>
                  <a:lnTo>
                    <a:pt x="131825" y="0"/>
                  </a:lnTo>
                  <a:lnTo>
                    <a:pt x="125730" y="37337"/>
                  </a:lnTo>
                  <a:lnTo>
                    <a:pt x="105918" y="67055"/>
                  </a:lnTo>
                  <a:lnTo>
                    <a:pt x="99822" y="80771"/>
                  </a:lnTo>
                  <a:lnTo>
                    <a:pt x="80009" y="93725"/>
                  </a:lnTo>
                  <a:lnTo>
                    <a:pt x="71628" y="101346"/>
                  </a:lnTo>
                  <a:lnTo>
                    <a:pt x="56387" y="108203"/>
                  </a:lnTo>
                  <a:lnTo>
                    <a:pt x="44958" y="115061"/>
                  </a:lnTo>
                  <a:lnTo>
                    <a:pt x="29718" y="121920"/>
                  </a:lnTo>
                  <a:lnTo>
                    <a:pt x="12191" y="134111"/>
                  </a:lnTo>
                  <a:lnTo>
                    <a:pt x="5334" y="149351"/>
                  </a:lnTo>
                  <a:lnTo>
                    <a:pt x="3047" y="160020"/>
                  </a:lnTo>
                  <a:lnTo>
                    <a:pt x="5334" y="171450"/>
                  </a:lnTo>
                  <a:lnTo>
                    <a:pt x="10668" y="178308"/>
                  </a:lnTo>
                  <a:lnTo>
                    <a:pt x="38862" y="187451"/>
                  </a:lnTo>
                  <a:lnTo>
                    <a:pt x="59436" y="212597"/>
                  </a:lnTo>
                  <a:lnTo>
                    <a:pt x="59436" y="228600"/>
                  </a:lnTo>
                  <a:lnTo>
                    <a:pt x="51815" y="237743"/>
                  </a:lnTo>
                  <a:lnTo>
                    <a:pt x="44958" y="243077"/>
                  </a:lnTo>
                  <a:lnTo>
                    <a:pt x="17525" y="244601"/>
                  </a:lnTo>
                  <a:lnTo>
                    <a:pt x="7619" y="251459"/>
                  </a:lnTo>
                  <a:lnTo>
                    <a:pt x="0" y="262127"/>
                  </a:lnTo>
                  <a:lnTo>
                    <a:pt x="5334" y="275843"/>
                  </a:lnTo>
                  <a:lnTo>
                    <a:pt x="14478" y="282701"/>
                  </a:lnTo>
                  <a:lnTo>
                    <a:pt x="35052" y="289559"/>
                  </a:lnTo>
                  <a:lnTo>
                    <a:pt x="59436" y="296417"/>
                  </a:lnTo>
                  <a:lnTo>
                    <a:pt x="71628" y="300990"/>
                  </a:lnTo>
                  <a:lnTo>
                    <a:pt x="90678" y="310896"/>
                  </a:lnTo>
                  <a:lnTo>
                    <a:pt x="119634" y="319277"/>
                  </a:lnTo>
                  <a:lnTo>
                    <a:pt x="140208" y="326136"/>
                  </a:lnTo>
                  <a:lnTo>
                    <a:pt x="159258" y="335279"/>
                  </a:lnTo>
                  <a:lnTo>
                    <a:pt x="181356" y="357377"/>
                  </a:lnTo>
                  <a:lnTo>
                    <a:pt x="213359" y="387858"/>
                  </a:lnTo>
                  <a:lnTo>
                    <a:pt x="250697" y="429767"/>
                  </a:lnTo>
                  <a:lnTo>
                    <a:pt x="259080" y="442721"/>
                  </a:lnTo>
                  <a:lnTo>
                    <a:pt x="1559052" y="442721"/>
                  </a:lnTo>
                  <a:close/>
                </a:path>
              </a:pathLst>
            </a:custGeom>
            <a:solidFill>
              <a:srgbClr val="414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963561" y="2952495"/>
              <a:ext cx="1503680" cy="438150"/>
            </a:xfrm>
            <a:custGeom>
              <a:avLst/>
              <a:gdLst/>
              <a:ahLst/>
              <a:cxnLst/>
              <a:rect l="l" t="t" r="r" b="b"/>
              <a:pathLst>
                <a:path w="1503680" h="438150">
                  <a:moveTo>
                    <a:pt x="1503426" y="438150"/>
                  </a:moveTo>
                  <a:lnTo>
                    <a:pt x="1503426" y="336804"/>
                  </a:lnTo>
                  <a:lnTo>
                    <a:pt x="1443990" y="324612"/>
                  </a:lnTo>
                  <a:lnTo>
                    <a:pt x="1376172" y="319278"/>
                  </a:lnTo>
                  <a:lnTo>
                    <a:pt x="1307592" y="308610"/>
                  </a:lnTo>
                  <a:lnTo>
                    <a:pt x="1216914" y="303276"/>
                  </a:lnTo>
                  <a:lnTo>
                    <a:pt x="1148334" y="303276"/>
                  </a:lnTo>
                  <a:lnTo>
                    <a:pt x="1091946" y="298704"/>
                  </a:lnTo>
                  <a:lnTo>
                    <a:pt x="1001268" y="298704"/>
                  </a:lnTo>
                  <a:lnTo>
                    <a:pt x="955548" y="308610"/>
                  </a:lnTo>
                  <a:lnTo>
                    <a:pt x="927354" y="298704"/>
                  </a:lnTo>
                  <a:lnTo>
                    <a:pt x="893064" y="287274"/>
                  </a:lnTo>
                  <a:lnTo>
                    <a:pt x="864870" y="281940"/>
                  </a:lnTo>
                  <a:lnTo>
                    <a:pt x="847344" y="265938"/>
                  </a:lnTo>
                  <a:lnTo>
                    <a:pt x="813815" y="265938"/>
                  </a:lnTo>
                  <a:lnTo>
                    <a:pt x="768858" y="240792"/>
                  </a:lnTo>
                  <a:lnTo>
                    <a:pt x="736854" y="222504"/>
                  </a:lnTo>
                  <a:lnTo>
                    <a:pt x="709421" y="206502"/>
                  </a:lnTo>
                  <a:lnTo>
                    <a:pt x="677418" y="201930"/>
                  </a:lnTo>
                  <a:lnTo>
                    <a:pt x="653034" y="188976"/>
                  </a:lnTo>
                  <a:lnTo>
                    <a:pt x="622554" y="166878"/>
                  </a:lnTo>
                  <a:lnTo>
                    <a:pt x="601980" y="147066"/>
                  </a:lnTo>
                  <a:lnTo>
                    <a:pt x="580644" y="130302"/>
                  </a:lnTo>
                  <a:lnTo>
                    <a:pt x="557021" y="118872"/>
                  </a:lnTo>
                  <a:lnTo>
                    <a:pt x="515112" y="101346"/>
                  </a:lnTo>
                  <a:lnTo>
                    <a:pt x="491490" y="90678"/>
                  </a:lnTo>
                  <a:lnTo>
                    <a:pt x="478536" y="75437"/>
                  </a:lnTo>
                  <a:lnTo>
                    <a:pt x="472440" y="62484"/>
                  </a:lnTo>
                  <a:lnTo>
                    <a:pt x="469392" y="34290"/>
                  </a:lnTo>
                  <a:lnTo>
                    <a:pt x="469392" y="0"/>
                  </a:lnTo>
                  <a:lnTo>
                    <a:pt x="111252" y="0"/>
                  </a:lnTo>
                  <a:lnTo>
                    <a:pt x="107442" y="44958"/>
                  </a:lnTo>
                  <a:lnTo>
                    <a:pt x="89915" y="72390"/>
                  </a:lnTo>
                  <a:lnTo>
                    <a:pt x="85343" y="86105"/>
                  </a:lnTo>
                  <a:lnTo>
                    <a:pt x="67818" y="99060"/>
                  </a:lnTo>
                  <a:lnTo>
                    <a:pt x="60198" y="105918"/>
                  </a:lnTo>
                  <a:lnTo>
                    <a:pt x="47243" y="112776"/>
                  </a:lnTo>
                  <a:lnTo>
                    <a:pt x="36576" y="118872"/>
                  </a:lnTo>
                  <a:lnTo>
                    <a:pt x="23621" y="125730"/>
                  </a:lnTo>
                  <a:lnTo>
                    <a:pt x="8382" y="137160"/>
                  </a:lnTo>
                  <a:lnTo>
                    <a:pt x="2286" y="151637"/>
                  </a:lnTo>
                  <a:lnTo>
                    <a:pt x="0" y="162305"/>
                  </a:lnTo>
                  <a:lnTo>
                    <a:pt x="2286" y="173736"/>
                  </a:lnTo>
                  <a:lnTo>
                    <a:pt x="6858" y="180594"/>
                  </a:lnTo>
                  <a:lnTo>
                    <a:pt x="32765" y="188976"/>
                  </a:lnTo>
                  <a:lnTo>
                    <a:pt x="50292" y="212598"/>
                  </a:lnTo>
                  <a:lnTo>
                    <a:pt x="50292" y="227837"/>
                  </a:lnTo>
                  <a:lnTo>
                    <a:pt x="43433" y="236220"/>
                  </a:lnTo>
                  <a:lnTo>
                    <a:pt x="36576" y="241554"/>
                  </a:lnTo>
                  <a:lnTo>
                    <a:pt x="18287" y="243078"/>
                  </a:lnTo>
                  <a:lnTo>
                    <a:pt x="12954" y="253746"/>
                  </a:lnTo>
                  <a:lnTo>
                    <a:pt x="9906" y="261366"/>
                  </a:lnTo>
                  <a:lnTo>
                    <a:pt x="9906" y="269748"/>
                  </a:lnTo>
                  <a:lnTo>
                    <a:pt x="18287" y="280416"/>
                  </a:lnTo>
                  <a:lnTo>
                    <a:pt x="26670" y="285750"/>
                  </a:lnTo>
                  <a:lnTo>
                    <a:pt x="50292" y="288036"/>
                  </a:lnTo>
                  <a:lnTo>
                    <a:pt x="64008" y="294131"/>
                  </a:lnTo>
                  <a:lnTo>
                    <a:pt x="86868" y="298704"/>
                  </a:lnTo>
                  <a:lnTo>
                    <a:pt x="112014" y="310134"/>
                  </a:lnTo>
                  <a:lnTo>
                    <a:pt x="129540" y="320802"/>
                  </a:lnTo>
                  <a:lnTo>
                    <a:pt x="149352" y="330708"/>
                  </a:lnTo>
                  <a:lnTo>
                    <a:pt x="163830" y="346710"/>
                  </a:lnTo>
                  <a:lnTo>
                    <a:pt x="192024" y="379476"/>
                  </a:lnTo>
                  <a:lnTo>
                    <a:pt x="230886" y="438150"/>
                  </a:lnTo>
                  <a:lnTo>
                    <a:pt x="1503426" y="438150"/>
                  </a:lnTo>
                  <a:close/>
                </a:path>
              </a:pathLst>
            </a:custGeom>
            <a:solidFill>
              <a:srgbClr val="010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96861" y="2435097"/>
              <a:ext cx="125730" cy="395605"/>
            </a:xfrm>
            <a:custGeom>
              <a:avLst/>
              <a:gdLst/>
              <a:ahLst/>
              <a:cxnLst/>
              <a:rect l="l" t="t" r="r" b="b"/>
              <a:pathLst>
                <a:path w="125730" h="395605">
                  <a:moveTo>
                    <a:pt x="125730" y="315468"/>
                  </a:moveTo>
                  <a:lnTo>
                    <a:pt x="106680" y="288798"/>
                  </a:lnTo>
                  <a:lnTo>
                    <a:pt x="106680" y="268986"/>
                  </a:lnTo>
                  <a:lnTo>
                    <a:pt x="110490" y="242315"/>
                  </a:lnTo>
                  <a:lnTo>
                    <a:pt x="110490" y="233933"/>
                  </a:lnTo>
                  <a:lnTo>
                    <a:pt x="98298" y="204977"/>
                  </a:lnTo>
                  <a:lnTo>
                    <a:pt x="91440" y="176783"/>
                  </a:lnTo>
                  <a:lnTo>
                    <a:pt x="91440" y="167639"/>
                  </a:lnTo>
                  <a:lnTo>
                    <a:pt x="76962" y="144780"/>
                  </a:lnTo>
                  <a:lnTo>
                    <a:pt x="76962" y="107442"/>
                  </a:lnTo>
                  <a:lnTo>
                    <a:pt x="72390" y="76199"/>
                  </a:lnTo>
                  <a:lnTo>
                    <a:pt x="64770" y="46482"/>
                  </a:lnTo>
                  <a:lnTo>
                    <a:pt x="53340" y="30480"/>
                  </a:lnTo>
                  <a:lnTo>
                    <a:pt x="39624" y="0"/>
                  </a:lnTo>
                  <a:lnTo>
                    <a:pt x="0" y="3809"/>
                  </a:lnTo>
                  <a:lnTo>
                    <a:pt x="0" y="395477"/>
                  </a:lnTo>
                  <a:lnTo>
                    <a:pt x="68580" y="395477"/>
                  </a:lnTo>
                  <a:lnTo>
                    <a:pt x="125730" y="315468"/>
                  </a:lnTo>
                  <a:close/>
                </a:path>
              </a:pathLst>
            </a:custGeom>
            <a:solidFill>
              <a:srgbClr val="613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20839" y="2089150"/>
              <a:ext cx="318135" cy="875030"/>
            </a:xfrm>
            <a:custGeom>
              <a:avLst/>
              <a:gdLst/>
              <a:ahLst/>
              <a:cxnLst/>
              <a:rect l="l" t="t" r="r" b="b"/>
              <a:pathLst>
                <a:path w="318134" h="875030">
                  <a:moveTo>
                    <a:pt x="317754" y="874776"/>
                  </a:moveTo>
                  <a:lnTo>
                    <a:pt x="311658" y="743712"/>
                  </a:lnTo>
                  <a:lnTo>
                    <a:pt x="313944" y="711707"/>
                  </a:lnTo>
                  <a:lnTo>
                    <a:pt x="302514" y="687324"/>
                  </a:lnTo>
                  <a:lnTo>
                    <a:pt x="296418" y="678941"/>
                  </a:lnTo>
                  <a:lnTo>
                    <a:pt x="299466" y="655320"/>
                  </a:lnTo>
                  <a:lnTo>
                    <a:pt x="291084" y="663701"/>
                  </a:lnTo>
                  <a:lnTo>
                    <a:pt x="277368" y="669035"/>
                  </a:lnTo>
                  <a:lnTo>
                    <a:pt x="272034" y="678941"/>
                  </a:lnTo>
                  <a:lnTo>
                    <a:pt x="262890" y="687324"/>
                  </a:lnTo>
                  <a:lnTo>
                    <a:pt x="240030" y="676656"/>
                  </a:lnTo>
                  <a:lnTo>
                    <a:pt x="240030" y="599694"/>
                  </a:lnTo>
                  <a:lnTo>
                    <a:pt x="231648" y="524256"/>
                  </a:lnTo>
                  <a:lnTo>
                    <a:pt x="228600" y="491489"/>
                  </a:lnTo>
                  <a:lnTo>
                    <a:pt x="225552" y="470916"/>
                  </a:lnTo>
                  <a:lnTo>
                    <a:pt x="220218" y="452627"/>
                  </a:lnTo>
                  <a:lnTo>
                    <a:pt x="220218" y="353568"/>
                  </a:lnTo>
                  <a:lnTo>
                    <a:pt x="217170" y="323850"/>
                  </a:lnTo>
                  <a:lnTo>
                    <a:pt x="197358" y="291083"/>
                  </a:lnTo>
                  <a:lnTo>
                    <a:pt x="183642" y="281177"/>
                  </a:lnTo>
                  <a:lnTo>
                    <a:pt x="179832" y="270510"/>
                  </a:lnTo>
                  <a:lnTo>
                    <a:pt x="177546" y="262889"/>
                  </a:lnTo>
                  <a:lnTo>
                    <a:pt x="174498" y="256794"/>
                  </a:lnTo>
                  <a:lnTo>
                    <a:pt x="151637" y="246125"/>
                  </a:lnTo>
                  <a:lnTo>
                    <a:pt x="143256" y="237744"/>
                  </a:lnTo>
                  <a:lnTo>
                    <a:pt x="137922" y="230124"/>
                  </a:lnTo>
                  <a:lnTo>
                    <a:pt x="131826" y="214122"/>
                  </a:lnTo>
                  <a:lnTo>
                    <a:pt x="131826" y="182118"/>
                  </a:lnTo>
                  <a:lnTo>
                    <a:pt x="126492" y="158495"/>
                  </a:lnTo>
                  <a:lnTo>
                    <a:pt x="114300" y="134112"/>
                  </a:lnTo>
                  <a:lnTo>
                    <a:pt x="92964" y="112775"/>
                  </a:lnTo>
                  <a:lnTo>
                    <a:pt x="72390" y="99060"/>
                  </a:lnTo>
                  <a:lnTo>
                    <a:pt x="57912" y="83057"/>
                  </a:lnTo>
                  <a:lnTo>
                    <a:pt x="49530" y="64770"/>
                  </a:lnTo>
                  <a:lnTo>
                    <a:pt x="47243" y="51053"/>
                  </a:lnTo>
                  <a:lnTo>
                    <a:pt x="0" y="0"/>
                  </a:lnTo>
                  <a:lnTo>
                    <a:pt x="762" y="874776"/>
                  </a:lnTo>
                  <a:lnTo>
                    <a:pt x="317754" y="874776"/>
                  </a:lnTo>
                  <a:close/>
                </a:path>
              </a:pathLst>
            </a:custGeom>
            <a:solidFill>
              <a:srgbClr val="804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01611" y="2227072"/>
              <a:ext cx="99822" cy="284225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3709" y="2568447"/>
              <a:ext cx="106680" cy="244602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1436763" y="2952495"/>
              <a:ext cx="196850" cy="5080"/>
            </a:xfrm>
            <a:custGeom>
              <a:avLst/>
              <a:gdLst/>
              <a:ahLst/>
              <a:cxnLst/>
              <a:rect l="l" t="t" r="r" b="b"/>
              <a:pathLst>
                <a:path w="196850" h="5080">
                  <a:moveTo>
                    <a:pt x="0" y="4572"/>
                  </a:moveTo>
                  <a:lnTo>
                    <a:pt x="196595" y="4572"/>
                  </a:lnTo>
                  <a:lnTo>
                    <a:pt x="196595" y="0"/>
                  </a:lnTo>
                  <a:lnTo>
                    <a:pt x="0" y="0"/>
                  </a:lnTo>
                  <a:lnTo>
                    <a:pt x="0" y="4572"/>
                  </a:lnTo>
                  <a:close/>
                </a:path>
              </a:pathLst>
            </a:custGeom>
            <a:solidFill>
              <a:srgbClr val="A0A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01711" y="2774950"/>
              <a:ext cx="231648" cy="182117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1122057" y="2925076"/>
              <a:ext cx="290830" cy="35560"/>
            </a:xfrm>
            <a:custGeom>
              <a:avLst/>
              <a:gdLst/>
              <a:ahLst/>
              <a:cxnLst/>
              <a:rect l="l" t="t" r="r" b="b"/>
              <a:pathLst>
                <a:path w="290830" h="35560">
                  <a:moveTo>
                    <a:pt x="290322" y="0"/>
                  </a:moveTo>
                  <a:lnTo>
                    <a:pt x="0" y="0"/>
                  </a:lnTo>
                  <a:lnTo>
                    <a:pt x="0" y="27419"/>
                  </a:lnTo>
                  <a:lnTo>
                    <a:pt x="0" y="35052"/>
                  </a:lnTo>
                  <a:lnTo>
                    <a:pt x="290322" y="35052"/>
                  </a:lnTo>
                  <a:lnTo>
                    <a:pt x="290322" y="27419"/>
                  </a:lnTo>
                  <a:lnTo>
                    <a:pt x="29032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122057" y="2794762"/>
              <a:ext cx="288925" cy="130810"/>
            </a:xfrm>
            <a:custGeom>
              <a:avLst/>
              <a:gdLst/>
              <a:ahLst/>
              <a:cxnLst/>
              <a:rect l="l" t="t" r="r" b="b"/>
              <a:pathLst>
                <a:path w="288925" h="130810">
                  <a:moveTo>
                    <a:pt x="288798" y="130301"/>
                  </a:moveTo>
                  <a:lnTo>
                    <a:pt x="288798" y="0"/>
                  </a:lnTo>
                  <a:lnTo>
                    <a:pt x="0" y="0"/>
                  </a:lnTo>
                  <a:lnTo>
                    <a:pt x="0" y="130301"/>
                  </a:lnTo>
                  <a:lnTo>
                    <a:pt x="288798" y="13030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306461" y="2807716"/>
              <a:ext cx="12700" cy="85725"/>
            </a:xfrm>
            <a:custGeom>
              <a:avLst/>
              <a:gdLst/>
              <a:ahLst/>
              <a:cxnLst/>
              <a:rect l="l" t="t" r="r" b="b"/>
              <a:pathLst>
                <a:path w="12700" h="85725">
                  <a:moveTo>
                    <a:pt x="12192" y="85344"/>
                  </a:moveTo>
                  <a:lnTo>
                    <a:pt x="12192" y="19049"/>
                  </a:lnTo>
                  <a:lnTo>
                    <a:pt x="3048" y="19049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0" y="85344"/>
                  </a:lnTo>
                  <a:lnTo>
                    <a:pt x="12192" y="8534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306461" y="2832861"/>
              <a:ext cx="12700" cy="52705"/>
            </a:xfrm>
            <a:custGeom>
              <a:avLst/>
              <a:gdLst/>
              <a:ahLst/>
              <a:cxnLst/>
              <a:rect l="l" t="t" r="r" b="b"/>
              <a:pathLst>
                <a:path w="12700" h="52705">
                  <a:moveTo>
                    <a:pt x="12192" y="46482"/>
                  </a:moveTo>
                  <a:lnTo>
                    <a:pt x="0" y="46482"/>
                  </a:lnTo>
                  <a:lnTo>
                    <a:pt x="0" y="52590"/>
                  </a:lnTo>
                  <a:lnTo>
                    <a:pt x="12192" y="52590"/>
                  </a:lnTo>
                  <a:lnTo>
                    <a:pt x="12192" y="46482"/>
                  </a:lnTo>
                  <a:close/>
                </a:path>
                <a:path w="12700" h="52705">
                  <a:moveTo>
                    <a:pt x="12192" y="30480"/>
                  </a:moveTo>
                  <a:lnTo>
                    <a:pt x="0" y="30480"/>
                  </a:lnTo>
                  <a:lnTo>
                    <a:pt x="0" y="38100"/>
                  </a:lnTo>
                  <a:lnTo>
                    <a:pt x="12192" y="38100"/>
                  </a:lnTo>
                  <a:lnTo>
                    <a:pt x="12192" y="30480"/>
                  </a:lnTo>
                  <a:close/>
                </a:path>
                <a:path w="12700" h="52705">
                  <a:moveTo>
                    <a:pt x="12192" y="16002"/>
                  </a:moveTo>
                  <a:lnTo>
                    <a:pt x="0" y="16002"/>
                  </a:lnTo>
                  <a:lnTo>
                    <a:pt x="0" y="22098"/>
                  </a:lnTo>
                  <a:lnTo>
                    <a:pt x="12192" y="22098"/>
                  </a:lnTo>
                  <a:lnTo>
                    <a:pt x="12192" y="16002"/>
                  </a:lnTo>
                  <a:close/>
                </a:path>
                <a:path w="12700" h="52705">
                  <a:moveTo>
                    <a:pt x="12192" y="0"/>
                  </a:moveTo>
                  <a:lnTo>
                    <a:pt x="0" y="0"/>
                  </a:lnTo>
                  <a:lnTo>
                    <a:pt x="0" y="6858"/>
                  </a:lnTo>
                  <a:lnTo>
                    <a:pt x="12192" y="6858"/>
                  </a:lnTo>
                  <a:lnTo>
                    <a:pt x="12192" y="0"/>
                  </a:lnTo>
                  <a:close/>
                </a:path>
              </a:pathLst>
            </a:custGeom>
            <a:solidFill>
              <a:srgbClr val="2121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265313" y="2807716"/>
              <a:ext cx="12700" cy="85725"/>
            </a:xfrm>
            <a:custGeom>
              <a:avLst/>
              <a:gdLst/>
              <a:ahLst/>
              <a:cxnLst/>
              <a:rect l="l" t="t" r="r" b="b"/>
              <a:pathLst>
                <a:path w="12700" h="85725">
                  <a:moveTo>
                    <a:pt x="12191" y="85344"/>
                  </a:moveTo>
                  <a:lnTo>
                    <a:pt x="12191" y="19049"/>
                  </a:lnTo>
                  <a:lnTo>
                    <a:pt x="3047" y="19049"/>
                  </a:lnTo>
                  <a:lnTo>
                    <a:pt x="3047" y="0"/>
                  </a:lnTo>
                  <a:lnTo>
                    <a:pt x="0" y="0"/>
                  </a:lnTo>
                  <a:lnTo>
                    <a:pt x="0" y="85344"/>
                  </a:lnTo>
                  <a:lnTo>
                    <a:pt x="12191" y="8534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265313" y="2832861"/>
              <a:ext cx="12700" cy="52705"/>
            </a:xfrm>
            <a:custGeom>
              <a:avLst/>
              <a:gdLst/>
              <a:ahLst/>
              <a:cxnLst/>
              <a:rect l="l" t="t" r="r" b="b"/>
              <a:pathLst>
                <a:path w="12700" h="52705">
                  <a:moveTo>
                    <a:pt x="12192" y="46482"/>
                  </a:moveTo>
                  <a:lnTo>
                    <a:pt x="0" y="46482"/>
                  </a:lnTo>
                  <a:lnTo>
                    <a:pt x="0" y="52590"/>
                  </a:lnTo>
                  <a:lnTo>
                    <a:pt x="12192" y="52590"/>
                  </a:lnTo>
                  <a:lnTo>
                    <a:pt x="12192" y="46482"/>
                  </a:lnTo>
                  <a:close/>
                </a:path>
                <a:path w="12700" h="52705">
                  <a:moveTo>
                    <a:pt x="12192" y="30480"/>
                  </a:moveTo>
                  <a:lnTo>
                    <a:pt x="0" y="30480"/>
                  </a:lnTo>
                  <a:lnTo>
                    <a:pt x="0" y="38100"/>
                  </a:lnTo>
                  <a:lnTo>
                    <a:pt x="12192" y="38100"/>
                  </a:lnTo>
                  <a:lnTo>
                    <a:pt x="12192" y="30480"/>
                  </a:lnTo>
                  <a:close/>
                </a:path>
                <a:path w="12700" h="52705">
                  <a:moveTo>
                    <a:pt x="12192" y="14478"/>
                  </a:moveTo>
                  <a:lnTo>
                    <a:pt x="0" y="14478"/>
                  </a:lnTo>
                  <a:lnTo>
                    <a:pt x="0" y="22110"/>
                  </a:lnTo>
                  <a:lnTo>
                    <a:pt x="12192" y="22110"/>
                  </a:lnTo>
                  <a:lnTo>
                    <a:pt x="12192" y="14478"/>
                  </a:lnTo>
                  <a:close/>
                </a:path>
                <a:path w="12700" h="52705">
                  <a:moveTo>
                    <a:pt x="12192" y="0"/>
                  </a:moveTo>
                  <a:lnTo>
                    <a:pt x="0" y="0"/>
                  </a:lnTo>
                  <a:lnTo>
                    <a:pt x="0" y="6858"/>
                  </a:lnTo>
                  <a:lnTo>
                    <a:pt x="12192" y="6858"/>
                  </a:lnTo>
                  <a:lnTo>
                    <a:pt x="12192" y="0"/>
                  </a:lnTo>
                  <a:close/>
                </a:path>
              </a:pathLst>
            </a:custGeom>
            <a:solidFill>
              <a:srgbClr val="2121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223403" y="2807716"/>
              <a:ext cx="13335" cy="85725"/>
            </a:xfrm>
            <a:custGeom>
              <a:avLst/>
              <a:gdLst/>
              <a:ahLst/>
              <a:cxnLst/>
              <a:rect l="l" t="t" r="r" b="b"/>
              <a:pathLst>
                <a:path w="13334" h="85725">
                  <a:moveTo>
                    <a:pt x="12954" y="85344"/>
                  </a:moveTo>
                  <a:lnTo>
                    <a:pt x="12954" y="19049"/>
                  </a:lnTo>
                  <a:lnTo>
                    <a:pt x="3048" y="19049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0" y="85344"/>
                  </a:lnTo>
                  <a:lnTo>
                    <a:pt x="12954" y="8534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223403" y="2832861"/>
              <a:ext cx="13335" cy="52705"/>
            </a:xfrm>
            <a:custGeom>
              <a:avLst/>
              <a:gdLst/>
              <a:ahLst/>
              <a:cxnLst/>
              <a:rect l="l" t="t" r="r" b="b"/>
              <a:pathLst>
                <a:path w="13334" h="52705">
                  <a:moveTo>
                    <a:pt x="12954" y="46482"/>
                  </a:moveTo>
                  <a:lnTo>
                    <a:pt x="0" y="46482"/>
                  </a:lnTo>
                  <a:lnTo>
                    <a:pt x="0" y="52590"/>
                  </a:lnTo>
                  <a:lnTo>
                    <a:pt x="12954" y="52590"/>
                  </a:lnTo>
                  <a:lnTo>
                    <a:pt x="12954" y="46482"/>
                  </a:lnTo>
                  <a:close/>
                </a:path>
                <a:path w="13334" h="52705">
                  <a:moveTo>
                    <a:pt x="12954" y="30480"/>
                  </a:moveTo>
                  <a:lnTo>
                    <a:pt x="0" y="30480"/>
                  </a:lnTo>
                  <a:lnTo>
                    <a:pt x="0" y="38100"/>
                  </a:lnTo>
                  <a:lnTo>
                    <a:pt x="12954" y="38100"/>
                  </a:lnTo>
                  <a:lnTo>
                    <a:pt x="12954" y="30480"/>
                  </a:lnTo>
                  <a:close/>
                </a:path>
                <a:path w="13334" h="52705">
                  <a:moveTo>
                    <a:pt x="12954" y="14478"/>
                  </a:moveTo>
                  <a:lnTo>
                    <a:pt x="0" y="14478"/>
                  </a:lnTo>
                  <a:lnTo>
                    <a:pt x="0" y="22110"/>
                  </a:lnTo>
                  <a:lnTo>
                    <a:pt x="12954" y="22110"/>
                  </a:lnTo>
                  <a:lnTo>
                    <a:pt x="12954" y="14478"/>
                  </a:lnTo>
                  <a:close/>
                </a:path>
                <a:path w="13334" h="52705">
                  <a:moveTo>
                    <a:pt x="12954" y="0"/>
                  </a:moveTo>
                  <a:lnTo>
                    <a:pt x="0" y="0"/>
                  </a:lnTo>
                  <a:lnTo>
                    <a:pt x="0" y="6858"/>
                  </a:lnTo>
                  <a:lnTo>
                    <a:pt x="12954" y="6858"/>
                  </a:lnTo>
                  <a:lnTo>
                    <a:pt x="12954" y="0"/>
                  </a:lnTo>
                  <a:close/>
                </a:path>
              </a:pathLst>
            </a:custGeom>
            <a:solidFill>
              <a:srgbClr val="2121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182255" y="2807716"/>
              <a:ext cx="14604" cy="85725"/>
            </a:xfrm>
            <a:custGeom>
              <a:avLst/>
              <a:gdLst/>
              <a:ahLst/>
              <a:cxnLst/>
              <a:rect l="l" t="t" r="r" b="b"/>
              <a:pathLst>
                <a:path w="14605" h="85725">
                  <a:moveTo>
                    <a:pt x="14477" y="85344"/>
                  </a:moveTo>
                  <a:lnTo>
                    <a:pt x="14477" y="19049"/>
                  </a:lnTo>
                  <a:lnTo>
                    <a:pt x="3810" y="19049"/>
                  </a:lnTo>
                  <a:lnTo>
                    <a:pt x="3810" y="0"/>
                  </a:lnTo>
                  <a:lnTo>
                    <a:pt x="0" y="0"/>
                  </a:lnTo>
                  <a:lnTo>
                    <a:pt x="0" y="85344"/>
                  </a:lnTo>
                  <a:lnTo>
                    <a:pt x="14477" y="8534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182255" y="2832861"/>
              <a:ext cx="14604" cy="52705"/>
            </a:xfrm>
            <a:custGeom>
              <a:avLst/>
              <a:gdLst/>
              <a:ahLst/>
              <a:cxnLst/>
              <a:rect l="l" t="t" r="r" b="b"/>
              <a:pathLst>
                <a:path w="14605" h="52705">
                  <a:moveTo>
                    <a:pt x="14478" y="46482"/>
                  </a:moveTo>
                  <a:lnTo>
                    <a:pt x="0" y="46482"/>
                  </a:lnTo>
                  <a:lnTo>
                    <a:pt x="0" y="52590"/>
                  </a:lnTo>
                  <a:lnTo>
                    <a:pt x="14478" y="52590"/>
                  </a:lnTo>
                  <a:lnTo>
                    <a:pt x="14478" y="46482"/>
                  </a:lnTo>
                  <a:close/>
                </a:path>
                <a:path w="14605" h="52705">
                  <a:moveTo>
                    <a:pt x="14478" y="30480"/>
                  </a:moveTo>
                  <a:lnTo>
                    <a:pt x="0" y="30480"/>
                  </a:lnTo>
                  <a:lnTo>
                    <a:pt x="0" y="38100"/>
                  </a:lnTo>
                  <a:lnTo>
                    <a:pt x="14478" y="38100"/>
                  </a:lnTo>
                  <a:lnTo>
                    <a:pt x="14478" y="30480"/>
                  </a:lnTo>
                  <a:close/>
                </a:path>
                <a:path w="14605" h="52705">
                  <a:moveTo>
                    <a:pt x="14478" y="14478"/>
                  </a:moveTo>
                  <a:lnTo>
                    <a:pt x="0" y="14478"/>
                  </a:lnTo>
                  <a:lnTo>
                    <a:pt x="0" y="22110"/>
                  </a:lnTo>
                  <a:lnTo>
                    <a:pt x="14478" y="22110"/>
                  </a:lnTo>
                  <a:lnTo>
                    <a:pt x="14478" y="14478"/>
                  </a:lnTo>
                  <a:close/>
                </a:path>
                <a:path w="14605" h="52705">
                  <a:moveTo>
                    <a:pt x="14478" y="0"/>
                  </a:moveTo>
                  <a:lnTo>
                    <a:pt x="0" y="0"/>
                  </a:lnTo>
                  <a:lnTo>
                    <a:pt x="0" y="6858"/>
                  </a:lnTo>
                  <a:lnTo>
                    <a:pt x="14478" y="6858"/>
                  </a:lnTo>
                  <a:lnTo>
                    <a:pt x="14478" y="0"/>
                  </a:lnTo>
                  <a:close/>
                </a:path>
              </a:pathLst>
            </a:custGeom>
            <a:solidFill>
              <a:srgbClr val="2121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344561" y="2807716"/>
              <a:ext cx="12700" cy="85725"/>
            </a:xfrm>
            <a:custGeom>
              <a:avLst/>
              <a:gdLst/>
              <a:ahLst/>
              <a:cxnLst/>
              <a:rect l="l" t="t" r="r" b="b"/>
              <a:pathLst>
                <a:path w="12700" h="85725">
                  <a:moveTo>
                    <a:pt x="12192" y="85344"/>
                  </a:moveTo>
                  <a:lnTo>
                    <a:pt x="12192" y="19049"/>
                  </a:lnTo>
                  <a:lnTo>
                    <a:pt x="3048" y="19049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0" y="85344"/>
                  </a:lnTo>
                  <a:lnTo>
                    <a:pt x="12192" y="8534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344561" y="2832861"/>
              <a:ext cx="12700" cy="54610"/>
            </a:xfrm>
            <a:custGeom>
              <a:avLst/>
              <a:gdLst/>
              <a:ahLst/>
              <a:cxnLst/>
              <a:rect l="l" t="t" r="r" b="b"/>
              <a:pathLst>
                <a:path w="12700" h="54610">
                  <a:moveTo>
                    <a:pt x="12192" y="48006"/>
                  </a:moveTo>
                  <a:lnTo>
                    <a:pt x="0" y="48006"/>
                  </a:lnTo>
                  <a:lnTo>
                    <a:pt x="0" y="54102"/>
                  </a:lnTo>
                  <a:lnTo>
                    <a:pt x="12192" y="54102"/>
                  </a:lnTo>
                  <a:lnTo>
                    <a:pt x="12192" y="48006"/>
                  </a:lnTo>
                  <a:close/>
                </a:path>
                <a:path w="12700" h="54610">
                  <a:moveTo>
                    <a:pt x="12192" y="32004"/>
                  </a:moveTo>
                  <a:lnTo>
                    <a:pt x="0" y="32004"/>
                  </a:lnTo>
                  <a:lnTo>
                    <a:pt x="0" y="38100"/>
                  </a:lnTo>
                  <a:lnTo>
                    <a:pt x="12192" y="38100"/>
                  </a:lnTo>
                  <a:lnTo>
                    <a:pt x="12192" y="32004"/>
                  </a:lnTo>
                  <a:close/>
                </a:path>
                <a:path w="12700" h="54610">
                  <a:moveTo>
                    <a:pt x="12192" y="16002"/>
                  </a:moveTo>
                  <a:lnTo>
                    <a:pt x="0" y="16002"/>
                  </a:lnTo>
                  <a:lnTo>
                    <a:pt x="0" y="24384"/>
                  </a:lnTo>
                  <a:lnTo>
                    <a:pt x="12192" y="24384"/>
                  </a:lnTo>
                  <a:lnTo>
                    <a:pt x="12192" y="16002"/>
                  </a:lnTo>
                  <a:close/>
                </a:path>
                <a:path w="12700" h="54610">
                  <a:moveTo>
                    <a:pt x="12192" y="0"/>
                  </a:moveTo>
                  <a:lnTo>
                    <a:pt x="0" y="0"/>
                  </a:lnTo>
                  <a:lnTo>
                    <a:pt x="0" y="8382"/>
                  </a:lnTo>
                  <a:lnTo>
                    <a:pt x="12192" y="8382"/>
                  </a:lnTo>
                  <a:lnTo>
                    <a:pt x="12192" y="0"/>
                  </a:lnTo>
                  <a:close/>
                </a:path>
              </a:pathLst>
            </a:custGeom>
            <a:solidFill>
              <a:srgbClr val="2121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183779" y="2902965"/>
              <a:ext cx="251460" cy="49530"/>
            </a:xfrm>
            <a:custGeom>
              <a:avLst/>
              <a:gdLst/>
              <a:ahLst/>
              <a:cxnLst/>
              <a:rect l="l" t="t" r="r" b="b"/>
              <a:pathLst>
                <a:path w="251459" h="49530">
                  <a:moveTo>
                    <a:pt x="8382" y="0"/>
                  </a:moveTo>
                  <a:lnTo>
                    <a:pt x="0" y="0"/>
                  </a:lnTo>
                  <a:lnTo>
                    <a:pt x="0" y="12954"/>
                  </a:lnTo>
                  <a:lnTo>
                    <a:pt x="8382" y="12954"/>
                  </a:lnTo>
                  <a:lnTo>
                    <a:pt x="8382" y="0"/>
                  </a:lnTo>
                  <a:close/>
                </a:path>
                <a:path w="251459" h="49530">
                  <a:moveTo>
                    <a:pt x="49517" y="0"/>
                  </a:moveTo>
                  <a:lnTo>
                    <a:pt x="41910" y="0"/>
                  </a:lnTo>
                  <a:lnTo>
                    <a:pt x="41910" y="12954"/>
                  </a:lnTo>
                  <a:lnTo>
                    <a:pt x="49517" y="12954"/>
                  </a:lnTo>
                  <a:lnTo>
                    <a:pt x="49517" y="0"/>
                  </a:lnTo>
                  <a:close/>
                </a:path>
                <a:path w="251459" h="49530">
                  <a:moveTo>
                    <a:pt x="89154" y="0"/>
                  </a:moveTo>
                  <a:lnTo>
                    <a:pt x="83058" y="0"/>
                  </a:lnTo>
                  <a:lnTo>
                    <a:pt x="83058" y="12954"/>
                  </a:lnTo>
                  <a:lnTo>
                    <a:pt x="89154" y="12954"/>
                  </a:lnTo>
                  <a:lnTo>
                    <a:pt x="89154" y="0"/>
                  </a:lnTo>
                  <a:close/>
                </a:path>
                <a:path w="251459" h="49530">
                  <a:moveTo>
                    <a:pt x="133350" y="0"/>
                  </a:moveTo>
                  <a:lnTo>
                    <a:pt x="125730" y="0"/>
                  </a:lnTo>
                  <a:lnTo>
                    <a:pt x="125730" y="12954"/>
                  </a:lnTo>
                  <a:lnTo>
                    <a:pt x="133350" y="12954"/>
                  </a:lnTo>
                  <a:lnTo>
                    <a:pt x="133350" y="0"/>
                  </a:lnTo>
                  <a:close/>
                </a:path>
                <a:path w="251459" h="49530">
                  <a:moveTo>
                    <a:pt x="171450" y="0"/>
                  </a:moveTo>
                  <a:lnTo>
                    <a:pt x="163830" y="0"/>
                  </a:lnTo>
                  <a:lnTo>
                    <a:pt x="163830" y="12954"/>
                  </a:lnTo>
                  <a:lnTo>
                    <a:pt x="171450" y="12954"/>
                  </a:lnTo>
                  <a:lnTo>
                    <a:pt x="171450" y="0"/>
                  </a:lnTo>
                  <a:close/>
                </a:path>
                <a:path w="251459" h="49530">
                  <a:moveTo>
                    <a:pt x="251460" y="23622"/>
                  </a:moveTo>
                  <a:lnTo>
                    <a:pt x="232410" y="23622"/>
                  </a:lnTo>
                  <a:lnTo>
                    <a:pt x="232410" y="49530"/>
                  </a:lnTo>
                  <a:lnTo>
                    <a:pt x="251460" y="49530"/>
                  </a:lnTo>
                  <a:lnTo>
                    <a:pt x="251460" y="23622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417713" y="2928874"/>
              <a:ext cx="14604" cy="1905"/>
            </a:xfrm>
            <a:custGeom>
              <a:avLst/>
              <a:gdLst/>
              <a:ahLst/>
              <a:cxnLst/>
              <a:rect l="l" t="t" r="r" b="b"/>
              <a:pathLst>
                <a:path w="14605" h="1905">
                  <a:moveTo>
                    <a:pt x="-2381" y="761"/>
                  </a:moveTo>
                  <a:lnTo>
                    <a:pt x="16859" y="761"/>
                  </a:lnTo>
                </a:path>
              </a:pathLst>
            </a:custGeom>
            <a:ln w="628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417713" y="2934970"/>
              <a:ext cx="14604" cy="1905"/>
            </a:xfrm>
            <a:custGeom>
              <a:avLst/>
              <a:gdLst/>
              <a:ahLst/>
              <a:cxnLst/>
              <a:rect l="l" t="t" r="r" b="b"/>
              <a:pathLst>
                <a:path w="14605" h="1905">
                  <a:moveTo>
                    <a:pt x="-2381" y="761"/>
                  </a:moveTo>
                  <a:lnTo>
                    <a:pt x="16859" y="761"/>
                  </a:lnTo>
                </a:path>
              </a:pathLst>
            </a:custGeom>
            <a:ln w="628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417713" y="2938018"/>
              <a:ext cx="14604" cy="3175"/>
            </a:xfrm>
            <a:custGeom>
              <a:avLst/>
              <a:gdLst/>
              <a:ahLst/>
              <a:cxnLst/>
              <a:rect l="l" t="t" r="r" b="b"/>
              <a:pathLst>
                <a:path w="14605" h="3175">
                  <a:moveTo>
                    <a:pt x="0" y="0"/>
                  </a:moveTo>
                  <a:lnTo>
                    <a:pt x="14477" y="3047"/>
                  </a:lnTo>
                </a:path>
              </a:pathLst>
            </a:custGeom>
            <a:ln w="476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417713" y="2944875"/>
              <a:ext cx="14604" cy="1905"/>
            </a:xfrm>
            <a:custGeom>
              <a:avLst/>
              <a:gdLst/>
              <a:ahLst/>
              <a:cxnLst/>
              <a:rect l="l" t="t" r="r" b="b"/>
              <a:pathLst>
                <a:path w="14605" h="1905">
                  <a:moveTo>
                    <a:pt x="-2381" y="762"/>
                  </a:moveTo>
                  <a:lnTo>
                    <a:pt x="16859" y="762"/>
                  </a:lnTo>
                </a:path>
              </a:pathLst>
            </a:custGeom>
            <a:ln w="628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415332" y="2949781"/>
              <a:ext cx="19685" cy="0"/>
            </a:xfrm>
            <a:custGeom>
              <a:avLst/>
              <a:gdLst/>
              <a:ahLst/>
              <a:cxnLst/>
              <a:rect l="l" t="t" r="r" b="b"/>
              <a:pathLst>
                <a:path w="19684">
                  <a:moveTo>
                    <a:pt x="0" y="0"/>
                  </a:moveTo>
                  <a:lnTo>
                    <a:pt x="19240" y="0"/>
                  </a:lnTo>
                </a:path>
              </a:pathLst>
            </a:custGeom>
            <a:ln w="5429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1368183" y="2909062"/>
              <a:ext cx="33655" cy="43815"/>
            </a:xfrm>
            <a:custGeom>
              <a:avLst/>
              <a:gdLst/>
              <a:ahLst/>
              <a:cxnLst/>
              <a:rect l="l" t="t" r="r" b="b"/>
              <a:pathLst>
                <a:path w="33655" h="43814">
                  <a:moveTo>
                    <a:pt x="0" y="43433"/>
                  </a:moveTo>
                  <a:lnTo>
                    <a:pt x="33527" y="43433"/>
                  </a:lnTo>
                  <a:lnTo>
                    <a:pt x="33527" y="0"/>
                  </a:lnTo>
                  <a:lnTo>
                    <a:pt x="0" y="0"/>
                  </a:lnTo>
                  <a:lnTo>
                    <a:pt x="0" y="43433"/>
                  </a:lnTo>
                  <a:close/>
                </a:path>
              </a:pathLst>
            </a:custGeom>
            <a:solidFill>
              <a:srgbClr val="2121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1360563" y="2952495"/>
              <a:ext cx="167005" cy="54610"/>
            </a:xfrm>
            <a:custGeom>
              <a:avLst/>
              <a:gdLst/>
              <a:ahLst/>
              <a:cxnLst/>
              <a:rect l="l" t="t" r="r" b="b"/>
              <a:pathLst>
                <a:path w="167005" h="54610">
                  <a:moveTo>
                    <a:pt x="166877" y="54102"/>
                  </a:moveTo>
                  <a:lnTo>
                    <a:pt x="166877" y="0"/>
                  </a:lnTo>
                  <a:lnTo>
                    <a:pt x="0" y="0"/>
                  </a:lnTo>
                  <a:lnTo>
                    <a:pt x="0" y="53340"/>
                  </a:lnTo>
                  <a:lnTo>
                    <a:pt x="166877" y="5410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362087" y="2926587"/>
              <a:ext cx="163830" cy="58419"/>
            </a:xfrm>
            <a:custGeom>
              <a:avLst/>
              <a:gdLst/>
              <a:ahLst/>
              <a:cxnLst/>
              <a:rect l="l" t="t" r="r" b="b"/>
              <a:pathLst>
                <a:path w="163830" h="58419">
                  <a:moveTo>
                    <a:pt x="99822" y="0"/>
                  </a:moveTo>
                  <a:lnTo>
                    <a:pt x="82296" y="0"/>
                  </a:lnTo>
                  <a:lnTo>
                    <a:pt x="82296" y="25908"/>
                  </a:lnTo>
                  <a:lnTo>
                    <a:pt x="99822" y="25908"/>
                  </a:lnTo>
                  <a:lnTo>
                    <a:pt x="99822" y="0"/>
                  </a:lnTo>
                  <a:close/>
                </a:path>
                <a:path w="163830" h="58419">
                  <a:moveTo>
                    <a:pt x="163830" y="43434"/>
                  </a:moveTo>
                  <a:lnTo>
                    <a:pt x="0" y="43434"/>
                  </a:lnTo>
                  <a:lnTo>
                    <a:pt x="22860" y="57912"/>
                  </a:lnTo>
                  <a:lnTo>
                    <a:pt x="163830" y="57912"/>
                  </a:lnTo>
                  <a:lnTo>
                    <a:pt x="163830" y="43434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1448193" y="2928874"/>
              <a:ext cx="10795" cy="1905"/>
            </a:xfrm>
            <a:custGeom>
              <a:avLst/>
              <a:gdLst/>
              <a:ahLst/>
              <a:cxnLst/>
              <a:rect l="l" t="t" r="r" b="b"/>
              <a:pathLst>
                <a:path w="10794" h="1905">
                  <a:moveTo>
                    <a:pt x="-2381" y="761"/>
                  </a:moveTo>
                  <a:lnTo>
                    <a:pt x="13049" y="761"/>
                  </a:lnTo>
                </a:path>
              </a:pathLst>
            </a:custGeom>
            <a:ln w="628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448193" y="2934970"/>
              <a:ext cx="10795" cy="1905"/>
            </a:xfrm>
            <a:custGeom>
              <a:avLst/>
              <a:gdLst/>
              <a:ahLst/>
              <a:cxnLst/>
              <a:rect l="l" t="t" r="r" b="b"/>
              <a:pathLst>
                <a:path w="10794" h="1905">
                  <a:moveTo>
                    <a:pt x="-2381" y="761"/>
                  </a:moveTo>
                  <a:lnTo>
                    <a:pt x="13049" y="761"/>
                  </a:lnTo>
                </a:path>
              </a:pathLst>
            </a:custGeom>
            <a:ln w="628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448193" y="2938018"/>
              <a:ext cx="10795" cy="3175"/>
            </a:xfrm>
            <a:custGeom>
              <a:avLst/>
              <a:gdLst/>
              <a:ahLst/>
              <a:cxnLst/>
              <a:rect l="l" t="t" r="r" b="b"/>
              <a:pathLst>
                <a:path w="10794" h="3175">
                  <a:moveTo>
                    <a:pt x="0" y="0"/>
                  </a:moveTo>
                  <a:lnTo>
                    <a:pt x="10667" y="3047"/>
                  </a:lnTo>
                </a:path>
              </a:pathLst>
            </a:custGeom>
            <a:ln w="476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445812" y="2945638"/>
              <a:ext cx="15875" cy="5080"/>
            </a:xfrm>
            <a:custGeom>
              <a:avLst/>
              <a:gdLst/>
              <a:ahLst/>
              <a:cxnLst/>
              <a:rect l="l" t="t" r="r" b="b"/>
              <a:pathLst>
                <a:path w="15875" h="5080">
                  <a:moveTo>
                    <a:pt x="0" y="0"/>
                  </a:moveTo>
                  <a:lnTo>
                    <a:pt x="15430" y="0"/>
                  </a:lnTo>
                </a:path>
                <a:path w="15875" h="5080">
                  <a:moveTo>
                    <a:pt x="0" y="4571"/>
                  </a:moveTo>
                  <a:lnTo>
                    <a:pt x="15430" y="4571"/>
                  </a:lnTo>
                </a:path>
              </a:pathLst>
            </a:custGeom>
            <a:ln w="628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473339" y="2926588"/>
              <a:ext cx="17145" cy="26034"/>
            </a:xfrm>
            <a:custGeom>
              <a:avLst/>
              <a:gdLst/>
              <a:ahLst/>
              <a:cxnLst/>
              <a:rect l="l" t="t" r="r" b="b"/>
              <a:pathLst>
                <a:path w="17144" h="26035">
                  <a:moveTo>
                    <a:pt x="16764" y="25907"/>
                  </a:moveTo>
                  <a:lnTo>
                    <a:pt x="16764" y="0"/>
                  </a:lnTo>
                  <a:lnTo>
                    <a:pt x="0" y="0"/>
                  </a:lnTo>
                  <a:lnTo>
                    <a:pt x="0" y="25907"/>
                  </a:lnTo>
                  <a:lnTo>
                    <a:pt x="16764" y="25907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476387" y="2928874"/>
              <a:ext cx="11430" cy="1905"/>
            </a:xfrm>
            <a:custGeom>
              <a:avLst/>
              <a:gdLst/>
              <a:ahLst/>
              <a:cxnLst/>
              <a:rect l="l" t="t" r="r" b="b"/>
              <a:pathLst>
                <a:path w="11430" h="1905">
                  <a:moveTo>
                    <a:pt x="-2381" y="761"/>
                  </a:moveTo>
                  <a:lnTo>
                    <a:pt x="13811" y="761"/>
                  </a:lnTo>
                </a:path>
              </a:pathLst>
            </a:custGeom>
            <a:ln w="628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1476387" y="2934970"/>
              <a:ext cx="11430" cy="1905"/>
            </a:xfrm>
            <a:custGeom>
              <a:avLst/>
              <a:gdLst/>
              <a:ahLst/>
              <a:cxnLst/>
              <a:rect l="l" t="t" r="r" b="b"/>
              <a:pathLst>
                <a:path w="11430" h="1905">
                  <a:moveTo>
                    <a:pt x="-2381" y="761"/>
                  </a:moveTo>
                  <a:lnTo>
                    <a:pt x="13811" y="761"/>
                  </a:lnTo>
                </a:path>
              </a:pathLst>
            </a:custGeom>
            <a:ln w="628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476387" y="2938018"/>
              <a:ext cx="11430" cy="3175"/>
            </a:xfrm>
            <a:custGeom>
              <a:avLst/>
              <a:gdLst/>
              <a:ahLst/>
              <a:cxnLst/>
              <a:rect l="l" t="t" r="r" b="b"/>
              <a:pathLst>
                <a:path w="11430" h="3175">
                  <a:moveTo>
                    <a:pt x="0" y="0"/>
                  </a:moveTo>
                  <a:lnTo>
                    <a:pt x="11429" y="3047"/>
                  </a:lnTo>
                </a:path>
              </a:pathLst>
            </a:custGeom>
            <a:ln w="476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1474006" y="2945638"/>
              <a:ext cx="16510" cy="5080"/>
            </a:xfrm>
            <a:custGeom>
              <a:avLst/>
              <a:gdLst/>
              <a:ahLst/>
              <a:cxnLst/>
              <a:rect l="l" t="t" r="r" b="b"/>
              <a:pathLst>
                <a:path w="16509" h="5080">
                  <a:moveTo>
                    <a:pt x="0" y="0"/>
                  </a:moveTo>
                  <a:lnTo>
                    <a:pt x="16192" y="0"/>
                  </a:lnTo>
                </a:path>
                <a:path w="16509" h="5080">
                  <a:moveTo>
                    <a:pt x="0" y="4571"/>
                  </a:moveTo>
                  <a:lnTo>
                    <a:pt x="16192" y="4571"/>
                  </a:lnTo>
                </a:path>
              </a:pathLst>
            </a:custGeom>
            <a:ln w="628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498485" y="2926588"/>
              <a:ext cx="17780" cy="26034"/>
            </a:xfrm>
            <a:custGeom>
              <a:avLst/>
              <a:gdLst/>
              <a:ahLst/>
              <a:cxnLst/>
              <a:rect l="l" t="t" r="r" b="b"/>
              <a:pathLst>
                <a:path w="17780" h="26035">
                  <a:moveTo>
                    <a:pt x="17525" y="25907"/>
                  </a:moveTo>
                  <a:lnTo>
                    <a:pt x="17525" y="0"/>
                  </a:lnTo>
                  <a:lnTo>
                    <a:pt x="0" y="0"/>
                  </a:lnTo>
                  <a:lnTo>
                    <a:pt x="0" y="25907"/>
                  </a:lnTo>
                  <a:lnTo>
                    <a:pt x="17525" y="25907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1501533" y="2928874"/>
              <a:ext cx="11430" cy="1905"/>
            </a:xfrm>
            <a:custGeom>
              <a:avLst/>
              <a:gdLst/>
              <a:ahLst/>
              <a:cxnLst/>
              <a:rect l="l" t="t" r="r" b="b"/>
              <a:pathLst>
                <a:path w="11430" h="1905">
                  <a:moveTo>
                    <a:pt x="-2381" y="761"/>
                  </a:moveTo>
                  <a:lnTo>
                    <a:pt x="13811" y="761"/>
                  </a:lnTo>
                </a:path>
              </a:pathLst>
            </a:custGeom>
            <a:ln w="628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1501533" y="2934970"/>
              <a:ext cx="11430" cy="1905"/>
            </a:xfrm>
            <a:custGeom>
              <a:avLst/>
              <a:gdLst/>
              <a:ahLst/>
              <a:cxnLst/>
              <a:rect l="l" t="t" r="r" b="b"/>
              <a:pathLst>
                <a:path w="11430" h="1905">
                  <a:moveTo>
                    <a:pt x="-2381" y="761"/>
                  </a:moveTo>
                  <a:lnTo>
                    <a:pt x="13811" y="761"/>
                  </a:lnTo>
                </a:path>
              </a:pathLst>
            </a:custGeom>
            <a:ln w="628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501533" y="2938018"/>
              <a:ext cx="11430" cy="3175"/>
            </a:xfrm>
            <a:custGeom>
              <a:avLst/>
              <a:gdLst/>
              <a:ahLst/>
              <a:cxnLst/>
              <a:rect l="l" t="t" r="r" b="b"/>
              <a:pathLst>
                <a:path w="11430" h="3175">
                  <a:moveTo>
                    <a:pt x="0" y="0"/>
                  </a:moveTo>
                  <a:lnTo>
                    <a:pt x="11430" y="3047"/>
                  </a:lnTo>
                </a:path>
              </a:pathLst>
            </a:custGeom>
            <a:ln w="476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499152" y="2945638"/>
              <a:ext cx="16510" cy="5080"/>
            </a:xfrm>
            <a:custGeom>
              <a:avLst/>
              <a:gdLst/>
              <a:ahLst/>
              <a:cxnLst/>
              <a:rect l="l" t="t" r="r" b="b"/>
              <a:pathLst>
                <a:path w="16509" h="5080">
                  <a:moveTo>
                    <a:pt x="0" y="0"/>
                  </a:moveTo>
                  <a:lnTo>
                    <a:pt x="16192" y="0"/>
                  </a:lnTo>
                </a:path>
                <a:path w="16509" h="5080">
                  <a:moveTo>
                    <a:pt x="0" y="4571"/>
                  </a:moveTo>
                  <a:lnTo>
                    <a:pt x="16192" y="4571"/>
                  </a:lnTo>
                </a:path>
              </a:pathLst>
            </a:custGeom>
            <a:ln w="628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814209" y="2790190"/>
              <a:ext cx="313690" cy="36830"/>
            </a:xfrm>
            <a:custGeom>
              <a:avLst/>
              <a:gdLst/>
              <a:ahLst/>
              <a:cxnLst/>
              <a:rect l="l" t="t" r="r" b="b"/>
              <a:pathLst>
                <a:path w="313690" h="36830">
                  <a:moveTo>
                    <a:pt x="24384" y="0"/>
                  </a:moveTo>
                  <a:lnTo>
                    <a:pt x="48767" y="35051"/>
                  </a:lnTo>
                  <a:lnTo>
                    <a:pt x="73913" y="3047"/>
                  </a:lnTo>
                  <a:lnTo>
                    <a:pt x="92201" y="33528"/>
                  </a:lnTo>
                  <a:lnTo>
                    <a:pt x="112013" y="5334"/>
                  </a:lnTo>
                  <a:lnTo>
                    <a:pt x="128778" y="35051"/>
                  </a:lnTo>
                  <a:lnTo>
                    <a:pt x="147066" y="6857"/>
                  </a:lnTo>
                  <a:lnTo>
                    <a:pt x="162306" y="36576"/>
                  </a:lnTo>
                  <a:lnTo>
                    <a:pt x="177545" y="7620"/>
                  </a:lnTo>
                  <a:lnTo>
                    <a:pt x="188976" y="35051"/>
                  </a:lnTo>
                  <a:lnTo>
                    <a:pt x="202691" y="9906"/>
                  </a:lnTo>
                  <a:lnTo>
                    <a:pt x="214122" y="36576"/>
                  </a:lnTo>
                  <a:lnTo>
                    <a:pt x="227076" y="9906"/>
                  </a:lnTo>
                  <a:lnTo>
                    <a:pt x="236982" y="35051"/>
                  </a:lnTo>
                  <a:lnTo>
                    <a:pt x="246126" y="12191"/>
                  </a:lnTo>
                  <a:lnTo>
                    <a:pt x="257556" y="36576"/>
                  </a:lnTo>
                  <a:lnTo>
                    <a:pt x="265938" y="12954"/>
                  </a:lnTo>
                  <a:lnTo>
                    <a:pt x="274320" y="36576"/>
                  </a:lnTo>
                  <a:lnTo>
                    <a:pt x="281939" y="12954"/>
                  </a:lnTo>
                  <a:lnTo>
                    <a:pt x="290322" y="36576"/>
                  </a:lnTo>
                  <a:lnTo>
                    <a:pt x="297942" y="14478"/>
                  </a:lnTo>
                  <a:lnTo>
                    <a:pt x="306323" y="36576"/>
                  </a:lnTo>
                  <a:lnTo>
                    <a:pt x="310134" y="14478"/>
                  </a:lnTo>
                </a:path>
                <a:path w="313690" h="36830">
                  <a:moveTo>
                    <a:pt x="19050" y="33528"/>
                  </a:moveTo>
                  <a:lnTo>
                    <a:pt x="49529" y="0"/>
                  </a:lnTo>
                  <a:lnTo>
                    <a:pt x="73913" y="33528"/>
                  </a:lnTo>
                  <a:lnTo>
                    <a:pt x="93726" y="4572"/>
                  </a:lnTo>
                  <a:lnTo>
                    <a:pt x="111251" y="33528"/>
                  </a:lnTo>
                  <a:lnTo>
                    <a:pt x="129539" y="6095"/>
                  </a:lnTo>
                  <a:lnTo>
                    <a:pt x="147828" y="35051"/>
                  </a:lnTo>
                  <a:lnTo>
                    <a:pt x="163829" y="6857"/>
                  </a:lnTo>
                  <a:lnTo>
                    <a:pt x="178307" y="35051"/>
                  </a:lnTo>
                  <a:lnTo>
                    <a:pt x="192785" y="8382"/>
                  </a:lnTo>
                  <a:lnTo>
                    <a:pt x="201929" y="35051"/>
                  </a:lnTo>
                  <a:lnTo>
                    <a:pt x="217170" y="8382"/>
                  </a:lnTo>
                  <a:lnTo>
                    <a:pt x="226313" y="36576"/>
                  </a:lnTo>
                  <a:lnTo>
                    <a:pt x="237744" y="11430"/>
                  </a:lnTo>
                  <a:lnTo>
                    <a:pt x="248412" y="36576"/>
                  </a:lnTo>
                  <a:lnTo>
                    <a:pt x="256794" y="12954"/>
                  </a:lnTo>
                  <a:lnTo>
                    <a:pt x="265938" y="35051"/>
                  </a:lnTo>
                  <a:lnTo>
                    <a:pt x="273557" y="13716"/>
                  </a:lnTo>
                  <a:lnTo>
                    <a:pt x="282701" y="36576"/>
                  </a:lnTo>
                  <a:lnTo>
                    <a:pt x="291084" y="12954"/>
                  </a:lnTo>
                  <a:lnTo>
                    <a:pt x="297179" y="35051"/>
                  </a:lnTo>
                  <a:lnTo>
                    <a:pt x="303276" y="14478"/>
                  </a:lnTo>
                  <a:lnTo>
                    <a:pt x="311657" y="33528"/>
                  </a:lnTo>
                </a:path>
                <a:path w="313690" h="36830">
                  <a:moveTo>
                    <a:pt x="20573" y="33528"/>
                  </a:moveTo>
                  <a:lnTo>
                    <a:pt x="20573" y="0"/>
                  </a:lnTo>
                  <a:lnTo>
                    <a:pt x="313182" y="14478"/>
                  </a:lnTo>
                  <a:lnTo>
                    <a:pt x="313182" y="36576"/>
                  </a:lnTo>
                  <a:lnTo>
                    <a:pt x="20573" y="33528"/>
                  </a:lnTo>
                </a:path>
                <a:path w="313690" h="36830">
                  <a:moveTo>
                    <a:pt x="19050" y="0"/>
                  </a:moveTo>
                  <a:lnTo>
                    <a:pt x="0" y="4572"/>
                  </a:lnTo>
                  <a:lnTo>
                    <a:pt x="0" y="35051"/>
                  </a:lnTo>
                  <a:lnTo>
                    <a:pt x="19050" y="35051"/>
                  </a:lnTo>
                  <a:lnTo>
                    <a:pt x="19050" y="0"/>
                  </a:lnTo>
                </a:path>
                <a:path w="313690" h="36830">
                  <a:moveTo>
                    <a:pt x="1523" y="35051"/>
                  </a:moveTo>
                  <a:lnTo>
                    <a:pt x="19050" y="0"/>
                  </a:lnTo>
                </a:path>
                <a:path w="313690" h="36830">
                  <a:moveTo>
                    <a:pt x="0" y="5334"/>
                  </a:moveTo>
                  <a:lnTo>
                    <a:pt x="19050" y="35051"/>
                  </a:lnTo>
                </a:path>
                <a:path w="313690" h="36830">
                  <a:moveTo>
                    <a:pt x="0" y="19050"/>
                  </a:moveTo>
                  <a:lnTo>
                    <a:pt x="19050" y="16001"/>
                  </a:lnTo>
                </a:path>
                <a:path w="313690" h="36830">
                  <a:moveTo>
                    <a:pt x="1523" y="11430"/>
                  </a:moveTo>
                  <a:lnTo>
                    <a:pt x="19050" y="8382"/>
                  </a:lnTo>
                </a:path>
              </a:pathLst>
            </a:custGeom>
            <a:ln w="476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813352" y="2816050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288" y="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833259" y="2798572"/>
              <a:ext cx="294640" cy="16510"/>
            </a:xfrm>
            <a:custGeom>
              <a:avLst/>
              <a:gdLst/>
              <a:ahLst/>
              <a:cxnLst/>
              <a:rect l="l" t="t" r="r" b="b"/>
              <a:pathLst>
                <a:path w="294640" h="16510">
                  <a:moveTo>
                    <a:pt x="1523" y="0"/>
                  </a:moveTo>
                  <a:lnTo>
                    <a:pt x="294132" y="10667"/>
                  </a:lnTo>
                </a:path>
                <a:path w="294640" h="16510">
                  <a:moveTo>
                    <a:pt x="0" y="10667"/>
                  </a:moveTo>
                  <a:lnTo>
                    <a:pt x="292607" y="16001"/>
                  </a:lnTo>
                </a:path>
              </a:pathLst>
            </a:custGeom>
            <a:ln w="476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830878" y="2816050"/>
              <a:ext cx="297815" cy="3175"/>
            </a:xfrm>
            <a:custGeom>
              <a:avLst/>
              <a:gdLst/>
              <a:ahLst/>
              <a:cxnLst/>
              <a:rect l="l" t="t" r="r" b="b"/>
              <a:pathLst>
                <a:path w="297815" h="3175">
                  <a:moveTo>
                    <a:pt x="0" y="3143"/>
                  </a:moveTo>
                  <a:lnTo>
                    <a:pt x="297370" y="3143"/>
                  </a:lnTo>
                </a:path>
                <a:path w="297815" h="3175">
                  <a:moveTo>
                    <a:pt x="0" y="0"/>
                  </a:moveTo>
                  <a:lnTo>
                    <a:pt x="297370" y="0"/>
                  </a:lnTo>
                </a:path>
              </a:pathLst>
            </a:custGeom>
            <a:ln w="4667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888885" y="2817622"/>
              <a:ext cx="265430" cy="182245"/>
            </a:xfrm>
            <a:custGeom>
              <a:avLst/>
              <a:gdLst/>
              <a:ahLst/>
              <a:cxnLst/>
              <a:rect l="l" t="t" r="r" b="b"/>
              <a:pathLst>
                <a:path w="265430" h="182244">
                  <a:moveTo>
                    <a:pt x="265175" y="140969"/>
                  </a:moveTo>
                  <a:lnTo>
                    <a:pt x="265175" y="6858"/>
                  </a:lnTo>
                  <a:lnTo>
                    <a:pt x="0" y="0"/>
                  </a:lnTo>
                  <a:lnTo>
                    <a:pt x="762" y="182118"/>
                  </a:lnTo>
                  <a:lnTo>
                    <a:pt x="265175" y="140969"/>
                  </a:lnTo>
                  <a:close/>
                </a:path>
              </a:pathLst>
            </a:custGeom>
            <a:solidFill>
              <a:srgbClr val="6161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7" name="object 1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57059" y="2816860"/>
              <a:ext cx="370332" cy="184403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841641" y="2922015"/>
              <a:ext cx="349250" cy="102235"/>
            </a:xfrm>
            <a:custGeom>
              <a:avLst/>
              <a:gdLst/>
              <a:ahLst/>
              <a:cxnLst/>
              <a:rect l="l" t="t" r="r" b="b"/>
              <a:pathLst>
                <a:path w="349250" h="102235">
                  <a:moveTo>
                    <a:pt x="348996" y="51054"/>
                  </a:moveTo>
                  <a:lnTo>
                    <a:pt x="348996" y="0"/>
                  </a:lnTo>
                  <a:lnTo>
                    <a:pt x="335280" y="2285"/>
                  </a:lnTo>
                  <a:lnTo>
                    <a:pt x="335280" y="7619"/>
                  </a:lnTo>
                  <a:lnTo>
                    <a:pt x="312419" y="7619"/>
                  </a:lnTo>
                  <a:lnTo>
                    <a:pt x="312419" y="16002"/>
                  </a:lnTo>
                  <a:lnTo>
                    <a:pt x="0" y="34290"/>
                  </a:lnTo>
                  <a:lnTo>
                    <a:pt x="0" y="102108"/>
                  </a:lnTo>
                  <a:lnTo>
                    <a:pt x="348996" y="51054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1650885" y="2574544"/>
              <a:ext cx="102870" cy="264160"/>
            </a:xfrm>
            <a:custGeom>
              <a:avLst/>
              <a:gdLst/>
              <a:ahLst/>
              <a:cxnLst/>
              <a:rect l="l" t="t" r="r" b="b"/>
              <a:pathLst>
                <a:path w="102869" h="264160">
                  <a:moveTo>
                    <a:pt x="102870" y="263651"/>
                  </a:moveTo>
                  <a:lnTo>
                    <a:pt x="102870" y="0"/>
                  </a:lnTo>
                  <a:lnTo>
                    <a:pt x="0" y="0"/>
                  </a:lnTo>
                  <a:lnTo>
                    <a:pt x="0" y="263651"/>
                  </a:lnTo>
                  <a:lnTo>
                    <a:pt x="102870" y="26365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676031" y="2623311"/>
              <a:ext cx="46990" cy="59055"/>
            </a:xfrm>
            <a:custGeom>
              <a:avLst/>
              <a:gdLst/>
              <a:ahLst/>
              <a:cxnLst/>
              <a:rect l="l" t="t" r="r" b="b"/>
              <a:pathLst>
                <a:path w="46989" h="59055">
                  <a:moveTo>
                    <a:pt x="11430" y="0"/>
                  </a:moveTo>
                  <a:lnTo>
                    <a:pt x="0" y="0"/>
                  </a:lnTo>
                  <a:lnTo>
                    <a:pt x="0" y="58674"/>
                  </a:lnTo>
                  <a:lnTo>
                    <a:pt x="11430" y="58674"/>
                  </a:lnTo>
                  <a:lnTo>
                    <a:pt x="11430" y="0"/>
                  </a:lnTo>
                  <a:close/>
                </a:path>
                <a:path w="46989" h="59055">
                  <a:moveTo>
                    <a:pt x="46482" y="0"/>
                  </a:moveTo>
                  <a:lnTo>
                    <a:pt x="35052" y="0"/>
                  </a:lnTo>
                  <a:lnTo>
                    <a:pt x="35052" y="58674"/>
                  </a:lnTo>
                  <a:lnTo>
                    <a:pt x="46482" y="58674"/>
                  </a:lnTo>
                  <a:lnTo>
                    <a:pt x="46482" y="0"/>
                  </a:lnTo>
                  <a:close/>
                </a:path>
              </a:pathLst>
            </a:custGeom>
            <a:solidFill>
              <a:srgbClr val="6161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503819" y="1993900"/>
              <a:ext cx="965200" cy="1169670"/>
            </a:xfrm>
            <a:custGeom>
              <a:avLst/>
              <a:gdLst/>
              <a:ahLst/>
              <a:cxnLst/>
              <a:rect l="l" t="t" r="r" b="b"/>
              <a:pathLst>
                <a:path w="965200" h="1169670">
                  <a:moveTo>
                    <a:pt x="964691" y="1169670"/>
                  </a:moveTo>
                  <a:lnTo>
                    <a:pt x="964691" y="80009"/>
                  </a:lnTo>
                  <a:lnTo>
                    <a:pt x="917448" y="18287"/>
                  </a:lnTo>
                  <a:lnTo>
                    <a:pt x="810767" y="0"/>
                  </a:lnTo>
                  <a:lnTo>
                    <a:pt x="713231" y="18287"/>
                  </a:lnTo>
                  <a:lnTo>
                    <a:pt x="576833" y="45720"/>
                  </a:lnTo>
                  <a:lnTo>
                    <a:pt x="528827" y="92201"/>
                  </a:lnTo>
                  <a:lnTo>
                    <a:pt x="476249" y="144018"/>
                  </a:lnTo>
                  <a:lnTo>
                    <a:pt x="442721" y="153924"/>
                  </a:lnTo>
                  <a:lnTo>
                    <a:pt x="397001" y="218694"/>
                  </a:lnTo>
                  <a:lnTo>
                    <a:pt x="390905" y="244601"/>
                  </a:lnTo>
                  <a:lnTo>
                    <a:pt x="374142" y="271272"/>
                  </a:lnTo>
                  <a:lnTo>
                    <a:pt x="328421" y="294131"/>
                  </a:lnTo>
                  <a:lnTo>
                    <a:pt x="311657" y="347472"/>
                  </a:lnTo>
                  <a:lnTo>
                    <a:pt x="283463" y="368045"/>
                  </a:lnTo>
                  <a:lnTo>
                    <a:pt x="272033" y="394716"/>
                  </a:lnTo>
                  <a:lnTo>
                    <a:pt x="272033" y="453389"/>
                  </a:lnTo>
                  <a:lnTo>
                    <a:pt x="266699" y="490727"/>
                  </a:lnTo>
                  <a:lnTo>
                    <a:pt x="243839" y="539495"/>
                  </a:lnTo>
                  <a:lnTo>
                    <a:pt x="243839" y="587501"/>
                  </a:lnTo>
                  <a:lnTo>
                    <a:pt x="237744" y="624839"/>
                  </a:lnTo>
                  <a:lnTo>
                    <a:pt x="192024" y="672845"/>
                  </a:lnTo>
                  <a:lnTo>
                    <a:pt x="175259" y="710945"/>
                  </a:lnTo>
                  <a:lnTo>
                    <a:pt x="158495" y="747522"/>
                  </a:lnTo>
                  <a:lnTo>
                    <a:pt x="135635" y="763524"/>
                  </a:lnTo>
                  <a:lnTo>
                    <a:pt x="107441" y="816863"/>
                  </a:lnTo>
                  <a:lnTo>
                    <a:pt x="96012" y="860297"/>
                  </a:lnTo>
                  <a:lnTo>
                    <a:pt x="67818" y="880872"/>
                  </a:lnTo>
                  <a:lnTo>
                    <a:pt x="28193" y="913638"/>
                  </a:lnTo>
                  <a:lnTo>
                    <a:pt x="28193" y="929640"/>
                  </a:lnTo>
                  <a:lnTo>
                    <a:pt x="11429" y="966215"/>
                  </a:lnTo>
                  <a:lnTo>
                    <a:pt x="0" y="998982"/>
                  </a:lnTo>
                  <a:lnTo>
                    <a:pt x="11429" y="1020317"/>
                  </a:lnTo>
                  <a:lnTo>
                    <a:pt x="44957" y="1042415"/>
                  </a:lnTo>
                  <a:lnTo>
                    <a:pt x="84581" y="1030985"/>
                  </a:lnTo>
                  <a:lnTo>
                    <a:pt x="129539" y="1052321"/>
                  </a:lnTo>
                  <a:lnTo>
                    <a:pt x="147065" y="1084326"/>
                  </a:lnTo>
                  <a:lnTo>
                    <a:pt x="158495" y="1100327"/>
                  </a:lnTo>
                  <a:lnTo>
                    <a:pt x="204215" y="1110995"/>
                  </a:lnTo>
                  <a:lnTo>
                    <a:pt x="249174" y="1106424"/>
                  </a:lnTo>
                  <a:lnTo>
                    <a:pt x="316991" y="1122426"/>
                  </a:lnTo>
                  <a:lnTo>
                    <a:pt x="340613" y="1148333"/>
                  </a:lnTo>
                  <a:lnTo>
                    <a:pt x="385571" y="1164335"/>
                  </a:lnTo>
                  <a:lnTo>
                    <a:pt x="419862" y="1169670"/>
                  </a:lnTo>
                  <a:lnTo>
                    <a:pt x="521207" y="1169670"/>
                  </a:lnTo>
                  <a:lnTo>
                    <a:pt x="556259" y="1148333"/>
                  </a:lnTo>
                  <a:lnTo>
                    <a:pt x="635507" y="1148333"/>
                  </a:lnTo>
                  <a:lnTo>
                    <a:pt x="669036" y="1153667"/>
                  </a:lnTo>
                  <a:lnTo>
                    <a:pt x="703326" y="1169670"/>
                  </a:lnTo>
                  <a:lnTo>
                    <a:pt x="755142" y="1169670"/>
                  </a:lnTo>
                  <a:lnTo>
                    <a:pt x="777239" y="1159764"/>
                  </a:lnTo>
                  <a:lnTo>
                    <a:pt x="800100" y="1148333"/>
                  </a:lnTo>
                  <a:lnTo>
                    <a:pt x="862583" y="1148333"/>
                  </a:lnTo>
                  <a:lnTo>
                    <a:pt x="918971" y="1169670"/>
                  </a:lnTo>
                  <a:lnTo>
                    <a:pt x="964691" y="1169670"/>
                  </a:lnTo>
                  <a:close/>
                </a:path>
              </a:pathLst>
            </a:custGeom>
            <a:solidFill>
              <a:srgbClr val="804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197239" y="2304796"/>
              <a:ext cx="225551" cy="80772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1716417" y="2624073"/>
              <a:ext cx="750570" cy="266700"/>
            </a:xfrm>
            <a:custGeom>
              <a:avLst/>
              <a:gdLst/>
              <a:ahLst/>
              <a:cxnLst/>
              <a:rect l="l" t="t" r="r" b="b"/>
              <a:pathLst>
                <a:path w="750569" h="266700">
                  <a:moveTo>
                    <a:pt x="301752" y="124968"/>
                  </a:moveTo>
                  <a:lnTo>
                    <a:pt x="261366" y="81534"/>
                  </a:lnTo>
                  <a:lnTo>
                    <a:pt x="233172" y="54864"/>
                  </a:lnTo>
                  <a:lnTo>
                    <a:pt x="215646" y="32004"/>
                  </a:lnTo>
                  <a:lnTo>
                    <a:pt x="193548" y="18288"/>
                  </a:lnTo>
                  <a:lnTo>
                    <a:pt x="164592" y="0"/>
                  </a:lnTo>
                  <a:lnTo>
                    <a:pt x="150876" y="12192"/>
                  </a:lnTo>
                  <a:lnTo>
                    <a:pt x="130302" y="15240"/>
                  </a:lnTo>
                  <a:lnTo>
                    <a:pt x="99060" y="15240"/>
                  </a:lnTo>
                  <a:lnTo>
                    <a:pt x="90678" y="28968"/>
                  </a:lnTo>
                  <a:lnTo>
                    <a:pt x="67818" y="44958"/>
                  </a:lnTo>
                  <a:lnTo>
                    <a:pt x="48006" y="60960"/>
                  </a:lnTo>
                  <a:lnTo>
                    <a:pt x="34290" y="70866"/>
                  </a:lnTo>
                  <a:lnTo>
                    <a:pt x="0" y="111252"/>
                  </a:lnTo>
                  <a:lnTo>
                    <a:pt x="16764" y="103632"/>
                  </a:lnTo>
                  <a:lnTo>
                    <a:pt x="54102" y="73914"/>
                  </a:lnTo>
                  <a:lnTo>
                    <a:pt x="80010" y="54864"/>
                  </a:lnTo>
                  <a:lnTo>
                    <a:pt x="108204" y="41148"/>
                  </a:lnTo>
                  <a:lnTo>
                    <a:pt x="136398" y="54864"/>
                  </a:lnTo>
                  <a:lnTo>
                    <a:pt x="147828" y="38862"/>
                  </a:lnTo>
                  <a:lnTo>
                    <a:pt x="182118" y="49530"/>
                  </a:lnTo>
                  <a:lnTo>
                    <a:pt x="201930" y="60960"/>
                  </a:lnTo>
                  <a:lnTo>
                    <a:pt x="204216" y="70866"/>
                  </a:lnTo>
                  <a:lnTo>
                    <a:pt x="224790" y="81534"/>
                  </a:lnTo>
                  <a:lnTo>
                    <a:pt x="244602" y="100584"/>
                  </a:lnTo>
                  <a:lnTo>
                    <a:pt x="259080" y="108966"/>
                  </a:lnTo>
                  <a:lnTo>
                    <a:pt x="301752" y="124968"/>
                  </a:lnTo>
                  <a:close/>
                </a:path>
                <a:path w="750569" h="266700">
                  <a:moveTo>
                    <a:pt x="750570" y="83820"/>
                  </a:moveTo>
                  <a:lnTo>
                    <a:pt x="720090" y="97536"/>
                  </a:lnTo>
                  <a:lnTo>
                    <a:pt x="686562" y="111252"/>
                  </a:lnTo>
                  <a:lnTo>
                    <a:pt x="670560" y="127254"/>
                  </a:lnTo>
                  <a:lnTo>
                    <a:pt x="653034" y="143268"/>
                  </a:lnTo>
                  <a:lnTo>
                    <a:pt x="641604" y="159258"/>
                  </a:lnTo>
                  <a:lnTo>
                    <a:pt x="593598" y="180594"/>
                  </a:lnTo>
                  <a:lnTo>
                    <a:pt x="565404" y="188976"/>
                  </a:lnTo>
                  <a:lnTo>
                    <a:pt x="539496" y="204978"/>
                  </a:lnTo>
                  <a:lnTo>
                    <a:pt x="509016" y="240030"/>
                  </a:lnTo>
                  <a:lnTo>
                    <a:pt x="492252" y="266700"/>
                  </a:lnTo>
                  <a:lnTo>
                    <a:pt x="534924" y="242316"/>
                  </a:lnTo>
                  <a:lnTo>
                    <a:pt x="576834" y="204978"/>
                  </a:lnTo>
                  <a:lnTo>
                    <a:pt x="610362" y="199644"/>
                  </a:lnTo>
                  <a:lnTo>
                    <a:pt x="646938" y="186690"/>
                  </a:lnTo>
                  <a:lnTo>
                    <a:pt x="689610" y="151638"/>
                  </a:lnTo>
                  <a:lnTo>
                    <a:pt x="700278" y="129540"/>
                  </a:lnTo>
                  <a:lnTo>
                    <a:pt x="749808" y="121158"/>
                  </a:lnTo>
                  <a:lnTo>
                    <a:pt x="750570" y="83820"/>
                  </a:lnTo>
                  <a:close/>
                </a:path>
              </a:pathLst>
            </a:custGeom>
            <a:solidFill>
              <a:srgbClr val="613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84235" y="2760472"/>
              <a:ext cx="163830" cy="92201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49183" y="2487675"/>
              <a:ext cx="192786" cy="176022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935112" y="2395474"/>
              <a:ext cx="241553" cy="70865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1844433" y="2344420"/>
              <a:ext cx="304800" cy="43180"/>
            </a:xfrm>
            <a:custGeom>
              <a:avLst/>
              <a:gdLst/>
              <a:ahLst/>
              <a:cxnLst/>
              <a:rect l="l" t="t" r="r" b="b"/>
              <a:pathLst>
                <a:path w="304800" h="43180">
                  <a:moveTo>
                    <a:pt x="304800" y="16763"/>
                  </a:moveTo>
                  <a:lnTo>
                    <a:pt x="265176" y="12953"/>
                  </a:lnTo>
                  <a:lnTo>
                    <a:pt x="202692" y="8381"/>
                  </a:lnTo>
                  <a:lnTo>
                    <a:pt x="182880" y="0"/>
                  </a:lnTo>
                  <a:lnTo>
                    <a:pt x="125730" y="0"/>
                  </a:lnTo>
                  <a:lnTo>
                    <a:pt x="70866" y="16763"/>
                  </a:lnTo>
                  <a:lnTo>
                    <a:pt x="34290" y="21335"/>
                  </a:lnTo>
                  <a:lnTo>
                    <a:pt x="0" y="42671"/>
                  </a:lnTo>
                  <a:lnTo>
                    <a:pt x="57150" y="40385"/>
                  </a:lnTo>
                  <a:lnTo>
                    <a:pt x="85343" y="21335"/>
                  </a:lnTo>
                  <a:lnTo>
                    <a:pt x="117348" y="12953"/>
                  </a:lnTo>
                  <a:lnTo>
                    <a:pt x="171450" y="12953"/>
                  </a:lnTo>
                  <a:lnTo>
                    <a:pt x="222504" y="16763"/>
                  </a:lnTo>
                  <a:lnTo>
                    <a:pt x="250698" y="21335"/>
                  </a:lnTo>
                  <a:lnTo>
                    <a:pt x="304800" y="16763"/>
                  </a:lnTo>
                  <a:close/>
                </a:path>
              </a:pathLst>
            </a:custGeom>
            <a:solidFill>
              <a:srgbClr val="A05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295537" y="2452624"/>
              <a:ext cx="171449" cy="140969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191143" y="2986024"/>
              <a:ext cx="104393" cy="164591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1951113" y="2133346"/>
              <a:ext cx="476250" cy="979169"/>
            </a:xfrm>
            <a:custGeom>
              <a:avLst/>
              <a:gdLst/>
              <a:ahLst/>
              <a:cxnLst/>
              <a:rect l="l" t="t" r="r" b="b"/>
              <a:pathLst>
                <a:path w="476250" h="979169">
                  <a:moveTo>
                    <a:pt x="11429" y="106679"/>
                  </a:moveTo>
                  <a:lnTo>
                    <a:pt x="51054" y="90678"/>
                  </a:lnTo>
                  <a:lnTo>
                    <a:pt x="73151" y="96011"/>
                  </a:lnTo>
                  <a:lnTo>
                    <a:pt x="102107" y="96011"/>
                  </a:lnTo>
                  <a:lnTo>
                    <a:pt x="142493" y="53339"/>
                  </a:lnTo>
                  <a:lnTo>
                    <a:pt x="147827" y="37338"/>
                  </a:lnTo>
                  <a:lnTo>
                    <a:pt x="158495" y="32004"/>
                  </a:lnTo>
                  <a:lnTo>
                    <a:pt x="170687" y="32004"/>
                  </a:lnTo>
                  <a:lnTo>
                    <a:pt x="204215" y="42672"/>
                  </a:lnTo>
                  <a:lnTo>
                    <a:pt x="249935" y="21335"/>
                  </a:lnTo>
                  <a:lnTo>
                    <a:pt x="290321" y="16001"/>
                  </a:lnTo>
                  <a:lnTo>
                    <a:pt x="329945" y="9905"/>
                  </a:lnTo>
                  <a:lnTo>
                    <a:pt x="369570" y="0"/>
                  </a:lnTo>
                </a:path>
                <a:path w="476250" h="979169">
                  <a:moveTo>
                    <a:pt x="0" y="710945"/>
                  </a:moveTo>
                  <a:lnTo>
                    <a:pt x="32004" y="697991"/>
                  </a:lnTo>
                  <a:lnTo>
                    <a:pt x="96774" y="697991"/>
                  </a:lnTo>
                  <a:lnTo>
                    <a:pt x="111251" y="689610"/>
                  </a:lnTo>
                  <a:lnTo>
                    <a:pt x="119633" y="676655"/>
                  </a:lnTo>
                  <a:lnTo>
                    <a:pt x="125730" y="662939"/>
                  </a:lnTo>
                  <a:lnTo>
                    <a:pt x="156971" y="652272"/>
                  </a:lnTo>
                  <a:lnTo>
                    <a:pt x="191262" y="643889"/>
                  </a:lnTo>
                  <a:lnTo>
                    <a:pt x="236982" y="643889"/>
                  </a:lnTo>
                  <a:lnTo>
                    <a:pt x="259842" y="622554"/>
                  </a:lnTo>
                  <a:lnTo>
                    <a:pt x="293370" y="598932"/>
                  </a:lnTo>
                  <a:lnTo>
                    <a:pt x="321563" y="585216"/>
                  </a:lnTo>
                  <a:lnTo>
                    <a:pt x="361950" y="576834"/>
                  </a:lnTo>
                  <a:lnTo>
                    <a:pt x="401574" y="573785"/>
                  </a:lnTo>
                  <a:lnTo>
                    <a:pt x="430530" y="573785"/>
                  </a:lnTo>
                  <a:lnTo>
                    <a:pt x="476250" y="555498"/>
                  </a:lnTo>
                </a:path>
                <a:path w="476250" h="979169">
                  <a:moveTo>
                    <a:pt x="209549" y="406907"/>
                  </a:moveTo>
                  <a:lnTo>
                    <a:pt x="181355" y="387095"/>
                  </a:lnTo>
                  <a:lnTo>
                    <a:pt x="135635" y="387095"/>
                  </a:lnTo>
                  <a:lnTo>
                    <a:pt x="127254" y="401574"/>
                  </a:lnTo>
                  <a:lnTo>
                    <a:pt x="110489" y="409955"/>
                  </a:lnTo>
                  <a:lnTo>
                    <a:pt x="87629" y="425195"/>
                  </a:lnTo>
                </a:path>
                <a:path w="476250" h="979169">
                  <a:moveTo>
                    <a:pt x="70104" y="979169"/>
                  </a:moveTo>
                  <a:lnTo>
                    <a:pt x="64007" y="941831"/>
                  </a:lnTo>
                  <a:lnTo>
                    <a:pt x="35051" y="920495"/>
                  </a:lnTo>
                </a:path>
              </a:pathLst>
            </a:custGeom>
            <a:ln w="4762">
              <a:solidFill>
                <a:srgbClr val="613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64328" y="2959259"/>
              <a:ext cx="136588" cy="119062"/>
            </a:xfrm>
            <a:prstGeom prst="rect">
              <a:avLst/>
            </a:prstGeom>
          </p:spPr>
        </p:pic>
        <p:sp>
          <p:nvSpPr>
            <p:cNvPr id="132" name="object 132"/>
            <p:cNvSpPr/>
            <p:nvPr/>
          </p:nvSpPr>
          <p:spPr>
            <a:xfrm>
              <a:off x="529983" y="2319274"/>
              <a:ext cx="95250" cy="333375"/>
            </a:xfrm>
            <a:custGeom>
              <a:avLst/>
              <a:gdLst/>
              <a:ahLst/>
              <a:cxnLst/>
              <a:rect l="l" t="t" r="r" b="b"/>
              <a:pathLst>
                <a:path w="95250" h="333375">
                  <a:moveTo>
                    <a:pt x="0" y="0"/>
                  </a:moveTo>
                  <a:lnTo>
                    <a:pt x="12192" y="28193"/>
                  </a:lnTo>
                  <a:lnTo>
                    <a:pt x="23621" y="37337"/>
                  </a:lnTo>
                  <a:lnTo>
                    <a:pt x="28193" y="46481"/>
                  </a:lnTo>
                  <a:lnTo>
                    <a:pt x="32766" y="55625"/>
                  </a:lnTo>
                  <a:lnTo>
                    <a:pt x="38862" y="79248"/>
                  </a:lnTo>
                  <a:lnTo>
                    <a:pt x="38862" y="96773"/>
                  </a:lnTo>
                  <a:lnTo>
                    <a:pt x="46482" y="108203"/>
                  </a:lnTo>
                  <a:lnTo>
                    <a:pt x="54102" y="128777"/>
                  </a:lnTo>
                  <a:lnTo>
                    <a:pt x="55626" y="135636"/>
                  </a:lnTo>
                  <a:lnTo>
                    <a:pt x="64008" y="159257"/>
                  </a:lnTo>
                  <a:lnTo>
                    <a:pt x="64770" y="182879"/>
                  </a:lnTo>
                  <a:lnTo>
                    <a:pt x="64770" y="201929"/>
                  </a:lnTo>
                  <a:lnTo>
                    <a:pt x="70866" y="216407"/>
                  </a:lnTo>
                  <a:lnTo>
                    <a:pt x="73152" y="236219"/>
                  </a:lnTo>
                  <a:lnTo>
                    <a:pt x="74676" y="248411"/>
                  </a:lnTo>
                  <a:lnTo>
                    <a:pt x="88392" y="262127"/>
                  </a:lnTo>
                  <a:lnTo>
                    <a:pt x="88392" y="290321"/>
                  </a:lnTo>
                  <a:lnTo>
                    <a:pt x="95250" y="311657"/>
                  </a:lnTo>
                  <a:lnTo>
                    <a:pt x="93726" y="332994"/>
                  </a:lnTo>
                </a:path>
              </a:pathLst>
            </a:custGeom>
            <a:ln w="4762">
              <a:solidFill>
                <a:srgbClr val="C06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3" name="object 1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88562" y="2843434"/>
              <a:ext cx="138112" cy="176212"/>
            </a:xfrm>
            <a:prstGeom prst="rect">
              <a:avLst/>
            </a:prstGeom>
          </p:spPr>
        </p:pic>
        <p:sp>
          <p:nvSpPr>
            <p:cNvPr id="134" name="object 134"/>
            <p:cNvSpPr/>
            <p:nvPr/>
          </p:nvSpPr>
          <p:spPr>
            <a:xfrm>
              <a:off x="520839" y="2115820"/>
              <a:ext cx="405130" cy="1275080"/>
            </a:xfrm>
            <a:custGeom>
              <a:avLst/>
              <a:gdLst/>
              <a:ahLst/>
              <a:cxnLst/>
              <a:rect l="l" t="t" r="r" b="b"/>
              <a:pathLst>
                <a:path w="405130" h="1275079">
                  <a:moveTo>
                    <a:pt x="404622" y="1274825"/>
                  </a:moveTo>
                  <a:lnTo>
                    <a:pt x="380238" y="1216913"/>
                  </a:lnTo>
                  <a:lnTo>
                    <a:pt x="346710" y="1182623"/>
                  </a:lnTo>
                  <a:lnTo>
                    <a:pt x="301752" y="1161288"/>
                  </a:lnTo>
                  <a:lnTo>
                    <a:pt x="288798" y="1149095"/>
                  </a:lnTo>
                  <a:lnTo>
                    <a:pt x="273558" y="1139951"/>
                  </a:lnTo>
                  <a:lnTo>
                    <a:pt x="252984" y="1130045"/>
                  </a:lnTo>
                  <a:lnTo>
                    <a:pt x="239268" y="1129283"/>
                  </a:lnTo>
                  <a:lnTo>
                    <a:pt x="227076" y="1114805"/>
                  </a:lnTo>
                  <a:lnTo>
                    <a:pt x="211074" y="1107947"/>
                  </a:lnTo>
                  <a:lnTo>
                    <a:pt x="181356" y="1100327"/>
                  </a:lnTo>
                  <a:lnTo>
                    <a:pt x="148590" y="1097279"/>
                  </a:lnTo>
                  <a:lnTo>
                    <a:pt x="114300" y="1091945"/>
                  </a:lnTo>
                  <a:lnTo>
                    <a:pt x="116586" y="1088135"/>
                  </a:lnTo>
                  <a:lnTo>
                    <a:pt x="80772" y="1086611"/>
                  </a:lnTo>
                  <a:lnTo>
                    <a:pt x="79248" y="1077467"/>
                  </a:lnTo>
                  <a:lnTo>
                    <a:pt x="86106" y="1070609"/>
                  </a:lnTo>
                  <a:lnTo>
                    <a:pt x="109728" y="1075944"/>
                  </a:lnTo>
                  <a:lnTo>
                    <a:pt x="166115" y="1080515"/>
                  </a:lnTo>
                  <a:lnTo>
                    <a:pt x="205740" y="1064513"/>
                  </a:lnTo>
                  <a:lnTo>
                    <a:pt x="227837" y="1064513"/>
                  </a:lnTo>
                  <a:lnTo>
                    <a:pt x="244602" y="1059179"/>
                  </a:lnTo>
                  <a:lnTo>
                    <a:pt x="336042" y="1059179"/>
                  </a:lnTo>
                  <a:lnTo>
                    <a:pt x="329946" y="1037844"/>
                  </a:lnTo>
                  <a:lnTo>
                    <a:pt x="290322" y="1017270"/>
                  </a:lnTo>
                  <a:lnTo>
                    <a:pt x="284988" y="1001267"/>
                  </a:lnTo>
                  <a:lnTo>
                    <a:pt x="227837" y="989838"/>
                  </a:lnTo>
                  <a:lnTo>
                    <a:pt x="193548" y="968501"/>
                  </a:lnTo>
                  <a:lnTo>
                    <a:pt x="216408" y="952500"/>
                  </a:lnTo>
                  <a:lnTo>
                    <a:pt x="239268" y="947927"/>
                  </a:lnTo>
                  <a:lnTo>
                    <a:pt x="282702" y="941070"/>
                  </a:lnTo>
                  <a:lnTo>
                    <a:pt x="316230" y="937259"/>
                  </a:lnTo>
                  <a:lnTo>
                    <a:pt x="357378" y="909065"/>
                  </a:lnTo>
                  <a:lnTo>
                    <a:pt x="348996" y="887729"/>
                  </a:lnTo>
                  <a:lnTo>
                    <a:pt x="336042" y="861821"/>
                  </a:lnTo>
                  <a:lnTo>
                    <a:pt x="293370" y="778763"/>
                  </a:lnTo>
                  <a:lnTo>
                    <a:pt x="295656" y="770381"/>
                  </a:lnTo>
                  <a:lnTo>
                    <a:pt x="273558" y="721613"/>
                  </a:lnTo>
                  <a:lnTo>
                    <a:pt x="239268" y="695705"/>
                  </a:lnTo>
                  <a:lnTo>
                    <a:pt x="222504" y="642365"/>
                  </a:lnTo>
                  <a:lnTo>
                    <a:pt x="205740" y="609600"/>
                  </a:lnTo>
                  <a:lnTo>
                    <a:pt x="166115" y="572261"/>
                  </a:lnTo>
                  <a:lnTo>
                    <a:pt x="128015" y="525779"/>
                  </a:lnTo>
                  <a:lnTo>
                    <a:pt x="120396" y="481583"/>
                  </a:lnTo>
                  <a:lnTo>
                    <a:pt x="118872" y="456437"/>
                  </a:lnTo>
                  <a:lnTo>
                    <a:pt x="118872" y="439673"/>
                  </a:lnTo>
                  <a:lnTo>
                    <a:pt x="112776" y="417575"/>
                  </a:lnTo>
                  <a:lnTo>
                    <a:pt x="99060" y="376427"/>
                  </a:lnTo>
                  <a:lnTo>
                    <a:pt x="89915" y="358901"/>
                  </a:lnTo>
                  <a:lnTo>
                    <a:pt x="80772" y="310133"/>
                  </a:lnTo>
                  <a:lnTo>
                    <a:pt x="69342" y="252221"/>
                  </a:lnTo>
                  <a:lnTo>
                    <a:pt x="69342" y="208787"/>
                  </a:lnTo>
                  <a:lnTo>
                    <a:pt x="46482" y="172211"/>
                  </a:lnTo>
                  <a:lnTo>
                    <a:pt x="46482" y="144779"/>
                  </a:lnTo>
                  <a:lnTo>
                    <a:pt x="40386" y="96011"/>
                  </a:lnTo>
                  <a:lnTo>
                    <a:pt x="35052" y="42671"/>
                  </a:lnTo>
                  <a:lnTo>
                    <a:pt x="0" y="0"/>
                  </a:lnTo>
                  <a:lnTo>
                    <a:pt x="0" y="1274825"/>
                  </a:lnTo>
                  <a:lnTo>
                    <a:pt x="404622" y="1274825"/>
                  </a:lnTo>
                  <a:close/>
                </a:path>
              </a:pathLst>
            </a:custGeom>
            <a:solidFill>
              <a:srgbClr val="613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5" name="object 13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22363" y="2952495"/>
              <a:ext cx="179069" cy="158496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16089" y="2678175"/>
              <a:ext cx="123443" cy="171450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522363" y="2463291"/>
              <a:ext cx="71755" cy="335280"/>
            </a:xfrm>
            <a:custGeom>
              <a:avLst/>
              <a:gdLst/>
              <a:ahLst/>
              <a:cxnLst/>
              <a:rect l="l" t="t" r="r" b="b"/>
              <a:pathLst>
                <a:path w="71754" h="335280">
                  <a:moveTo>
                    <a:pt x="71628" y="227838"/>
                  </a:moveTo>
                  <a:lnTo>
                    <a:pt x="60197" y="217170"/>
                  </a:lnTo>
                  <a:lnTo>
                    <a:pt x="60197" y="195833"/>
                  </a:lnTo>
                  <a:lnTo>
                    <a:pt x="51054" y="178308"/>
                  </a:lnTo>
                  <a:lnTo>
                    <a:pt x="53340" y="154686"/>
                  </a:lnTo>
                  <a:lnTo>
                    <a:pt x="44957" y="135636"/>
                  </a:lnTo>
                  <a:lnTo>
                    <a:pt x="39623" y="117348"/>
                  </a:lnTo>
                  <a:lnTo>
                    <a:pt x="44957" y="98298"/>
                  </a:lnTo>
                  <a:lnTo>
                    <a:pt x="22860" y="78486"/>
                  </a:lnTo>
                  <a:lnTo>
                    <a:pt x="22860" y="35814"/>
                  </a:lnTo>
                  <a:lnTo>
                    <a:pt x="1523" y="0"/>
                  </a:lnTo>
                  <a:lnTo>
                    <a:pt x="0" y="19812"/>
                  </a:lnTo>
                  <a:lnTo>
                    <a:pt x="3810" y="51815"/>
                  </a:lnTo>
                  <a:lnTo>
                    <a:pt x="7619" y="76200"/>
                  </a:lnTo>
                  <a:lnTo>
                    <a:pt x="14478" y="98298"/>
                  </a:lnTo>
                  <a:lnTo>
                    <a:pt x="14478" y="162306"/>
                  </a:lnTo>
                  <a:lnTo>
                    <a:pt x="23621" y="192786"/>
                  </a:lnTo>
                  <a:lnTo>
                    <a:pt x="33528" y="208788"/>
                  </a:lnTo>
                  <a:lnTo>
                    <a:pt x="35813" y="238506"/>
                  </a:lnTo>
                  <a:lnTo>
                    <a:pt x="14478" y="258318"/>
                  </a:lnTo>
                  <a:lnTo>
                    <a:pt x="28956" y="300989"/>
                  </a:lnTo>
                  <a:lnTo>
                    <a:pt x="33528" y="319278"/>
                  </a:lnTo>
                  <a:lnTo>
                    <a:pt x="41910" y="335280"/>
                  </a:lnTo>
                  <a:lnTo>
                    <a:pt x="44957" y="331470"/>
                  </a:lnTo>
                  <a:lnTo>
                    <a:pt x="44957" y="313182"/>
                  </a:lnTo>
                  <a:lnTo>
                    <a:pt x="66293" y="306324"/>
                  </a:lnTo>
                  <a:lnTo>
                    <a:pt x="66293" y="281178"/>
                  </a:lnTo>
                  <a:lnTo>
                    <a:pt x="68579" y="263652"/>
                  </a:lnTo>
                  <a:lnTo>
                    <a:pt x="68579" y="252983"/>
                  </a:lnTo>
                  <a:lnTo>
                    <a:pt x="71628" y="227838"/>
                  </a:lnTo>
                  <a:close/>
                </a:path>
              </a:pathLst>
            </a:custGeom>
            <a:solidFill>
              <a:srgbClr val="412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8" name="object 13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51141" y="3268725"/>
              <a:ext cx="220218" cy="105918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7858125" y="2588260"/>
              <a:ext cx="29845" cy="303530"/>
            </a:xfrm>
            <a:custGeom>
              <a:avLst/>
              <a:gdLst/>
              <a:ahLst/>
              <a:cxnLst/>
              <a:rect l="l" t="t" r="r" b="b"/>
              <a:pathLst>
                <a:path w="29845" h="303530">
                  <a:moveTo>
                    <a:pt x="29718" y="303275"/>
                  </a:moveTo>
                  <a:lnTo>
                    <a:pt x="29718" y="0"/>
                  </a:lnTo>
                  <a:lnTo>
                    <a:pt x="0" y="0"/>
                  </a:lnTo>
                  <a:lnTo>
                    <a:pt x="0" y="303275"/>
                  </a:lnTo>
                  <a:lnTo>
                    <a:pt x="29718" y="303275"/>
                  </a:lnTo>
                  <a:close/>
                </a:path>
              </a:pathLst>
            </a:custGeom>
            <a:solidFill>
              <a:srgbClr val="B07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7858125" y="2589022"/>
              <a:ext cx="30480" cy="303530"/>
            </a:xfrm>
            <a:custGeom>
              <a:avLst/>
              <a:gdLst/>
              <a:ahLst/>
              <a:cxnLst/>
              <a:rect l="l" t="t" r="r" b="b"/>
              <a:pathLst>
                <a:path w="30479" h="303530">
                  <a:moveTo>
                    <a:pt x="0" y="0"/>
                  </a:moveTo>
                  <a:lnTo>
                    <a:pt x="0" y="303275"/>
                  </a:lnTo>
                  <a:lnTo>
                    <a:pt x="30479" y="303275"/>
                  </a:lnTo>
                  <a:lnTo>
                    <a:pt x="3047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804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7813942" y="2612644"/>
              <a:ext cx="114300" cy="25400"/>
            </a:xfrm>
            <a:custGeom>
              <a:avLst/>
              <a:gdLst/>
              <a:ahLst/>
              <a:cxnLst/>
              <a:rect l="l" t="t" r="r" b="b"/>
              <a:pathLst>
                <a:path w="114300" h="25400">
                  <a:moveTo>
                    <a:pt x="0" y="0"/>
                  </a:moveTo>
                  <a:lnTo>
                    <a:pt x="55625" y="25145"/>
                  </a:lnTo>
                </a:path>
                <a:path w="114300" h="25400">
                  <a:moveTo>
                    <a:pt x="114300" y="0"/>
                  </a:moveTo>
                  <a:lnTo>
                    <a:pt x="61708" y="23622"/>
                  </a:lnTo>
                </a:path>
              </a:pathLst>
            </a:custGeom>
            <a:ln w="6350">
              <a:solidFill>
                <a:srgbClr val="B07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7937373" y="2598166"/>
              <a:ext cx="12065" cy="8890"/>
            </a:xfrm>
            <a:custGeom>
              <a:avLst/>
              <a:gdLst/>
              <a:ahLst/>
              <a:cxnLst/>
              <a:rect l="l" t="t" r="r" b="b"/>
              <a:pathLst>
                <a:path w="12065" h="8889">
                  <a:moveTo>
                    <a:pt x="11443" y="8381"/>
                  </a:moveTo>
                  <a:lnTo>
                    <a:pt x="8395" y="0"/>
                  </a:lnTo>
                  <a:lnTo>
                    <a:pt x="3047" y="0"/>
                  </a:lnTo>
                  <a:lnTo>
                    <a:pt x="0" y="8381"/>
                  </a:lnTo>
                  <a:lnTo>
                    <a:pt x="11443" y="8381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7937373" y="2598166"/>
              <a:ext cx="12065" cy="8890"/>
            </a:xfrm>
            <a:custGeom>
              <a:avLst/>
              <a:gdLst/>
              <a:ahLst/>
              <a:cxnLst/>
              <a:rect l="l" t="t" r="r" b="b"/>
              <a:pathLst>
                <a:path w="12065" h="8889">
                  <a:moveTo>
                    <a:pt x="3047" y="0"/>
                  </a:moveTo>
                  <a:lnTo>
                    <a:pt x="0" y="8381"/>
                  </a:lnTo>
                  <a:lnTo>
                    <a:pt x="11443" y="8381"/>
                  </a:lnTo>
                  <a:lnTo>
                    <a:pt x="8395" y="0"/>
                  </a:lnTo>
                  <a:lnTo>
                    <a:pt x="3047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7907667" y="2596641"/>
              <a:ext cx="45720" cy="13335"/>
            </a:xfrm>
            <a:custGeom>
              <a:avLst/>
              <a:gdLst/>
              <a:ahLst/>
              <a:cxnLst/>
              <a:rect l="l" t="t" r="r" b="b"/>
              <a:pathLst>
                <a:path w="45720" h="13335">
                  <a:moveTo>
                    <a:pt x="10642" y="9906"/>
                  </a:moveTo>
                  <a:lnTo>
                    <a:pt x="7607" y="1524"/>
                  </a:lnTo>
                  <a:lnTo>
                    <a:pt x="3048" y="1524"/>
                  </a:lnTo>
                  <a:lnTo>
                    <a:pt x="0" y="9906"/>
                  </a:lnTo>
                  <a:lnTo>
                    <a:pt x="10642" y="9906"/>
                  </a:lnTo>
                  <a:close/>
                </a:path>
                <a:path w="45720" h="13335">
                  <a:moveTo>
                    <a:pt x="45707" y="12954"/>
                  </a:moveTo>
                  <a:lnTo>
                    <a:pt x="41148" y="0"/>
                  </a:lnTo>
                  <a:lnTo>
                    <a:pt x="38862" y="0"/>
                  </a:lnTo>
                  <a:lnTo>
                    <a:pt x="38862" y="9906"/>
                  </a:lnTo>
                  <a:lnTo>
                    <a:pt x="32740" y="9906"/>
                  </a:lnTo>
                  <a:lnTo>
                    <a:pt x="35052" y="3810"/>
                  </a:lnTo>
                  <a:lnTo>
                    <a:pt x="37338" y="3810"/>
                  </a:lnTo>
                  <a:lnTo>
                    <a:pt x="38862" y="9906"/>
                  </a:lnTo>
                  <a:lnTo>
                    <a:pt x="38862" y="0"/>
                  </a:lnTo>
                  <a:lnTo>
                    <a:pt x="31216" y="0"/>
                  </a:lnTo>
                  <a:lnTo>
                    <a:pt x="26657" y="12954"/>
                  </a:lnTo>
                  <a:lnTo>
                    <a:pt x="32740" y="12954"/>
                  </a:lnTo>
                  <a:lnTo>
                    <a:pt x="38862" y="12954"/>
                  </a:lnTo>
                  <a:lnTo>
                    <a:pt x="45707" y="1295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7907668" y="2598166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5" h="8889">
                  <a:moveTo>
                    <a:pt x="3047" y="0"/>
                  </a:moveTo>
                  <a:lnTo>
                    <a:pt x="0" y="8381"/>
                  </a:lnTo>
                  <a:lnTo>
                    <a:pt x="10654" y="8381"/>
                  </a:lnTo>
                  <a:lnTo>
                    <a:pt x="7606" y="0"/>
                  </a:lnTo>
                  <a:lnTo>
                    <a:pt x="3047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7820025" y="2596641"/>
              <a:ext cx="104139" cy="13335"/>
            </a:xfrm>
            <a:custGeom>
              <a:avLst/>
              <a:gdLst/>
              <a:ahLst/>
              <a:cxnLst/>
              <a:rect l="l" t="t" r="r" b="b"/>
              <a:pathLst>
                <a:path w="104140" h="13335">
                  <a:moveTo>
                    <a:pt x="11442" y="9906"/>
                  </a:moveTo>
                  <a:lnTo>
                    <a:pt x="8394" y="1524"/>
                  </a:lnTo>
                  <a:lnTo>
                    <a:pt x="3035" y="1524"/>
                  </a:lnTo>
                  <a:lnTo>
                    <a:pt x="0" y="9906"/>
                  </a:lnTo>
                  <a:lnTo>
                    <a:pt x="11442" y="9906"/>
                  </a:lnTo>
                  <a:close/>
                </a:path>
                <a:path w="104140" h="13335">
                  <a:moveTo>
                    <a:pt x="103644" y="12954"/>
                  </a:moveTo>
                  <a:lnTo>
                    <a:pt x="99072" y="0"/>
                  </a:lnTo>
                  <a:lnTo>
                    <a:pt x="96774" y="0"/>
                  </a:lnTo>
                  <a:lnTo>
                    <a:pt x="96774" y="9906"/>
                  </a:lnTo>
                  <a:lnTo>
                    <a:pt x="90690" y="9906"/>
                  </a:lnTo>
                  <a:lnTo>
                    <a:pt x="92964" y="3810"/>
                  </a:lnTo>
                  <a:lnTo>
                    <a:pt x="95250" y="3810"/>
                  </a:lnTo>
                  <a:lnTo>
                    <a:pt x="96774" y="9906"/>
                  </a:lnTo>
                  <a:lnTo>
                    <a:pt x="96774" y="0"/>
                  </a:lnTo>
                  <a:lnTo>
                    <a:pt x="89928" y="0"/>
                  </a:lnTo>
                  <a:lnTo>
                    <a:pt x="84594" y="12954"/>
                  </a:lnTo>
                  <a:lnTo>
                    <a:pt x="90690" y="12954"/>
                  </a:lnTo>
                  <a:lnTo>
                    <a:pt x="96774" y="12954"/>
                  </a:lnTo>
                  <a:lnTo>
                    <a:pt x="103644" y="1295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7820025" y="2598166"/>
              <a:ext cx="12065" cy="8890"/>
            </a:xfrm>
            <a:custGeom>
              <a:avLst/>
              <a:gdLst/>
              <a:ahLst/>
              <a:cxnLst/>
              <a:rect l="l" t="t" r="r" b="b"/>
              <a:pathLst>
                <a:path w="12065" h="8889">
                  <a:moveTo>
                    <a:pt x="3047" y="0"/>
                  </a:moveTo>
                  <a:lnTo>
                    <a:pt x="0" y="8381"/>
                  </a:lnTo>
                  <a:lnTo>
                    <a:pt x="11443" y="8381"/>
                  </a:lnTo>
                  <a:lnTo>
                    <a:pt x="8394" y="0"/>
                  </a:lnTo>
                  <a:lnTo>
                    <a:pt x="3047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7793367" y="2596641"/>
              <a:ext cx="43180" cy="13335"/>
            </a:xfrm>
            <a:custGeom>
              <a:avLst/>
              <a:gdLst/>
              <a:ahLst/>
              <a:cxnLst/>
              <a:rect l="l" t="t" r="r" b="b"/>
              <a:pathLst>
                <a:path w="43179" h="13335">
                  <a:moveTo>
                    <a:pt x="10642" y="9906"/>
                  </a:moveTo>
                  <a:lnTo>
                    <a:pt x="8369" y="1524"/>
                  </a:lnTo>
                  <a:lnTo>
                    <a:pt x="3048" y="1524"/>
                  </a:lnTo>
                  <a:lnTo>
                    <a:pt x="0" y="9906"/>
                  </a:lnTo>
                  <a:lnTo>
                    <a:pt x="10642" y="9906"/>
                  </a:lnTo>
                  <a:close/>
                </a:path>
                <a:path w="43179" h="13335">
                  <a:moveTo>
                    <a:pt x="42659" y="12954"/>
                  </a:moveTo>
                  <a:lnTo>
                    <a:pt x="38100" y="0"/>
                  </a:lnTo>
                  <a:lnTo>
                    <a:pt x="36576" y="0"/>
                  </a:lnTo>
                  <a:lnTo>
                    <a:pt x="36576" y="9144"/>
                  </a:lnTo>
                  <a:lnTo>
                    <a:pt x="30480" y="9144"/>
                  </a:lnTo>
                  <a:lnTo>
                    <a:pt x="32740" y="3810"/>
                  </a:lnTo>
                  <a:lnTo>
                    <a:pt x="35052" y="3810"/>
                  </a:lnTo>
                  <a:lnTo>
                    <a:pt x="36576" y="9144"/>
                  </a:lnTo>
                  <a:lnTo>
                    <a:pt x="36576" y="0"/>
                  </a:lnTo>
                  <a:lnTo>
                    <a:pt x="28956" y="0"/>
                  </a:lnTo>
                  <a:lnTo>
                    <a:pt x="23609" y="12954"/>
                  </a:lnTo>
                  <a:lnTo>
                    <a:pt x="30480" y="12954"/>
                  </a:lnTo>
                  <a:lnTo>
                    <a:pt x="36576" y="12954"/>
                  </a:lnTo>
                  <a:lnTo>
                    <a:pt x="42659" y="1295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7793368" y="2598166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5" h="8889">
                  <a:moveTo>
                    <a:pt x="3047" y="0"/>
                  </a:moveTo>
                  <a:lnTo>
                    <a:pt x="0" y="8381"/>
                  </a:lnTo>
                  <a:lnTo>
                    <a:pt x="10654" y="8381"/>
                  </a:lnTo>
                  <a:lnTo>
                    <a:pt x="8368" y="0"/>
                  </a:lnTo>
                  <a:lnTo>
                    <a:pt x="3047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7790320" y="2596641"/>
              <a:ext cx="19050" cy="13335"/>
            </a:xfrm>
            <a:custGeom>
              <a:avLst/>
              <a:gdLst/>
              <a:ahLst/>
              <a:cxnLst/>
              <a:rect l="l" t="t" r="r" b="b"/>
              <a:pathLst>
                <a:path w="19050" h="13335">
                  <a:moveTo>
                    <a:pt x="7607" y="3810"/>
                  </a:moveTo>
                  <a:lnTo>
                    <a:pt x="4572" y="0"/>
                  </a:lnTo>
                  <a:lnTo>
                    <a:pt x="0" y="12954"/>
                  </a:lnTo>
                  <a:lnTo>
                    <a:pt x="6096" y="12954"/>
                  </a:lnTo>
                  <a:lnTo>
                    <a:pt x="6096" y="9144"/>
                  </a:lnTo>
                  <a:lnTo>
                    <a:pt x="7607" y="3810"/>
                  </a:lnTo>
                  <a:close/>
                </a:path>
                <a:path w="19050" h="13335">
                  <a:moveTo>
                    <a:pt x="19050" y="12954"/>
                  </a:moveTo>
                  <a:lnTo>
                    <a:pt x="14478" y="0"/>
                  </a:lnTo>
                  <a:lnTo>
                    <a:pt x="4572" y="0"/>
                  </a:lnTo>
                  <a:lnTo>
                    <a:pt x="7607" y="3810"/>
                  </a:lnTo>
                  <a:lnTo>
                    <a:pt x="10655" y="3810"/>
                  </a:lnTo>
                  <a:lnTo>
                    <a:pt x="12179" y="9144"/>
                  </a:lnTo>
                  <a:lnTo>
                    <a:pt x="12179" y="12954"/>
                  </a:lnTo>
                  <a:lnTo>
                    <a:pt x="19050" y="12954"/>
                  </a:lnTo>
                  <a:close/>
                </a:path>
                <a:path w="19050" h="13335">
                  <a:moveTo>
                    <a:pt x="12179" y="12954"/>
                  </a:moveTo>
                  <a:lnTo>
                    <a:pt x="12179" y="9144"/>
                  </a:lnTo>
                  <a:lnTo>
                    <a:pt x="6096" y="9144"/>
                  </a:lnTo>
                  <a:lnTo>
                    <a:pt x="6096" y="12954"/>
                  </a:lnTo>
                  <a:lnTo>
                    <a:pt x="12179" y="1295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7780401" y="2609596"/>
              <a:ext cx="186690" cy="6350"/>
            </a:xfrm>
            <a:custGeom>
              <a:avLst/>
              <a:gdLst/>
              <a:ahLst/>
              <a:cxnLst/>
              <a:rect l="l" t="t" r="r" b="b"/>
              <a:pathLst>
                <a:path w="186690" h="6350">
                  <a:moveTo>
                    <a:pt x="186690" y="6095"/>
                  </a:moveTo>
                  <a:lnTo>
                    <a:pt x="186690" y="0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186690" y="6095"/>
                  </a:lnTo>
                  <a:close/>
                </a:path>
              </a:pathLst>
            </a:custGeom>
            <a:solidFill>
              <a:srgbClr val="B07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7780401" y="2609596"/>
              <a:ext cx="187960" cy="6350"/>
            </a:xfrm>
            <a:custGeom>
              <a:avLst/>
              <a:gdLst/>
              <a:ahLst/>
              <a:cxnLst/>
              <a:rect l="l" t="t" r="r" b="b"/>
              <a:pathLst>
                <a:path w="187959" h="6350">
                  <a:moveTo>
                    <a:pt x="0" y="0"/>
                  </a:moveTo>
                  <a:lnTo>
                    <a:pt x="0" y="6095"/>
                  </a:lnTo>
                  <a:lnTo>
                    <a:pt x="187451" y="6095"/>
                  </a:lnTo>
                  <a:lnTo>
                    <a:pt x="187451" y="0"/>
                  </a:lnTo>
                  <a:lnTo>
                    <a:pt x="0" y="0"/>
                  </a:lnTo>
                  <a:close/>
                </a:path>
              </a:pathLst>
            </a:custGeom>
            <a:ln w="6349">
              <a:solidFill>
                <a:srgbClr val="B07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7858125" y="2617216"/>
              <a:ext cx="31750" cy="6350"/>
            </a:xfrm>
            <a:custGeom>
              <a:avLst/>
              <a:gdLst/>
              <a:ahLst/>
              <a:cxnLst/>
              <a:rect l="l" t="t" r="r" b="b"/>
              <a:pathLst>
                <a:path w="31750" h="6350">
                  <a:moveTo>
                    <a:pt x="31242" y="6096"/>
                  </a:moveTo>
                  <a:lnTo>
                    <a:pt x="31242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31242" y="6096"/>
                  </a:lnTo>
                  <a:close/>
                </a:path>
              </a:pathLst>
            </a:custGeom>
            <a:solidFill>
              <a:srgbClr val="804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7858125" y="2605024"/>
              <a:ext cx="33655" cy="1905"/>
            </a:xfrm>
            <a:custGeom>
              <a:avLst/>
              <a:gdLst/>
              <a:ahLst/>
              <a:cxnLst/>
              <a:rect l="l" t="t" r="r" b="b"/>
              <a:pathLst>
                <a:path w="33654" h="1905">
                  <a:moveTo>
                    <a:pt x="-1587" y="761"/>
                  </a:moveTo>
                  <a:lnTo>
                    <a:pt x="35128" y="761"/>
                  </a:lnTo>
                </a:path>
              </a:pathLst>
            </a:custGeom>
            <a:ln w="4698">
              <a:solidFill>
                <a:srgbClr val="804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7887093" y="2630170"/>
              <a:ext cx="1905" cy="14604"/>
            </a:xfrm>
            <a:custGeom>
              <a:avLst/>
              <a:gdLst/>
              <a:ahLst/>
              <a:cxnLst/>
              <a:rect l="l" t="t" r="r" b="b"/>
              <a:pathLst>
                <a:path w="1904" h="14605">
                  <a:moveTo>
                    <a:pt x="762" y="-1587"/>
                  </a:moveTo>
                  <a:lnTo>
                    <a:pt x="762" y="16065"/>
                  </a:lnTo>
                </a:path>
              </a:pathLst>
            </a:custGeom>
            <a:ln w="4699">
              <a:solidFill>
                <a:srgbClr val="804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7635634" y="2598166"/>
              <a:ext cx="311785" cy="51435"/>
            </a:xfrm>
            <a:custGeom>
              <a:avLst/>
              <a:gdLst/>
              <a:ahLst/>
              <a:cxnLst/>
              <a:rect l="l" t="t" r="r" b="b"/>
              <a:pathLst>
                <a:path w="311784" h="51435">
                  <a:moveTo>
                    <a:pt x="166865" y="1523"/>
                  </a:moveTo>
                  <a:lnTo>
                    <a:pt x="166865" y="2285"/>
                  </a:lnTo>
                  <a:lnTo>
                    <a:pt x="166865" y="3047"/>
                  </a:lnTo>
                  <a:lnTo>
                    <a:pt x="153756" y="21800"/>
                  </a:lnTo>
                  <a:lnTo>
                    <a:pt x="118003" y="37052"/>
                  </a:lnTo>
                  <a:lnTo>
                    <a:pt x="64964" y="47303"/>
                  </a:lnTo>
                  <a:lnTo>
                    <a:pt x="0" y="51054"/>
                  </a:lnTo>
                </a:path>
                <a:path w="311784" h="51435">
                  <a:moveTo>
                    <a:pt x="192785" y="1523"/>
                  </a:moveTo>
                  <a:lnTo>
                    <a:pt x="179677" y="20835"/>
                  </a:lnTo>
                  <a:lnTo>
                    <a:pt x="143922" y="36576"/>
                  </a:lnTo>
                  <a:lnTo>
                    <a:pt x="90880" y="47172"/>
                  </a:lnTo>
                  <a:lnTo>
                    <a:pt x="25908" y="51054"/>
                  </a:lnTo>
                </a:path>
                <a:path w="311784" h="51435">
                  <a:moveTo>
                    <a:pt x="311658" y="1523"/>
                  </a:moveTo>
                  <a:lnTo>
                    <a:pt x="298549" y="20835"/>
                  </a:lnTo>
                  <a:lnTo>
                    <a:pt x="262793" y="36576"/>
                  </a:lnTo>
                  <a:lnTo>
                    <a:pt x="209747" y="47172"/>
                  </a:lnTo>
                  <a:lnTo>
                    <a:pt x="144767" y="51054"/>
                  </a:lnTo>
                </a:path>
                <a:path w="311784" h="51435">
                  <a:moveTo>
                    <a:pt x="279641" y="0"/>
                  </a:moveTo>
                  <a:lnTo>
                    <a:pt x="266665" y="19311"/>
                  </a:lnTo>
                  <a:lnTo>
                    <a:pt x="231260" y="35051"/>
                  </a:lnTo>
                  <a:lnTo>
                    <a:pt x="178710" y="45648"/>
                  </a:lnTo>
                  <a:lnTo>
                    <a:pt x="114300" y="49529"/>
                  </a:lnTo>
                </a:path>
              </a:pathLst>
            </a:custGeom>
            <a:ln w="3175">
              <a:solidFill>
                <a:srgbClr val="6161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7692784" y="2634741"/>
              <a:ext cx="30480" cy="302260"/>
            </a:xfrm>
            <a:custGeom>
              <a:avLst/>
              <a:gdLst/>
              <a:ahLst/>
              <a:cxnLst/>
              <a:rect l="l" t="t" r="r" b="b"/>
              <a:pathLst>
                <a:path w="30479" h="302260">
                  <a:moveTo>
                    <a:pt x="30479" y="301751"/>
                  </a:moveTo>
                  <a:lnTo>
                    <a:pt x="30479" y="0"/>
                  </a:lnTo>
                  <a:lnTo>
                    <a:pt x="0" y="0"/>
                  </a:lnTo>
                  <a:lnTo>
                    <a:pt x="0" y="301751"/>
                  </a:lnTo>
                  <a:lnTo>
                    <a:pt x="30479" y="301751"/>
                  </a:lnTo>
                  <a:close/>
                </a:path>
              </a:pathLst>
            </a:custGeom>
            <a:solidFill>
              <a:srgbClr val="B07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7692784" y="2634741"/>
              <a:ext cx="30480" cy="302260"/>
            </a:xfrm>
            <a:custGeom>
              <a:avLst/>
              <a:gdLst/>
              <a:ahLst/>
              <a:cxnLst/>
              <a:rect l="l" t="t" r="r" b="b"/>
              <a:pathLst>
                <a:path w="30479" h="302260">
                  <a:moveTo>
                    <a:pt x="0" y="0"/>
                  </a:moveTo>
                  <a:lnTo>
                    <a:pt x="0" y="301751"/>
                  </a:lnTo>
                  <a:lnTo>
                    <a:pt x="30479" y="301751"/>
                  </a:lnTo>
                  <a:lnTo>
                    <a:pt x="3047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804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7644016" y="2656840"/>
              <a:ext cx="120650" cy="27940"/>
            </a:xfrm>
            <a:custGeom>
              <a:avLst/>
              <a:gdLst/>
              <a:ahLst/>
              <a:cxnLst/>
              <a:rect l="l" t="t" r="r" b="b"/>
              <a:pathLst>
                <a:path w="120650" h="27939">
                  <a:moveTo>
                    <a:pt x="0" y="0"/>
                  </a:moveTo>
                  <a:lnTo>
                    <a:pt x="58660" y="27432"/>
                  </a:lnTo>
                </a:path>
                <a:path w="120650" h="27939">
                  <a:moveTo>
                    <a:pt x="120382" y="0"/>
                  </a:moveTo>
                  <a:lnTo>
                    <a:pt x="66280" y="24384"/>
                  </a:lnTo>
                </a:path>
              </a:pathLst>
            </a:custGeom>
            <a:ln w="6350">
              <a:solidFill>
                <a:srgbClr val="B07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7771270" y="2644647"/>
              <a:ext cx="12700" cy="6350"/>
            </a:xfrm>
            <a:custGeom>
              <a:avLst/>
              <a:gdLst/>
              <a:ahLst/>
              <a:cxnLst/>
              <a:rect l="l" t="t" r="r" b="b"/>
              <a:pathLst>
                <a:path w="12700" h="6350">
                  <a:moveTo>
                    <a:pt x="12179" y="6096"/>
                  </a:moveTo>
                  <a:lnTo>
                    <a:pt x="9131" y="0"/>
                  </a:lnTo>
                  <a:lnTo>
                    <a:pt x="3810" y="0"/>
                  </a:lnTo>
                  <a:lnTo>
                    <a:pt x="0" y="6096"/>
                  </a:lnTo>
                  <a:lnTo>
                    <a:pt x="12179" y="6096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7771270" y="2644647"/>
              <a:ext cx="12700" cy="6350"/>
            </a:xfrm>
            <a:custGeom>
              <a:avLst/>
              <a:gdLst/>
              <a:ahLst/>
              <a:cxnLst/>
              <a:rect l="l" t="t" r="r" b="b"/>
              <a:pathLst>
                <a:path w="12700" h="6350">
                  <a:moveTo>
                    <a:pt x="3810" y="0"/>
                  </a:moveTo>
                  <a:lnTo>
                    <a:pt x="0" y="6096"/>
                  </a:lnTo>
                  <a:lnTo>
                    <a:pt x="12179" y="6096"/>
                  </a:lnTo>
                  <a:lnTo>
                    <a:pt x="9131" y="0"/>
                  </a:lnTo>
                  <a:lnTo>
                    <a:pt x="3810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7740777" y="2643123"/>
              <a:ext cx="45720" cy="10795"/>
            </a:xfrm>
            <a:custGeom>
              <a:avLst/>
              <a:gdLst/>
              <a:ahLst/>
              <a:cxnLst/>
              <a:rect l="l" t="t" r="r" b="b"/>
              <a:pathLst>
                <a:path w="45720" h="10794">
                  <a:moveTo>
                    <a:pt x="12966" y="7620"/>
                  </a:moveTo>
                  <a:lnTo>
                    <a:pt x="9156" y="1524"/>
                  </a:lnTo>
                  <a:lnTo>
                    <a:pt x="3810" y="1524"/>
                  </a:lnTo>
                  <a:lnTo>
                    <a:pt x="0" y="7620"/>
                  </a:lnTo>
                  <a:lnTo>
                    <a:pt x="12966" y="7620"/>
                  </a:lnTo>
                  <a:close/>
                </a:path>
                <a:path w="45720" h="10794">
                  <a:moveTo>
                    <a:pt x="45707" y="10668"/>
                  </a:moveTo>
                  <a:lnTo>
                    <a:pt x="41148" y="0"/>
                  </a:lnTo>
                  <a:lnTo>
                    <a:pt x="39624" y="0"/>
                  </a:lnTo>
                  <a:lnTo>
                    <a:pt x="39624" y="7620"/>
                  </a:lnTo>
                  <a:lnTo>
                    <a:pt x="33540" y="7620"/>
                  </a:lnTo>
                  <a:lnTo>
                    <a:pt x="35826" y="3048"/>
                  </a:lnTo>
                  <a:lnTo>
                    <a:pt x="38100" y="3048"/>
                  </a:lnTo>
                  <a:lnTo>
                    <a:pt x="39624" y="7620"/>
                  </a:lnTo>
                  <a:lnTo>
                    <a:pt x="39624" y="0"/>
                  </a:lnTo>
                  <a:lnTo>
                    <a:pt x="32778" y="0"/>
                  </a:lnTo>
                  <a:lnTo>
                    <a:pt x="26657" y="10668"/>
                  </a:lnTo>
                  <a:lnTo>
                    <a:pt x="33540" y="10668"/>
                  </a:lnTo>
                  <a:lnTo>
                    <a:pt x="39624" y="10668"/>
                  </a:lnTo>
                  <a:lnTo>
                    <a:pt x="45707" y="10668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7740777" y="2644647"/>
              <a:ext cx="13335" cy="6350"/>
            </a:xfrm>
            <a:custGeom>
              <a:avLst/>
              <a:gdLst/>
              <a:ahLst/>
              <a:cxnLst/>
              <a:rect l="l" t="t" r="r" b="b"/>
              <a:pathLst>
                <a:path w="13334" h="6350">
                  <a:moveTo>
                    <a:pt x="3809" y="0"/>
                  </a:moveTo>
                  <a:lnTo>
                    <a:pt x="0" y="6096"/>
                  </a:lnTo>
                  <a:lnTo>
                    <a:pt x="12966" y="6096"/>
                  </a:lnTo>
                  <a:lnTo>
                    <a:pt x="9156" y="0"/>
                  </a:lnTo>
                  <a:lnTo>
                    <a:pt x="3809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7653134" y="2643123"/>
              <a:ext cx="105410" cy="10795"/>
            </a:xfrm>
            <a:custGeom>
              <a:avLst/>
              <a:gdLst/>
              <a:ahLst/>
              <a:cxnLst/>
              <a:rect l="l" t="t" r="r" b="b"/>
              <a:pathLst>
                <a:path w="105409" h="10794">
                  <a:moveTo>
                    <a:pt x="12966" y="9144"/>
                  </a:moveTo>
                  <a:lnTo>
                    <a:pt x="9169" y="1524"/>
                  </a:lnTo>
                  <a:lnTo>
                    <a:pt x="3835" y="1524"/>
                  </a:lnTo>
                  <a:lnTo>
                    <a:pt x="0" y="9144"/>
                  </a:lnTo>
                  <a:lnTo>
                    <a:pt x="12966" y="9144"/>
                  </a:lnTo>
                  <a:close/>
                </a:path>
                <a:path w="105409" h="10794">
                  <a:moveTo>
                    <a:pt x="105181" y="10668"/>
                  </a:moveTo>
                  <a:lnTo>
                    <a:pt x="100609" y="0"/>
                  </a:lnTo>
                  <a:lnTo>
                    <a:pt x="99085" y="0"/>
                  </a:lnTo>
                  <a:lnTo>
                    <a:pt x="99085" y="7620"/>
                  </a:lnTo>
                  <a:lnTo>
                    <a:pt x="92214" y="7620"/>
                  </a:lnTo>
                  <a:lnTo>
                    <a:pt x="94513" y="3048"/>
                  </a:lnTo>
                  <a:lnTo>
                    <a:pt x="96799" y="3048"/>
                  </a:lnTo>
                  <a:lnTo>
                    <a:pt x="99085" y="7620"/>
                  </a:lnTo>
                  <a:lnTo>
                    <a:pt x="99085" y="0"/>
                  </a:lnTo>
                  <a:lnTo>
                    <a:pt x="91452" y="0"/>
                  </a:lnTo>
                  <a:lnTo>
                    <a:pt x="86131" y="10668"/>
                  </a:lnTo>
                  <a:lnTo>
                    <a:pt x="92214" y="10668"/>
                  </a:lnTo>
                  <a:lnTo>
                    <a:pt x="99085" y="10668"/>
                  </a:lnTo>
                  <a:lnTo>
                    <a:pt x="105181" y="10668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7653147" y="2644647"/>
              <a:ext cx="13335" cy="7620"/>
            </a:xfrm>
            <a:custGeom>
              <a:avLst/>
              <a:gdLst/>
              <a:ahLst/>
              <a:cxnLst/>
              <a:rect l="l" t="t" r="r" b="b"/>
              <a:pathLst>
                <a:path w="13334" h="7619">
                  <a:moveTo>
                    <a:pt x="3822" y="0"/>
                  </a:moveTo>
                  <a:lnTo>
                    <a:pt x="0" y="7620"/>
                  </a:lnTo>
                  <a:lnTo>
                    <a:pt x="12954" y="7620"/>
                  </a:lnTo>
                  <a:lnTo>
                    <a:pt x="9157" y="0"/>
                  </a:lnTo>
                  <a:lnTo>
                    <a:pt x="3822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7628001" y="2643123"/>
              <a:ext cx="43180" cy="12700"/>
            </a:xfrm>
            <a:custGeom>
              <a:avLst/>
              <a:gdLst/>
              <a:ahLst/>
              <a:cxnLst/>
              <a:rect l="l" t="t" r="r" b="b"/>
              <a:pathLst>
                <a:path w="43179" h="12700">
                  <a:moveTo>
                    <a:pt x="11442" y="9144"/>
                  </a:moveTo>
                  <a:lnTo>
                    <a:pt x="7632" y="1524"/>
                  </a:lnTo>
                  <a:lnTo>
                    <a:pt x="3048" y="1524"/>
                  </a:lnTo>
                  <a:lnTo>
                    <a:pt x="0" y="9144"/>
                  </a:lnTo>
                  <a:lnTo>
                    <a:pt x="11442" y="9144"/>
                  </a:lnTo>
                  <a:close/>
                </a:path>
                <a:path w="43179" h="12700">
                  <a:moveTo>
                    <a:pt x="42659" y="12192"/>
                  </a:moveTo>
                  <a:lnTo>
                    <a:pt x="38100" y="0"/>
                  </a:lnTo>
                  <a:lnTo>
                    <a:pt x="35826" y="0"/>
                  </a:lnTo>
                  <a:lnTo>
                    <a:pt x="35826" y="9144"/>
                  </a:lnTo>
                  <a:lnTo>
                    <a:pt x="28968" y="9144"/>
                  </a:lnTo>
                  <a:lnTo>
                    <a:pt x="32016" y="3048"/>
                  </a:lnTo>
                  <a:lnTo>
                    <a:pt x="33540" y="3048"/>
                  </a:lnTo>
                  <a:lnTo>
                    <a:pt x="35826" y="9144"/>
                  </a:lnTo>
                  <a:lnTo>
                    <a:pt x="35826" y="0"/>
                  </a:lnTo>
                  <a:lnTo>
                    <a:pt x="27444" y="0"/>
                  </a:lnTo>
                  <a:lnTo>
                    <a:pt x="22098" y="12192"/>
                  </a:lnTo>
                  <a:lnTo>
                    <a:pt x="28968" y="12192"/>
                  </a:lnTo>
                  <a:lnTo>
                    <a:pt x="35826" y="12192"/>
                  </a:lnTo>
                  <a:lnTo>
                    <a:pt x="42659" y="12192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7628001" y="2644647"/>
              <a:ext cx="12065" cy="7620"/>
            </a:xfrm>
            <a:custGeom>
              <a:avLst/>
              <a:gdLst/>
              <a:ahLst/>
              <a:cxnLst/>
              <a:rect l="l" t="t" r="r" b="b"/>
              <a:pathLst>
                <a:path w="12065" h="7619">
                  <a:moveTo>
                    <a:pt x="3048" y="0"/>
                  </a:moveTo>
                  <a:lnTo>
                    <a:pt x="0" y="7620"/>
                  </a:lnTo>
                  <a:lnTo>
                    <a:pt x="11442" y="7620"/>
                  </a:lnTo>
                  <a:lnTo>
                    <a:pt x="7632" y="0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7624966" y="2643124"/>
              <a:ext cx="17780" cy="12700"/>
            </a:xfrm>
            <a:custGeom>
              <a:avLst/>
              <a:gdLst/>
              <a:ahLst/>
              <a:cxnLst/>
              <a:rect l="l" t="t" r="r" b="b"/>
              <a:pathLst>
                <a:path w="17779" h="12700">
                  <a:moveTo>
                    <a:pt x="7606" y="3047"/>
                  </a:moveTo>
                  <a:lnTo>
                    <a:pt x="4558" y="0"/>
                  </a:lnTo>
                  <a:lnTo>
                    <a:pt x="0" y="12191"/>
                  </a:lnTo>
                  <a:lnTo>
                    <a:pt x="6082" y="12191"/>
                  </a:lnTo>
                  <a:lnTo>
                    <a:pt x="6082" y="9143"/>
                  </a:lnTo>
                  <a:lnTo>
                    <a:pt x="7606" y="3047"/>
                  </a:lnTo>
                  <a:close/>
                </a:path>
                <a:path w="17779" h="12700">
                  <a:moveTo>
                    <a:pt x="17526" y="12191"/>
                  </a:moveTo>
                  <a:lnTo>
                    <a:pt x="13715" y="0"/>
                  </a:lnTo>
                  <a:lnTo>
                    <a:pt x="4558" y="0"/>
                  </a:lnTo>
                  <a:lnTo>
                    <a:pt x="7606" y="3047"/>
                  </a:lnTo>
                  <a:lnTo>
                    <a:pt x="9905" y="3047"/>
                  </a:lnTo>
                  <a:lnTo>
                    <a:pt x="11429" y="9143"/>
                  </a:lnTo>
                  <a:lnTo>
                    <a:pt x="11429" y="12191"/>
                  </a:lnTo>
                  <a:lnTo>
                    <a:pt x="17526" y="12191"/>
                  </a:lnTo>
                  <a:close/>
                </a:path>
                <a:path w="17779" h="12700">
                  <a:moveTo>
                    <a:pt x="11429" y="12191"/>
                  </a:moveTo>
                  <a:lnTo>
                    <a:pt x="11429" y="9143"/>
                  </a:lnTo>
                  <a:lnTo>
                    <a:pt x="6082" y="9143"/>
                  </a:lnTo>
                  <a:lnTo>
                    <a:pt x="6082" y="12191"/>
                  </a:lnTo>
                  <a:lnTo>
                    <a:pt x="11429" y="12191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7615047" y="2653791"/>
              <a:ext cx="187960" cy="7620"/>
            </a:xfrm>
            <a:custGeom>
              <a:avLst/>
              <a:gdLst/>
              <a:ahLst/>
              <a:cxnLst/>
              <a:rect l="l" t="t" r="r" b="b"/>
              <a:pathLst>
                <a:path w="187959" h="7619">
                  <a:moveTo>
                    <a:pt x="187451" y="7620"/>
                  </a:moveTo>
                  <a:lnTo>
                    <a:pt x="187451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187451" y="7620"/>
                  </a:lnTo>
                  <a:close/>
                </a:path>
              </a:pathLst>
            </a:custGeom>
            <a:solidFill>
              <a:srgbClr val="B07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7615047" y="2653791"/>
              <a:ext cx="187960" cy="8890"/>
            </a:xfrm>
            <a:custGeom>
              <a:avLst/>
              <a:gdLst/>
              <a:ahLst/>
              <a:cxnLst/>
              <a:rect l="l" t="t" r="r" b="b"/>
              <a:pathLst>
                <a:path w="187959" h="8889">
                  <a:moveTo>
                    <a:pt x="0" y="0"/>
                  </a:moveTo>
                  <a:lnTo>
                    <a:pt x="0" y="8382"/>
                  </a:lnTo>
                  <a:lnTo>
                    <a:pt x="187451" y="8382"/>
                  </a:lnTo>
                  <a:lnTo>
                    <a:pt x="187451" y="0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B07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7692784" y="2662936"/>
              <a:ext cx="30480" cy="6985"/>
            </a:xfrm>
            <a:custGeom>
              <a:avLst/>
              <a:gdLst/>
              <a:ahLst/>
              <a:cxnLst/>
              <a:rect l="l" t="t" r="r" b="b"/>
              <a:pathLst>
                <a:path w="30479" h="6985">
                  <a:moveTo>
                    <a:pt x="30479" y="6858"/>
                  </a:moveTo>
                  <a:lnTo>
                    <a:pt x="30479" y="0"/>
                  </a:lnTo>
                  <a:lnTo>
                    <a:pt x="0" y="0"/>
                  </a:lnTo>
                  <a:lnTo>
                    <a:pt x="0" y="6858"/>
                  </a:lnTo>
                  <a:lnTo>
                    <a:pt x="30479" y="6858"/>
                  </a:lnTo>
                  <a:close/>
                </a:path>
              </a:pathLst>
            </a:custGeom>
            <a:solidFill>
              <a:srgbClr val="804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7692784" y="2650744"/>
              <a:ext cx="32384" cy="1905"/>
            </a:xfrm>
            <a:custGeom>
              <a:avLst/>
              <a:gdLst/>
              <a:ahLst/>
              <a:cxnLst/>
              <a:rect l="l" t="t" r="r" b="b"/>
              <a:pathLst>
                <a:path w="32384" h="1905">
                  <a:moveTo>
                    <a:pt x="-1587" y="762"/>
                  </a:moveTo>
                  <a:lnTo>
                    <a:pt x="33578" y="762"/>
                  </a:lnTo>
                </a:path>
              </a:pathLst>
            </a:custGeom>
            <a:ln w="4699">
              <a:solidFill>
                <a:srgbClr val="804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7720216" y="2674366"/>
              <a:ext cx="1905" cy="16510"/>
            </a:xfrm>
            <a:custGeom>
              <a:avLst/>
              <a:gdLst/>
              <a:ahLst/>
              <a:cxnLst/>
              <a:rect l="l" t="t" r="r" b="b"/>
              <a:pathLst>
                <a:path w="1904" h="16510">
                  <a:moveTo>
                    <a:pt x="755" y="-1587"/>
                  </a:moveTo>
                  <a:lnTo>
                    <a:pt x="755" y="17589"/>
                  </a:lnTo>
                </a:path>
              </a:pathLst>
            </a:custGeom>
            <a:ln w="4685">
              <a:solidFill>
                <a:srgbClr val="804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7471042" y="2643124"/>
              <a:ext cx="311150" cy="52069"/>
            </a:xfrm>
            <a:custGeom>
              <a:avLst/>
              <a:gdLst/>
              <a:ahLst/>
              <a:cxnLst/>
              <a:rect l="l" t="t" r="r" b="b"/>
              <a:pathLst>
                <a:path w="311150" h="52069">
                  <a:moveTo>
                    <a:pt x="166877" y="3047"/>
                  </a:moveTo>
                  <a:lnTo>
                    <a:pt x="153768" y="22240"/>
                  </a:lnTo>
                  <a:lnTo>
                    <a:pt x="118014" y="37718"/>
                  </a:lnTo>
                  <a:lnTo>
                    <a:pt x="64972" y="48053"/>
                  </a:lnTo>
                  <a:lnTo>
                    <a:pt x="0" y="51815"/>
                  </a:lnTo>
                </a:path>
                <a:path w="311150" h="52069">
                  <a:moveTo>
                    <a:pt x="192023" y="1523"/>
                  </a:moveTo>
                  <a:lnTo>
                    <a:pt x="192023" y="2285"/>
                  </a:lnTo>
                  <a:lnTo>
                    <a:pt x="192023" y="3047"/>
                  </a:lnTo>
                  <a:lnTo>
                    <a:pt x="178913" y="21359"/>
                  </a:lnTo>
                  <a:lnTo>
                    <a:pt x="143154" y="36385"/>
                  </a:lnTo>
                  <a:lnTo>
                    <a:pt x="90107" y="46553"/>
                  </a:lnTo>
                  <a:lnTo>
                    <a:pt x="25132" y="50291"/>
                  </a:lnTo>
                </a:path>
                <a:path w="311150" h="52069">
                  <a:moveTo>
                    <a:pt x="310882" y="1523"/>
                  </a:moveTo>
                  <a:lnTo>
                    <a:pt x="310882" y="2285"/>
                  </a:lnTo>
                  <a:lnTo>
                    <a:pt x="310882" y="3047"/>
                  </a:lnTo>
                  <a:lnTo>
                    <a:pt x="297773" y="21359"/>
                  </a:lnTo>
                  <a:lnTo>
                    <a:pt x="262019" y="36385"/>
                  </a:lnTo>
                  <a:lnTo>
                    <a:pt x="208976" y="46553"/>
                  </a:lnTo>
                  <a:lnTo>
                    <a:pt x="144004" y="50291"/>
                  </a:lnTo>
                </a:path>
                <a:path w="311150" h="52069">
                  <a:moveTo>
                    <a:pt x="280415" y="0"/>
                  </a:moveTo>
                  <a:lnTo>
                    <a:pt x="281177" y="0"/>
                  </a:lnTo>
                  <a:lnTo>
                    <a:pt x="281177" y="761"/>
                  </a:lnTo>
                  <a:lnTo>
                    <a:pt x="281177" y="1523"/>
                  </a:lnTo>
                  <a:lnTo>
                    <a:pt x="268068" y="19835"/>
                  </a:lnTo>
                  <a:lnTo>
                    <a:pt x="232314" y="34861"/>
                  </a:lnTo>
                  <a:lnTo>
                    <a:pt x="179272" y="45029"/>
                  </a:lnTo>
                  <a:lnTo>
                    <a:pt x="114300" y="48767"/>
                  </a:lnTo>
                </a:path>
              </a:pathLst>
            </a:custGeom>
            <a:ln w="3175">
              <a:solidFill>
                <a:srgbClr val="6161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7525905" y="2678937"/>
              <a:ext cx="30480" cy="303530"/>
            </a:xfrm>
            <a:custGeom>
              <a:avLst/>
              <a:gdLst/>
              <a:ahLst/>
              <a:cxnLst/>
              <a:rect l="l" t="t" r="r" b="b"/>
              <a:pathLst>
                <a:path w="30479" h="303530">
                  <a:moveTo>
                    <a:pt x="30479" y="303275"/>
                  </a:moveTo>
                  <a:lnTo>
                    <a:pt x="30479" y="0"/>
                  </a:lnTo>
                  <a:lnTo>
                    <a:pt x="0" y="0"/>
                  </a:lnTo>
                  <a:lnTo>
                    <a:pt x="0" y="303275"/>
                  </a:lnTo>
                  <a:lnTo>
                    <a:pt x="30479" y="303275"/>
                  </a:lnTo>
                  <a:close/>
                </a:path>
              </a:pathLst>
            </a:custGeom>
            <a:solidFill>
              <a:srgbClr val="B07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7526667" y="2679700"/>
              <a:ext cx="29845" cy="303530"/>
            </a:xfrm>
            <a:custGeom>
              <a:avLst/>
              <a:gdLst/>
              <a:ahLst/>
              <a:cxnLst/>
              <a:rect l="l" t="t" r="r" b="b"/>
              <a:pathLst>
                <a:path w="29845" h="303530">
                  <a:moveTo>
                    <a:pt x="0" y="0"/>
                  </a:moveTo>
                  <a:lnTo>
                    <a:pt x="0" y="303275"/>
                  </a:lnTo>
                  <a:lnTo>
                    <a:pt x="29718" y="303275"/>
                  </a:lnTo>
                  <a:lnTo>
                    <a:pt x="29718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804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7480173" y="2703322"/>
              <a:ext cx="117475" cy="25400"/>
            </a:xfrm>
            <a:custGeom>
              <a:avLst/>
              <a:gdLst/>
              <a:ahLst/>
              <a:cxnLst/>
              <a:rect l="l" t="t" r="r" b="b"/>
              <a:pathLst>
                <a:path w="117475" h="25400">
                  <a:moveTo>
                    <a:pt x="0" y="0"/>
                  </a:moveTo>
                  <a:lnTo>
                    <a:pt x="57150" y="25145"/>
                  </a:lnTo>
                </a:path>
                <a:path w="117475" h="25400">
                  <a:moveTo>
                    <a:pt x="117361" y="0"/>
                  </a:moveTo>
                  <a:lnTo>
                    <a:pt x="64020" y="23621"/>
                  </a:lnTo>
                </a:path>
              </a:pathLst>
            </a:custGeom>
            <a:ln w="6350">
              <a:solidFill>
                <a:srgbClr val="B07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7604392" y="2688844"/>
              <a:ext cx="12700" cy="8890"/>
            </a:xfrm>
            <a:custGeom>
              <a:avLst/>
              <a:gdLst/>
              <a:ahLst/>
              <a:cxnLst/>
              <a:rect l="l" t="t" r="r" b="b"/>
              <a:pathLst>
                <a:path w="12700" h="8889">
                  <a:moveTo>
                    <a:pt x="12191" y="8381"/>
                  </a:moveTo>
                  <a:lnTo>
                    <a:pt x="9130" y="0"/>
                  </a:lnTo>
                  <a:lnTo>
                    <a:pt x="3034" y="0"/>
                  </a:lnTo>
                  <a:lnTo>
                    <a:pt x="0" y="8381"/>
                  </a:lnTo>
                  <a:lnTo>
                    <a:pt x="12191" y="8381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7604392" y="2688844"/>
              <a:ext cx="12700" cy="8890"/>
            </a:xfrm>
            <a:custGeom>
              <a:avLst/>
              <a:gdLst/>
              <a:ahLst/>
              <a:cxnLst/>
              <a:rect l="l" t="t" r="r" b="b"/>
              <a:pathLst>
                <a:path w="12700" h="8889">
                  <a:moveTo>
                    <a:pt x="3034" y="0"/>
                  </a:moveTo>
                  <a:lnTo>
                    <a:pt x="0" y="8381"/>
                  </a:lnTo>
                  <a:lnTo>
                    <a:pt x="12191" y="8381"/>
                  </a:lnTo>
                  <a:lnTo>
                    <a:pt x="9130" y="0"/>
                  </a:lnTo>
                  <a:lnTo>
                    <a:pt x="3034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7575410" y="2687332"/>
              <a:ext cx="46990" cy="13335"/>
            </a:xfrm>
            <a:custGeom>
              <a:avLst/>
              <a:gdLst/>
              <a:ahLst/>
              <a:cxnLst/>
              <a:rect l="l" t="t" r="r" b="b"/>
              <a:pathLst>
                <a:path w="46990" h="13335">
                  <a:moveTo>
                    <a:pt x="11455" y="9893"/>
                  </a:moveTo>
                  <a:lnTo>
                    <a:pt x="8407" y="1511"/>
                  </a:lnTo>
                  <a:lnTo>
                    <a:pt x="3073" y="1511"/>
                  </a:lnTo>
                  <a:lnTo>
                    <a:pt x="0" y="9893"/>
                  </a:lnTo>
                  <a:lnTo>
                    <a:pt x="11455" y="9893"/>
                  </a:lnTo>
                  <a:close/>
                </a:path>
                <a:path w="46990" h="13335">
                  <a:moveTo>
                    <a:pt x="46507" y="12941"/>
                  </a:moveTo>
                  <a:lnTo>
                    <a:pt x="41173" y="0"/>
                  </a:lnTo>
                  <a:lnTo>
                    <a:pt x="39624" y="0"/>
                  </a:lnTo>
                  <a:lnTo>
                    <a:pt x="39624" y="9131"/>
                  </a:lnTo>
                  <a:lnTo>
                    <a:pt x="33540" y="9131"/>
                  </a:lnTo>
                  <a:lnTo>
                    <a:pt x="35826" y="3810"/>
                  </a:lnTo>
                  <a:lnTo>
                    <a:pt x="38100" y="3810"/>
                  </a:lnTo>
                  <a:lnTo>
                    <a:pt x="39624" y="9131"/>
                  </a:lnTo>
                  <a:lnTo>
                    <a:pt x="39624" y="0"/>
                  </a:lnTo>
                  <a:lnTo>
                    <a:pt x="32016" y="0"/>
                  </a:lnTo>
                  <a:lnTo>
                    <a:pt x="27457" y="12941"/>
                  </a:lnTo>
                  <a:lnTo>
                    <a:pt x="33540" y="12941"/>
                  </a:lnTo>
                  <a:lnTo>
                    <a:pt x="39624" y="12941"/>
                  </a:lnTo>
                  <a:lnTo>
                    <a:pt x="46507" y="12941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7575423" y="2688844"/>
              <a:ext cx="12065" cy="8890"/>
            </a:xfrm>
            <a:custGeom>
              <a:avLst/>
              <a:gdLst/>
              <a:ahLst/>
              <a:cxnLst/>
              <a:rect l="l" t="t" r="r" b="b"/>
              <a:pathLst>
                <a:path w="12065" h="8889">
                  <a:moveTo>
                    <a:pt x="3061" y="0"/>
                  </a:moveTo>
                  <a:lnTo>
                    <a:pt x="0" y="8381"/>
                  </a:lnTo>
                  <a:lnTo>
                    <a:pt x="11443" y="8381"/>
                  </a:lnTo>
                  <a:lnTo>
                    <a:pt x="8394" y="0"/>
                  </a:lnTo>
                  <a:lnTo>
                    <a:pt x="3061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7488567" y="2687332"/>
              <a:ext cx="102870" cy="13335"/>
            </a:xfrm>
            <a:custGeom>
              <a:avLst/>
              <a:gdLst/>
              <a:ahLst/>
              <a:cxnLst/>
              <a:rect l="l" t="t" r="r" b="b"/>
              <a:pathLst>
                <a:path w="102870" h="13335">
                  <a:moveTo>
                    <a:pt x="10642" y="9893"/>
                  </a:moveTo>
                  <a:lnTo>
                    <a:pt x="8369" y="1511"/>
                  </a:lnTo>
                  <a:lnTo>
                    <a:pt x="3048" y="1511"/>
                  </a:lnTo>
                  <a:lnTo>
                    <a:pt x="0" y="9893"/>
                  </a:lnTo>
                  <a:lnTo>
                    <a:pt x="10642" y="9893"/>
                  </a:lnTo>
                  <a:close/>
                </a:path>
                <a:path w="102870" h="13335">
                  <a:moveTo>
                    <a:pt x="102857" y="12941"/>
                  </a:moveTo>
                  <a:lnTo>
                    <a:pt x="98298" y="0"/>
                  </a:lnTo>
                  <a:lnTo>
                    <a:pt x="96012" y="0"/>
                  </a:lnTo>
                  <a:lnTo>
                    <a:pt x="96012" y="9131"/>
                  </a:lnTo>
                  <a:lnTo>
                    <a:pt x="89916" y="9131"/>
                  </a:lnTo>
                  <a:lnTo>
                    <a:pt x="92202" y="3810"/>
                  </a:lnTo>
                  <a:lnTo>
                    <a:pt x="94488" y="3810"/>
                  </a:lnTo>
                  <a:lnTo>
                    <a:pt x="96012" y="9131"/>
                  </a:lnTo>
                  <a:lnTo>
                    <a:pt x="96012" y="0"/>
                  </a:lnTo>
                  <a:lnTo>
                    <a:pt x="88366" y="0"/>
                  </a:lnTo>
                  <a:lnTo>
                    <a:pt x="83807" y="12941"/>
                  </a:lnTo>
                  <a:lnTo>
                    <a:pt x="89916" y="12941"/>
                  </a:lnTo>
                  <a:lnTo>
                    <a:pt x="96012" y="12941"/>
                  </a:lnTo>
                  <a:lnTo>
                    <a:pt x="102857" y="12941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7488567" y="2688844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5" h="8889">
                  <a:moveTo>
                    <a:pt x="3048" y="0"/>
                  </a:moveTo>
                  <a:lnTo>
                    <a:pt x="0" y="8381"/>
                  </a:lnTo>
                  <a:lnTo>
                    <a:pt x="10655" y="8381"/>
                  </a:lnTo>
                  <a:lnTo>
                    <a:pt x="8369" y="0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7461110" y="2687332"/>
              <a:ext cx="43815" cy="13335"/>
            </a:xfrm>
            <a:custGeom>
              <a:avLst/>
              <a:gdLst/>
              <a:ahLst/>
              <a:cxnLst/>
              <a:rect l="l" t="t" r="r" b="b"/>
              <a:pathLst>
                <a:path w="43815" h="13335">
                  <a:moveTo>
                    <a:pt x="11455" y="9893"/>
                  </a:moveTo>
                  <a:lnTo>
                    <a:pt x="8407" y="1511"/>
                  </a:lnTo>
                  <a:lnTo>
                    <a:pt x="3073" y="1511"/>
                  </a:lnTo>
                  <a:lnTo>
                    <a:pt x="0" y="9893"/>
                  </a:lnTo>
                  <a:lnTo>
                    <a:pt x="11455" y="9893"/>
                  </a:lnTo>
                  <a:close/>
                </a:path>
                <a:path w="43815" h="13335">
                  <a:moveTo>
                    <a:pt x="43459" y="12941"/>
                  </a:moveTo>
                  <a:lnTo>
                    <a:pt x="38100" y="0"/>
                  </a:lnTo>
                  <a:lnTo>
                    <a:pt x="36588" y="0"/>
                  </a:lnTo>
                  <a:lnTo>
                    <a:pt x="36588" y="9131"/>
                  </a:lnTo>
                  <a:lnTo>
                    <a:pt x="30505" y="9131"/>
                  </a:lnTo>
                  <a:lnTo>
                    <a:pt x="32778" y="3810"/>
                  </a:lnTo>
                  <a:lnTo>
                    <a:pt x="35064" y="3810"/>
                  </a:lnTo>
                  <a:lnTo>
                    <a:pt x="36588" y="9131"/>
                  </a:lnTo>
                  <a:lnTo>
                    <a:pt x="36588" y="0"/>
                  </a:lnTo>
                  <a:lnTo>
                    <a:pt x="28981" y="0"/>
                  </a:lnTo>
                  <a:lnTo>
                    <a:pt x="24409" y="12941"/>
                  </a:lnTo>
                  <a:lnTo>
                    <a:pt x="30505" y="12941"/>
                  </a:lnTo>
                  <a:lnTo>
                    <a:pt x="36588" y="12941"/>
                  </a:lnTo>
                  <a:lnTo>
                    <a:pt x="43459" y="12941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7461123" y="2688844"/>
              <a:ext cx="12065" cy="8890"/>
            </a:xfrm>
            <a:custGeom>
              <a:avLst/>
              <a:gdLst/>
              <a:ahLst/>
              <a:cxnLst/>
              <a:rect l="l" t="t" r="r" b="b"/>
              <a:pathLst>
                <a:path w="12065" h="8889">
                  <a:moveTo>
                    <a:pt x="3061" y="0"/>
                  </a:moveTo>
                  <a:lnTo>
                    <a:pt x="0" y="8381"/>
                  </a:lnTo>
                  <a:lnTo>
                    <a:pt x="11443" y="8381"/>
                  </a:lnTo>
                  <a:lnTo>
                    <a:pt x="8394" y="0"/>
                  </a:lnTo>
                  <a:lnTo>
                    <a:pt x="3061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7458075" y="2687320"/>
              <a:ext cx="19050" cy="13335"/>
            </a:xfrm>
            <a:custGeom>
              <a:avLst/>
              <a:gdLst/>
              <a:ahLst/>
              <a:cxnLst/>
              <a:rect l="l" t="t" r="r" b="b"/>
              <a:pathLst>
                <a:path w="19050" h="13335">
                  <a:moveTo>
                    <a:pt x="8394" y="3809"/>
                  </a:moveTo>
                  <a:lnTo>
                    <a:pt x="4571" y="0"/>
                  </a:lnTo>
                  <a:lnTo>
                    <a:pt x="0" y="12953"/>
                  </a:lnTo>
                  <a:lnTo>
                    <a:pt x="6108" y="12953"/>
                  </a:lnTo>
                  <a:lnTo>
                    <a:pt x="6108" y="9143"/>
                  </a:lnTo>
                  <a:lnTo>
                    <a:pt x="8394" y="3809"/>
                  </a:lnTo>
                  <a:close/>
                </a:path>
                <a:path w="19050" h="13335">
                  <a:moveTo>
                    <a:pt x="19050" y="12953"/>
                  </a:moveTo>
                  <a:lnTo>
                    <a:pt x="14491" y="0"/>
                  </a:lnTo>
                  <a:lnTo>
                    <a:pt x="4571" y="0"/>
                  </a:lnTo>
                  <a:lnTo>
                    <a:pt x="8394" y="3809"/>
                  </a:lnTo>
                  <a:lnTo>
                    <a:pt x="10680" y="3809"/>
                  </a:lnTo>
                  <a:lnTo>
                    <a:pt x="12967" y="9143"/>
                  </a:lnTo>
                  <a:lnTo>
                    <a:pt x="12967" y="12953"/>
                  </a:lnTo>
                  <a:lnTo>
                    <a:pt x="19050" y="12953"/>
                  </a:lnTo>
                  <a:close/>
                </a:path>
                <a:path w="19050" h="13335">
                  <a:moveTo>
                    <a:pt x="12967" y="12953"/>
                  </a:moveTo>
                  <a:lnTo>
                    <a:pt x="12967" y="9143"/>
                  </a:lnTo>
                  <a:lnTo>
                    <a:pt x="6108" y="9143"/>
                  </a:lnTo>
                  <a:lnTo>
                    <a:pt x="6108" y="12953"/>
                  </a:lnTo>
                  <a:lnTo>
                    <a:pt x="12967" y="12953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7448181" y="2699512"/>
              <a:ext cx="187960" cy="6985"/>
            </a:xfrm>
            <a:custGeom>
              <a:avLst/>
              <a:gdLst/>
              <a:ahLst/>
              <a:cxnLst/>
              <a:rect l="l" t="t" r="r" b="b"/>
              <a:pathLst>
                <a:path w="187959" h="6985">
                  <a:moveTo>
                    <a:pt x="187451" y="6857"/>
                  </a:moveTo>
                  <a:lnTo>
                    <a:pt x="187451" y="0"/>
                  </a:lnTo>
                  <a:lnTo>
                    <a:pt x="0" y="0"/>
                  </a:lnTo>
                  <a:lnTo>
                    <a:pt x="0" y="6857"/>
                  </a:lnTo>
                  <a:lnTo>
                    <a:pt x="187451" y="6857"/>
                  </a:lnTo>
                  <a:close/>
                </a:path>
              </a:pathLst>
            </a:custGeom>
            <a:solidFill>
              <a:srgbClr val="B07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7448943" y="2700274"/>
              <a:ext cx="186690" cy="6350"/>
            </a:xfrm>
            <a:custGeom>
              <a:avLst/>
              <a:gdLst/>
              <a:ahLst/>
              <a:cxnLst/>
              <a:rect l="l" t="t" r="r" b="b"/>
              <a:pathLst>
                <a:path w="186690" h="6350">
                  <a:moveTo>
                    <a:pt x="0" y="0"/>
                  </a:moveTo>
                  <a:lnTo>
                    <a:pt x="0" y="6095"/>
                  </a:lnTo>
                  <a:lnTo>
                    <a:pt x="186690" y="6095"/>
                  </a:lnTo>
                  <a:lnTo>
                    <a:pt x="186690" y="0"/>
                  </a:lnTo>
                  <a:lnTo>
                    <a:pt x="0" y="0"/>
                  </a:lnTo>
                  <a:close/>
                </a:path>
              </a:pathLst>
            </a:custGeom>
            <a:ln w="6349">
              <a:solidFill>
                <a:srgbClr val="B07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7525905" y="2707894"/>
              <a:ext cx="30480" cy="6350"/>
            </a:xfrm>
            <a:custGeom>
              <a:avLst/>
              <a:gdLst/>
              <a:ahLst/>
              <a:cxnLst/>
              <a:rect l="l" t="t" r="r" b="b"/>
              <a:pathLst>
                <a:path w="30479" h="6350">
                  <a:moveTo>
                    <a:pt x="30479" y="6095"/>
                  </a:moveTo>
                  <a:lnTo>
                    <a:pt x="30479" y="0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30479" y="6095"/>
                  </a:lnTo>
                  <a:close/>
                </a:path>
              </a:pathLst>
            </a:custGeom>
            <a:solidFill>
              <a:srgbClr val="804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7526667" y="2694940"/>
              <a:ext cx="31750" cy="2540"/>
            </a:xfrm>
            <a:custGeom>
              <a:avLst/>
              <a:gdLst/>
              <a:ahLst/>
              <a:cxnLst/>
              <a:rect l="l" t="t" r="r" b="b"/>
              <a:pathLst>
                <a:path w="31750" h="2539">
                  <a:moveTo>
                    <a:pt x="-1587" y="1142"/>
                  </a:moveTo>
                  <a:lnTo>
                    <a:pt x="32816" y="1142"/>
                  </a:lnTo>
                </a:path>
              </a:pathLst>
            </a:custGeom>
            <a:ln w="5460">
              <a:solidFill>
                <a:srgbClr val="804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7554849" y="2720847"/>
              <a:ext cx="1905" cy="14604"/>
            </a:xfrm>
            <a:custGeom>
              <a:avLst/>
              <a:gdLst/>
              <a:ahLst/>
              <a:cxnLst/>
              <a:rect l="l" t="t" r="r" b="b"/>
              <a:pathLst>
                <a:path w="1904" h="14605">
                  <a:moveTo>
                    <a:pt x="761" y="-1587"/>
                  </a:moveTo>
                  <a:lnTo>
                    <a:pt x="761" y="16065"/>
                  </a:lnTo>
                </a:path>
              </a:pathLst>
            </a:custGeom>
            <a:ln w="4698">
              <a:solidFill>
                <a:srgbClr val="804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1525918" y="2398522"/>
              <a:ext cx="6558280" cy="1168400"/>
            </a:xfrm>
            <a:custGeom>
              <a:avLst/>
              <a:gdLst/>
              <a:ahLst/>
              <a:cxnLst/>
              <a:rect l="l" t="t" r="r" b="b"/>
              <a:pathLst>
                <a:path w="6558280" h="1168400">
                  <a:moveTo>
                    <a:pt x="12191" y="563118"/>
                  </a:moveTo>
                  <a:lnTo>
                    <a:pt x="205739" y="573023"/>
                  </a:lnTo>
                  <a:lnTo>
                    <a:pt x="300989" y="572261"/>
                  </a:lnTo>
                  <a:lnTo>
                    <a:pt x="399287" y="565403"/>
                  </a:lnTo>
                  <a:lnTo>
                    <a:pt x="784859" y="496823"/>
                  </a:lnTo>
                  <a:lnTo>
                    <a:pt x="1162811" y="357377"/>
                  </a:lnTo>
                  <a:lnTo>
                    <a:pt x="1348739" y="260603"/>
                  </a:lnTo>
                  <a:lnTo>
                    <a:pt x="1531619" y="146303"/>
                  </a:lnTo>
                </a:path>
                <a:path w="6558280" h="1168400">
                  <a:moveTo>
                    <a:pt x="0" y="572261"/>
                  </a:moveTo>
                  <a:lnTo>
                    <a:pt x="193547" y="621792"/>
                  </a:lnTo>
                  <a:lnTo>
                    <a:pt x="387857" y="643127"/>
                  </a:lnTo>
                  <a:lnTo>
                    <a:pt x="436625" y="643127"/>
                  </a:lnTo>
                  <a:lnTo>
                    <a:pt x="483869" y="642365"/>
                  </a:lnTo>
                  <a:lnTo>
                    <a:pt x="582167" y="634745"/>
                  </a:lnTo>
                  <a:lnTo>
                    <a:pt x="777239" y="595883"/>
                  </a:lnTo>
                  <a:lnTo>
                    <a:pt x="968501" y="528065"/>
                  </a:lnTo>
                  <a:lnTo>
                    <a:pt x="1159001" y="429005"/>
                  </a:lnTo>
                  <a:lnTo>
                    <a:pt x="1347215" y="300227"/>
                  </a:lnTo>
                  <a:lnTo>
                    <a:pt x="1533143" y="139445"/>
                  </a:lnTo>
                </a:path>
                <a:path w="6558280" h="1168400">
                  <a:moveTo>
                    <a:pt x="3047" y="558545"/>
                  </a:moveTo>
                  <a:lnTo>
                    <a:pt x="100583" y="561593"/>
                  </a:lnTo>
                  <a:lnTo>
                    <a:pt x="198881" y="561593"/>
                  </a:lnTo>
                  <a:lnTo>
                    <a:pt x="395478" y="550163"/>
                  </a:lnTo>
                  <a:lnTo>
                    <a:pt x="782573" y="477773"/>
                  </a:lnTo>
                  <a:lnTo>
                    <a:pt x="1159763" y="343661"/>
                  </a:lnTo>
                  <a:lnTo>
                    <a:pt x="1527048" y="146303"/>
                  </a:lnTo>
                </a:path>
                <a:path w="6558280" h="1168400">
                  <a:moveTo>
                    <a:pt x="1537715" y="142493"/>
                  </a:moveTo>
                  <a:lnTo>
                    <a:pt x="1715262" y="158495"/>
                  </a:lnTo>
                  <a:lnTo>
                    <a:pt x="1893569" y="140969"/>
                  </a:lnTo>
                  <a:lnTo>
                    <a:pt x="2068068" y="88391"/>
                  </a:lnTo>
                  <a:lnTo>
                    <a:pt x="2241041" y="1523"/>
                  </a:lnTo>
                </a:path>
                <a:path w="6558280" h="1168400">
                  <a:moveTo>
                    <a:pt x="1533143" y="137159"/>
                  </a:moveTo>
                  <a:lnTo>
                    <a:pt x="1638299" y="207263"/>
                  </a:lnTo>
                  <a:lnTo>
                    <a:pt x="1747265" y="252983"/>
                  </a:lnTo>
                  <a:lnTo>
                    <a:pt x="1856993" y="274319"/>
                  </a:lnTo>
                  <a:lnTo>
                    <a:pt x="1911095" y="275843"/>
                  </a:lnTo>
                  <a:lnTo>
                    <a:pt x="1966721" y="270509"/>
                  </a:lnTo>
                  <a:lnTo>
                    <a:pt x="2074925" y="242315"/>
                  </a:lnTo>
                  <a:lnTo>
                    <a:pt x="2181606" y="189737"/>
                  </a:lnTo>
                  <a:lnTo>
                    <a:pt x="2286000" y="113537"/>
                  </a:lnTo>
                  <a:lnTo>
                    <a:pt x="2387345" y="10667"/>
                  </a:lnTo>
                </a:path>
                <a:path w="6558280" h="1168400">
                  <a:moveTo>
                    <a:pt x="1536191" y="138683"/>
                  </a:moveTo>
                  <a:lnTo>
                    <a:pt x="1658874" y="227837"/>
                  </a:lnTo>
                  <a:lnTo>
                    <a:pt x="1785365" y="288035"/>
                  </a:lnTo>
                  <a:lnTo>
                    <a:pt x="1914143" y="317753"/>
                  </a:lnTo>
                  <a:lnTo>
                    <a:pt x="1977389" y="322325"/>
                  </a:lnTo>
                  <a:lnTo>
                    <a:pt x="2043683" y="317753"/>
                  </a:lnTo>
                  <a:lnTo>
                    <a:pt x="2170937" y="286511"/>
                  </a:lnTo>
                  <a:lnTo>
                    <a:pt x="2296668" y="223265"/>
                  </a:lnTo>
                  <a:lnTo>
                    <a:pt x="2417825" y="131063"/>
                  </a:lnTo>
                  <a:lnTo>
                    <a:pt x="2535174" y="6095"/>
                  </a:lnTo>
                </a:path>
                <a:path w="6558280" h="1168400">
                  <a:moveTo>
                    <a:pt x="2535174" y="1523"/>
                  </a:moveTo>
                  <a:lnTo>
                    <a:pt x="2640330" y="46481"/>
                  </a:lnTo>
                  <a:lnTo>
                    <a:pt x="2756916" y="71627"/>
                  </a:lnTo>
                  <a:lnTo>
                    <a:pt x="2816351" y="76199"/>
                  </a:lnTo>
                  <a:lnTo>
                    <a:pt x="2878074" y="77723"/>
                  </a:lnTo>
                  <a:lnTo>
                    <a:pt x="2999994" y="60959"/>
                  </a:lnTo>
                </a:path>
                <a:path w="6558280" h="1168400">
                  <a:moveTo>
                    <a:pt x="2390394" y="7619"/>
                  </a:moveTo>
                  <a:lnTo>
                    <a:pt x="2529839" y="64769"/>
                  </a:lnTo>
                  <a:lnTo>
                    <a:pt x="2683001" y="95249"/>
                  </a:lnTo>
                  <a:lnTo>
                    <a:pt x="2759963" y="98298"/>
                  </a:lnTo>
                  <a:lnTo>
                    <a:pt x="2839974" y="93725"/>
                  </a:lnTo>
                  <a:lnTo>
                    <a:pt x="2993898" y="60959"/>
                  </a:lnTo>
                </a:path>
                <a:path w="6558280" h="1168400">
                  <a:moveTo>
                    <a:pt x="2234945" y="0"/>
                  </a:moveTo>
                  <a:lnTo>
                    <a:pt x="2410968" y="80009"/>
                  </a:lnTo>
                  <a:lnTo>
                    <a:pt x="2604516" y="118109"/>
                  </a:lnTo>
                  <a:lnTo>
                    <a:pt x="2653283" y="120395"/>
                  </a:lnTo>
                  <a:lnTo>
                    <a:pt x="2703575" y="120395"/>
                  </a:lnTo>
                  <a:lnTo>
                    <a:pt x="2804160" y="112775"/>
                  </a:lnTo>
                  <a:lnTo>
                    <a:pt x="2998469" y="61721"/>
                  </a:lnTo>
                </a:path>
                <a:path w="6558280" h="1168400">
                  <a:moveTo>
                    <a:pt x="3841241" y="71627"/>
                  </a:moveTo>
                  <a:lnTo>
                    <a:pt x="3942588" y="123443"/>
                  </a:lnTo>
                  <a:lnTo>
                    <a:pt x="4054589" y="160019"/>
                  </a:lnTo>
                  <a:lnTo>
                    <a:pt x="4171950" y="179069"/>
                  </a:lnTo>
                  <a:lnTo>
                    <a:pt x="4232910" y="183641"/>
                  </a:lnTo>
                  <a:lnTo>
                    <a:pt x="4261852" y="184403"/>
                  </a:lnTo>
                  <a:lnTo>
                    <a:pt x="4293857" y="182879"/>
                  </a:lnTo>
                </a:path>
                <a:path w="6558280" h="1168400">
                  <a:moveTo>
                    <a:pt x="3694176" y="76199"/>
                  </a:moveTo>
                  <a:lnTo>
                    <a:pt x="3832098" y="137159"/>
                  </a:lnTo>
                  <a:lnTo>
                    <a:pt x="3981450" y="176783"/>
                  </a:lnTo>
                  <a:lnTo>
                    <a:pt x="4136898" y="192023"/>
                  </a:lnTo>
                  <a:lnTo>
                    <a:pt x="4175760" y="192023"/>
                  </a:lnTo>
                  <a:lnTo>
                    <a:pt x="4216895" y="191261"/>
                  </a:lnTo>
                  <a:lnTo>
                    <a:pt x="4296904" y="182117"/>
                  </a:lnTo>
                </a:path>
                <a:path w="6558280" h="1168400">
                  <a:moveTo>
                    <a:pt x="3536441" y="70103"/>
                  </a:moveTo>
                  <a:lnTo>
                    <a:pt x="3711701" y="144779"/>
                  </a:lnTo>
                  <a:lnTo>
                    <a:pt x="3902201" y="189737"/>
                  </a:lnTo>
                  <a:lnTo>
                    <a:pt x="3998976" y="199643"/>
                  </a:lnTo>
                  <a:lnTo>
                    <a:pt x="4047731" y="202691"/>
                  </a:lnTo>
                  <a:lnTo>
                    <a:pt x="4072114" y="202691"/>
                  </a:lnTo>
                  <a:lnTo>
                    <a:pt x="4098036" y="203453"/>
                  </a:lnTo>
                  <a:lnTo>
                    <a:pt x="4295381" y="182117"/>
                  </a:lnTo>
                </a:path>
                <a:path w="6558280" h="1168400">
                  <a:moveTo>
                    <a:pt x="4296904" y="180593"/>
                  </a:moveTo>
                  <a:lnTo>
                    <a:pt x="4414252" y="192785"/>
                  </a:lnTo>
                  <a:lnTo>
                    <a:pt x="4473701" y="195071"/>
                  </a:lnTo>
                  <a:lnTo>
                    <a:pt x="4503407" y="195071"/>
                  </a:lnTo>
                  <a:lnTo>
                    <a:pt x="4534661" y="194309"/>
                  </a:lnTo>
                  <a:lnTo>
                    <a:pt x="4765548" y="153923"/>
                  </a:lnTo>
                </a:path>
                <a:path w="6558280" h="1168400">
                  <a:moveTo>
                    <a:pt x="4295381" y="183641"/>
                  </a:moveTo>
                  <a:lnTo>
                    <a:pt x="4450828" y="206501"/>
                  </a:lnTo>
                  <a:lnTo>
                    <a:pt x="4529328" y="210311"/>
                  </a:lnTo>
                  <a:lnTo>
                    <a:pt x="4568189" y="211073"/>
                  </a:lnTo>
                  <a:lnTo>
                    <a:pt x="4609337" y="211073"/>
                  </a:lnTo>
                  <a:lnTo>
                    <a:pt x="4765548" y="196595"/>
                  </a:lnTo>
                  <a:lnTo>
                    <a:pt x="4917948" y="161543"/>
                  </a:lnTo>
                </a:path>
                <a:path w="6558280" h="1168400">
                  <a:moveTo>
                    <a:pt x="4299952" y="184403"/>
                  </a:moveTo>
                  <a:lnTo>
                    <a:pt x="4491989" y="226313"/>
                  </a:lnTo>
                  <a:lnTo>
                    <a:pt x="4589525" y="235458"/>
                  </a:lnTo>
                  <a:lnTo>
                    <a:pt x="4639804" y="236219"/>
                  </a:lnTo>
                  <a:lnTo>
                    <a:pt x="4690110" y="236219"/>
                  </a:lnTo>
                  <a:lnTo>
                    <a:pt x="4885931" y="212598"/>
                  </a:lnTo>
                  <a:lnTo>
                    <a:pt x="5070348" y="155448"/>
                  </a:lnTo>
                </a:path>
                <a:path w="6558280" h="1168400">
                  <a:moveTo>
                    <a:pt x="5070348" y="147827"/>
                  </a:moveTo>
                  <a:lnTo>
                    <a:pt x="5127498" y="201929"/>
                  </a:lnTo>
                  <a:lnTo>
                    <a:pt x="5200649" y="244601"/>
                  </a:lnTo>
                  <a:lnTo>
                    <a:pt x="5375148" y="288798"/>
                  </a:lnTo>
                </a:path>
                <a:path w="6558280" h="1168400">
                  <a:moveTo>
                    <a:pt x="4919459" y="149351"/>
                  </a:moveTo>
                  <a:lnTo>
                    <a:pt x="5015471" y="217169"/>
                  </a:lnTo>
                  <a:lnTo>
                    <a:pt x="5126736" y="264413"/>
                  </a:lnTo>
                  <a:lnTo>
                    <a:pt x="5248656" y="289559"/>
                  </a:lnTo>
                  <a:lnTo>
                    <a:pt x="5311901" y="293369"/>
                  </a:lnTo>
                  <a:lnTo>
                    <a:pt x="5343131" y="293369"/>
                  </a:lnTo>
                  <a:lnTo>
                    <a:pt x="5376659" y="291845"/>
                  </a:lnTo>
                </a:path>
                <a:path w="6558280" h="1168400">
                  <a:moveTo>
                    <a:pt x="4764023" y="144017"/>
                  </a:moveTo>
                  <a:lnTo>
                    <a:pt x="4892039" y="233171"/>
                  </a:lnTo>
                  <a:lnTo>
                    <a:pt x="5045201" y="289559"/>
                  </a:lnTo>
                  <a:lnTo>
                    <a:pt x="5209781" y="309371"/>
                  </a:lnTo>
                  <a:lnTo>
                    <a:pt x="5250928" y="309371"/>
                  </a:lnTo>
                  <a:lnTo>
                    <a:pt x="5294375" y="307085"/>
                  </a:lnTo>
                  <a:lnTo>
                    <a:pt x="5379707" y="291845"/>
                  </a:lnTo>
                </a:path>
                <a:path w="6558280" h="1168400">
                  <a:moveTo>
                    <a:pt x="5378183" y="293369"/>
                  </a:moveTo>
                  <a:lnTo>
                    <a:pt x="5656325" y="334517"/>
                  </a:lnTo>
                  <a:lnTo>
                    <a:pt x="5727178" y="334517"/>
                  </a:lnTo>
                  <a:lnTo>
                    <a:pt x="5799569" y="329183"/>
                  </a:lnTo>
                  <a:lnTo>
                    <a:pt x="5938265" y="303275"/>
                  </a:lnTo>
                </a:path>
                <a:path w="6558280" h="1168400">
                  <a:moveTo>
                    <a:pt x="5381231" y="291845"/>
                  </a:moveTo>
                  <a:lnTo>
                    <a:pt x="5519152" y="343661"/>
                  </a:lnTo>
                  <a:lnTo>
                    <a:pt x="5671552" y="363473"/>
                  </a:lnTo>
                  <a:lnTo>
                    <a:pt x="5747004" y="361187"/>
                  </a:lnTo>
                  <a:lnTo>
                    <a:pt x="5823204" y="348995"/>
                  </a:lnTo>
                  <a:lnTo>
                    <a:pt x="5965698" y="300989"/>
                  </a:lnTo>
                </a:path>
                <a:path w="6558280" h="1168400">
                  <a:moveTo>
                    <a:pt x="5378183" y="293369"/>
                  </a:moveTo>
                  <a:lnTo>
                    <a:pt x="5536678" y="362711"/>
                  </a:lnTo>
                  <a:lnTo>
                    <a:pt x="5714237" y="387095"/>
                  </a:lnTo>
                  <a:lnTo>
                    <a:pt x="5804902" y="383285"/>
                  </a:lnTo>
                  <a:lnTo>
                    <a:pt x="5893295" y="367283"/>
                  </a:lnTo>
                  <a:lnTo>
                    <a:pt x="6054851" y="300227"/>
                  </a:lnTo>
                </a:path>
                <a:path w="6558280" h="1168400">
                  <a:moveTo>
                    <a:pt x="5776709" y="1168145"/>
                  </a:moveTo>
                  <a:lnTo>
                    <a:pt x="6073139" y="1069848"/>
                  </a:lnTo>
                  <a:lnTo>
                    <a:pt x="6300202" y="961643"/>
                  </a:lnTo>
                  <a:lnTo>
                    <a:pt x="6455663" y="847343"/>
                  </a:lnTo>
                  <a:lnTo>
                    <a:pt x="6541757" y="726948"/>
                  </a:lnTo>
                  <a:lnTo>
                    <a:pt x="6555486" y="667511"/>
                  </a:lnTo>
                  <a:lnTo>
                    <a:pt x="6557759" y="637793"/>
                  </a:lnTo>
                  <a:lnTo>
                    <a:pt x="6554724" y="606551"/>
                  </a:lnTo>
                  <a:lnTo>
                    <a:pt x="6490702" y="484631"/>
                  </a:lnTo>
                  <a:lnTo>
                    <a:pt x="6354304" y="366521"/>
                  </a:lnTo>
                  <a:lnTo>
                    <a:pt x="6137148" y="253745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7469517" y="1720341"/>
              <a:ext cx="31750" cy="228600"/>
            </a:xfrm>
            <a:custGeom>
              <a:avLst/>
              <a:gdLst/>
              <a:ahLst/>
              <a:cxnLst/>
              <a:rect l="l" t="t" r="r" b="b"/>
              <a:pathLst>
                <a:path w="31750" h="228600">
                  <a:moveTo>
                    <a:pt x="0" y="228600"/>
                  </a:moveTo>
                  <a:lnTo>
                    <a:pt x="31229" y="228600"/>
                  </a:lnTo>
                  <a:lnTo>
                    <a:pt x="31229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7469517" y="1720341"/>
              <a:ext cx="31750" cy="353060"/>
            </a:xfrm>
            <a:custGeom>
              <a:avLst/>
              <a:gdLst/>
              <a:ahLst/>
              <a:cxnLst/>
              <a:rect l="l" t="t" r="r" b="b"/>
              <a:pathLst>
                <a:path w="31750" h="353060">
                  <a:moveTo>
                    <a:pt x="8369" y="0"/>
                  </a:moveTo>
                  <a:lnTo>
                    <a:pt x="8369" y="56388"/>
                  </a:lnTo>
                  <a:lnTo>
                    <a:pt x="5321" y="56388"/>
                  </a:lnTo>
                  <a:lnTo>
                    <a:pt x="5321" y="112014"/>
                  </a:lnTo>
                  <a:lnTo>
                    <a:pt x="3048" y="112014"/>
                  </a:lnTo>
                  <a:lnTo>
                    <a:pt x="3048" y="164592"/>
                  </a:lnTo>
                  <a:lnTo>
                    <a:pt x="1524" y="164592"/>
                  </a:lnTo>
                  <a:lnTo>
                    <a:pt x="1524" y="235458"/>
                  </a:lnTo>
                  <a:lnTo>
                    <a:pt x="0" y="235458"/>
                  </a:lnTo>
                  <a:lnTo>
                    <a:pt x="0" y="352806"/>
                  </a:lnTo>
                  <a:lnTo>
                    <a:pt x="16764" y="352806"/>
                  </a:lnTo>
                  <a:lnTo>
                    <a:pt x="31229" y="234696"/>
                  </a:lnTo>
                  <a:lnTo>
                    <a:pt x="31229" y="164592"/>
                  </a:lnTo>
                  <a:lnTo>
                    <a:pt x="30480" y="164592"/>
                  </a:lnTo>
                  <a:lnTo>
                    <a:pt x="30480" y="112014"/>
                  </a:lnTo>
                  <a:lnTo>
                    <a:pt x="28181" y="112014"/>
                  </a:lnTo>
                  <a:lnTo>
                    <a:pt x="28181" y="56388"/>
                  </a:lnTo>
                  <a:lnTo>
                    <a:pt x="25133" y="56388"/>
                  </a:lnTo>
                  <a:lnTo>
                    <a:pt x="25133" y="0"/>
                  </a:lnTo>
                  <a:lnTo>
                    <a:pt x="8369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7527290" y="1720341"/>
              <a:ext cx="30480" cy="353060"/>
            </a:xfrm>
            <a:custGeom>
              <a:avLst/>
              <a:gdLst/>
              <a:ahLst/>
              <a:cxnLst/>
              <a:rect l="l" t="t" r="r" b="b"/>
              <a:pathLst>
                <a:path w="30479" h="353060">
                  <a:moveTo>
                    <a:pt x="30480" y="235458"/>
                  </a:moveTo>
                  <a:lnTo>
                    <a:pt x="29210" y="235458"/>
                  </a:lnTo>
                  <a:lnTo>
                    <a:pt x="29210" y="164592"/>
                  </a:lnTo>
                  <a:lnTo>
                    <a:pt x="27940" y="164592"/>
                  </a:lnTo>
                  <a:lnTo>
                    <a:pt x="27940" y="112014"/>
                  </a:lnTo>
                  <a:lnTo>
                    <a:pt x="25400" y="112014"/>
                  </a:lnTo>
                  <a:lnTo>
                    <a:pt x="25400" y="56400"/>
                  </a:lnTo>
                  <a:lnTo>
                    <a:pt x="22860" y="56400"/>
                  </a:lnTo>
                  <a:lnTo>
                    <a:pt x="22860" y="0"/>
                  </a:lnTo>
                  <a:lnTo>
                    <a:pt x="5080" y="0"/>
                  </a:lnTo>
                  <a:lnTo>
                    <a:pt x="5080" y="56400"/>
                  </a:lnTo>
                  <a:lnTo>
                    <a:pt x="3810" y="56400"/>
                  </a:lnTo>
                  <a:lnTo>
                    <a:pt x="3810" y="112014"/>
                  </a:lnTo>
                  <a:lnTo>
                    <a:pt x="1270" y="112014"/>
                  </a:lnTo>
                  <a:lnTo>
                    <a:pt x="1270" y="164592"/>
                  </a:lnTo>
                  <a:lnTo>
                    <a:pt x="0" y="164592"/>
                  </a:lnTo>
                  <a:lnTo>
                    <a:pt x="0" y="228600"/>
                  </a:lnTo>
                  <a:lnTo>
                    <a:pt x="1270" y="228600"/>
                  </a:lnTo>
                  <a:lnTo>
                    <a:pt x="3810" y="228600"/>
                  </a:lnTo>
                  <a:lnTo>
                    <a:pt x="5080" y="228600"/>
                  </a:lnTo>
                  <a:lnTo>
                    <a:pt x="5080" y="352806"/>
                  </a:lnTo>
                  <a:lnTo>
                    <a:pt x="22860" y="352806"/>
                  </a:lnTo>
                  <a:lnTo>
                    <a:pt x="25400" y="352806"/>
                  </a:lnTo>
                  <a:lnTo>
                    <a:pt x="27940" y="352806"/>
                  </a:lnTo>
                  <a:lnTo>
                    <a:pt x="29210" y="352806"/>
                  </a:lnTo>
                  <a:lnTo>
                    <a:pt x="30480" y="352806"/>
                  </a:lnTo>
                  <a:lnTo>
                    <a:pt x="30480" y="235458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7525143" y="1720341"/>
              <a:ext cx="33020" cy="353060"/>
            </a:xfrm>
            <a:custGeom>
              <a:avLst/>
              <a:gdLst/>
              <a:ahLst/>
              <a:cxnLst/>
              <a:rect l="l" t="t" r="r" b="b"/>
              <a:pathLst>
                <a:path w="33020" h="353060">
                  <a:moveTo>
                    <a:pt x="7607" y="0"/>
                  </a:moveTo>
                  <a:lnTo>
                    <a:pt x="7607" y="56388"/>
                  </a:lnTo>
                  <a:lnTo>
                    <a:pt x="5334" y="56388"/>
                  </a:lnTo>
                  <a:lnTo>
                    <a:pt x="5334" y="112014"/>
                  </a:lnTo>
                  <a:lnTo>
                    <a:pt x="3048" y="112014"/>
                  </a:lnTo>
                  <a:lnTo>
                    <a:pt x="3048" y="164592"/>
                  </a:lnTo>
                  <a:lnTo>
                    <a:pt x="1523" y="164592"/>
                  </a:lnTo>
                  <a:lnTo>
                    <a:pt x="1523" y="235458"/>
                  </a:lnTo>
                  <a:lnTo>
                    <a:pt x="0" y="235458"/>
                  </a:lnTo>
                  <a:lnTo>
                    <a:pt x="0" y="352806"/>
                  </a:lnTo>
                  <a:lnTo>
                    <a:pt x="32753" y="352806"/>
                  </a:lnTo>
                  <a:lnTo>
                    <a:pt x="32753" y="235458"/>
                  </a:lnTo>
                  <a:lnTo>
                    <a:pt x="31229" y="235458"/>
                  </a:lnTo>
                  <a:lnTo>
                    <a:pt x="31229" y="164592"/>
                  </a:lnTo>
                  <a:lnTo>
                    <a:pt x="29705" y="164592"/>
                  </a:lnTo>
                  <a:lnTo>
                    <a:pt x="29705" y="112014"/>
                  </a:lnTo>
                  <a:lnTo>
                    <a:pt x="27419" y="112014"/>
                  </a:lnTo>
                  <a:lnTo>
                    <a:pt x="27419" y="56388"/>
                  </a:lnTo>
                  <a:lnTo>
                    <a:pt x="25133" y="56388"/>
                  </a:lnTo>
                  <a:lnTo>
                    <a:pt x="25133" y="0"/>
                  </a:lnTo>
                  <a:lnTo>
                    <a:pt x="7607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7580008" y="1999996"/>
              <a:ext cx="27940" cy="17145"/>
            </a:xfrm>
            <a:custGeom>
              <a:avLst/>
              <a:gdLst/>
              <a:ahLst/>
              <a:cxnLst/>
              <a:rect l="l" t="t" r="r" b="b"/>
              <a:pathLst>
                <a:path w="27940" h="17144">
                  <a:moveTo>
                    <a:pt x="27431" y="16764"/>
                  </a:moveTo>
                  <a:lnTo>
                    <a:pt x="27431" y="0"/>
                  </a:lnTo>
                  <a:lnTo>
                    <a:pt x="0" y="0"/>
                  </a:lnTo>
                  <a:lnTo>
                    <a:pt x="0" y="16764"/>
                  </a:lnTo>
                  <a:lnTo>
                    <a:pt x="27431" y="1676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7580770" y="1999996"/>
              <a:ext cx="26670" cy="17780"/>
            </a:xfrm>
            <a:custGeom>
              <a:avLst/>
              <a:gdLst/>
              <a:ahLst/>
              <a:cxnLst/>
              <a:rect l="l" t="t" r="r" b="b"/>
              <a:pathLst>
                <a:path w="26670" h="17780">
                  <a:moveTo>
                    <a:pt x="0" y="0"/>
                  </a:moveTo>
                  <a:lnTo>
                    <a:pt x="0" y="17525"/>
                  </a:lnTo>
                  <a:lnTo>
                    <a:pt x="26670" y="17525"/>
                  </a:lnTo>
                  <a:lnTo>
                    <a:pt x="26670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7572375" y="2012188"/>
              <a:ext cx="43180" cy="62230"/>
            </a:xfrm>
            <a:custGeom>
              <a:avLst/>
              <a:gdLst/>
              <a:ahLst/>
              <a:cxnLst/>
              <a:rect l="l" t="t" r="r" b="b"/>
              <a:pathLst>
                <a:path w="43179" h="62230">
                  <a:moveTo>
                    <a:pt x="42672" y="61722"/>
                  </a:moveTo>
                  <a:lnTo>
                    <a:pt x="42672" y="0"/>
                  </a:lnTo>
                  <a:lnTo>
                    <a:pt x="0" y="0"/>
                  </a:lnTo>
                  <a:lnTo>
                    <a:pt x="0" y="61722"/>
                  </a:lnTo>
                  <a:lnTo>
                    <a:pt x="42672" y="61722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7572375" y="2012950"/>
              <a:ext cx="43180" cy="62230"/>
            </a:xfrm>
            <a:custGeom>
              <a:avLst/>
              <a:gdLst/>
              <a:ahLst/>
              <a:cxnLst/>
              <a:rect l="l" t="t" r="r" b="b"/>
              <a:pathLst>
                <a:path w="43179" h="62230">
                  <a:moveTo>
                    <a:pt x="0" y="0"/>
                  </a:moveTo>
                  <a:lnTo>
                    <a:pt x="0" y="61721"/>
                  </a:lnTo>
                  <a:lnTo>
                    <a:pt x="42672" y="61721"/>
                  </a:lnTo>
                  <a:lnTo>
                    <a:pt x="42672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7541908" y="2077720"/>
              <a:ext cx="135255" cy="74930"/>
            </a:xfrm>
            <a:custGeom>
              <a:avLst/>
              <a:gdLst/>
              <a:ahLst/>
              <a:cxnLst/>
              <a:rect l="l" t="t" r="r" b="b"/>
              <a:pathLst>
                <a:path w="135254" h="74930">
                  <a:moveTo>
                    <a:pt x="0" y="74675"/>
                  </a:moveTo>
                  <a:lnTo>
                    <a:pt x="134873" y="74675"/>
                  </a:lnTo>
                  <a:lnTo>
                    <a:pt x="134873" y="0"/>
                  </a:lnTo>
                  <a:lnTo>
                    <a:pt x="0" y="0"/>
                  </a:lnTo>
                  <a:lnTo>
                    <a:pt x="0" y="74675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7540384" y="2077720"/>
              <a:ext cx="137160" cy="74930"/>
            </a:xfrm>
            <a:custGeom>
              <a:avLst/>
              <a:gdLst/>
              <a:ahLst/>
              <a:cxnLst/>
              <a:rect l="l" t="t" r="r" b="b"/>
              <a:pathLst>
                <a:path w="137159" h="74930">
                  <a:moveTo>
                    <a:pt x="0" y="0"/>
                  </a:moveTo>
                  <a:lnTo>
                    <a:pt x="0" y="74675"/>
                  </a:lnTo>
                  <a:lnTo>
                    <a:pt x="137159" y="74675"/>
                  </a:lnTo>
                  <a:lnTo>
                    <a:pt x="13715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7535799" y="2067813"/>
              <a:ext cx="146050" cy="14604"/>
            </a:xfrm>
            <a:custGeom>
              <a:avLst/>
              <a:gdLst/>
              <a:ahLst/>
              <a:cxnLst/>
              <a:rect l="l" t="t" r="r" b="b"/>
              <a:pathLst>
                <a:path w="146050" h="14605">
                  <a:moveTo>
                    <a:pt x="145542" y="14477"/>
                  </a:moveTo>
                  <a:lnTo>
                    <a:pt x="145542" y="0"/>
                  </a:lnTo>
                  <a:lnTo>
                    <a:pt x="0" y="0"/>
                  </a:lnTo>
                  <a:lnTo>
                    <a:pt x="0" y="14477"/>
                  </a:lnTo>
                  <a:lnTo>
                    <a:pt x="145542" y="14477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7541908" y="2067782"/>
              <a:ext cx="141605" cy="15875"/>
            </a:xfrm>
            <a:custGeom>
              <a:avLst/>
              <a:gdLst/>
              <a:ahLst/>
              <a:cxnLst/>
              <a:rect l="l" t="t" r="r" b="b"/>
              <a:pathLst>
                <a:path w="141604" h="15875">
                  <a:moveTo>
                    <a:pt x="0" y="15303"/>
                  </a:moveTo>
                  <a:lnTo>
                    <a:pt x="140988" y="15303"/>
                  </a:lnTo>
                  <a:lnTo>
                    <a:pt x="140988" y="0"/>
                  </a:lnTo>
                  <a:lnTo>
                    <a:pt x="0" y="0"/>
                  </a:lnTo>
                  <a:lnTo>
                    <a:pt x="0" y="1530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7551801" y="2088388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5">
                  <a:moveTo>
                    <a:pt x="28194" y="51054"/>
                  </a:moveTo>
                  <a:lnTo>
                    <a:pt x="28194" y="0"/>
                  </a:lnTo>
                  <a:lnTo>
                    <a:pt x="0" y="0"/>
                  </a:lnTo>
                  <a:lnTo>
                    <a:pt x="0" y="51054"/>
                  </a:lnTo>
                  <a:lnTo>
                    <a:pt x="28194" y="51054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7551801" y="2089150"/>
              <a:ext cx="29209" cy="50800"/>
            </a:xfrm>
            <a:custGeom>
              <a:avLst/>
              <a:gdLst/>
              <a:ahLst/>
              <a:cxnLst/>
              <a:rect l="l" t="t" r="r" b="b"/>
              <a:pathLst>
                <a:path w="29209" h="50800">
                  <a:moveTo>
                    <a:pt x="0" y="0"/>
                  </a:moveTo>
                  <a:lnTo>
                    <a:pt x="0" y="50292"/>
                  </a:lnTo>
                  <a:lnTo>
                    <a:pt x="28955" y="50292"/>
                  </a:lnTo>
                  <a:lnTo>
                    <a:pt x="2895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7634097" y="2088388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5">
                  <a:moveTo>
                    <a:pt x="28194" y="51054"/>
                  </a:moveTo>
                  <a:lnTo>
                    <a:pt x="28194" y="0"/>
                  </a:lnTo>
                  <a:lnTo>
                    <a:pt x="0" y="0"/>
                  </a:lnTo>
                  <a:lnTo>
                    <a:pt x="0" y="51054"/>
                  </a:lnTo>
                  <a:lnTo>
                    <a:pt x="28194" y="51054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7634097" y="2089150"/>
              <a:ext cx="29209" cy="50800"/>
            </a:xfrm>
            <a:custGeom>
              <a:avLst/>
              <a:gdLst/>
              <a:ahLst/>
              <a:cxnLst/>
              <a:rect l="l" t="t" r="r" b="b"/>
              <a:pathLst>
                <a:path w="29209" h="50800">
                  <a:moveTo>
                    <a:pt x="0" y="0"/>
                  </a:moveTo>
                  <a:lnTo>
                    <a:pt x="0" y="50292"/>
                  </a:lnTo>
                  <a:lnTo>
                    <a:pt x="28955" y="50292"/>
                  </a:lnTo>
                  <a:lnTo>
                    <a:pt x="2895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7592949" y="2088388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5">
                  <a:moveTo>
                    <a:pt x="28194" y="51054"/>
                  </a:moveTo>
                  <a:lnTo>
                    <a:pt x="28194" y="0"/>
                  </a:lnTo>
                  <a:lnTo>
                    <a:pt x="0" y="0"/>
                  </a:lnTo>
                  <a:lnTo>
                    <a:pt x="0" y="51054"/>
                  </a:lnTo>
                  <a:lnTo>
                    <a:pt x="28194" y="51054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7592949" y="2089150"/>
              <a:ext cx="29209" cy="50800"/>
            </a:xfrm>
            <a:custGeom>
              <a:avLst/>
              <a:gdLst/>
              <a:ahLst/>
              <a:cxnLst/>
              <a:rect l="l" t="t" r="r" b="b"/>
              <a:pathLst>
                <a:path w="29209" h="50800">
                  <a:moveTo>
                    <a:pt x="0" y="0"/>
                  </a:moveTo>
                  <a:lnTo>
                    <a:pt x="0" y="50292"/>
                  </a:lnTo>
                  <a:lnTo>
                    <a:pt x="28955" y="50292"/>
                  </a:lnTo>
                  <a:lnTo>
                    <a:pt x="2895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6943725" y="2042668"/>
              <a:ext cx="47625" cy="31750"/>
            </a:xfrm>
            <a:custGeom>
              <a:avLst/>
              <a:gdLst/>
              <a:ahLst/>
              <a:cxnLst/>
              <a:rect l="l" t="t" r="r" b="b"/>
              <a:pathLst>
                <a:path w="47625" h="31750">
                  <a:moveTo>
                    <a:pt x="47244" y="31242"/>
                  </a:moveTo>
                  <a:lnTo>
                    <a:pt x="47244" y="0"/>
                  </a:lnTo>
                  <a:lnTo>
                    <a:pt x="0" y="0"/>
                  </a:lnTo>
                  <a:lnTo>
                    <a:pt x="0" y="31242"/>
                  </a:lnTo>
                  <a:lnTo>
                    <a:pt x="47244" y="31242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6943725" y="2042668"/>
              <a:ext cx="48260" cy="32384"/>
            </a:xfrm>
            <a:custGeom>
              <a:avLst/>
              <a:gdLst/>
              <a:ahLst/>
              <a:cxnLst/>
              <a:rect l="l" t="t" r="r" b="b"/>
              <a:pathLst>
                <a:path w="48259" h="32385">
                  <a:moveTo>
                    <a:pt x="0" y="0"/>
                  </a:moveTo>
                  <a:lnTo>
                    <a:pt x="0" y="32004"/>
                  </a:lnTo>
                  <a:lnTo>
                    <a:pt x="48005" y="32004"/>
                  </a:lnTo>
                  <a:lnTo>
                    <a:pt x="4800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6866000" y="2077720"/>
              <a:ext cx="128270" cy="74930"/>
            </a:xfrm>
            <a:custGeom>
              <a:avLst/>
              <a:gdLst/>
              <a:ahLst/>
              <a:cxnLst/>
              <a:rect l="l" t="t" r="r" b="b"/>
              <a:pathLst>
                <a:path w="128270" h="74930">
                  <a:moveTo>
                    <a:pt x="0" y="74675"/>
                  </a:moveTo>
                  <a:lnTo>
                    <a:pt x="128029" y="74675"/>
                  </a:lnTo>
                  <a:lnTo>
                    <a:pt x="128029" y="0"/>
                  </a:lnTo>
                  <a:lnTo>
                    <a:pt x="0" y="0"/>
                  </a:lnTo>
                  <a:lnTo>
                    <a:pt x="0" y="74675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6866000" y="2077720"/>
              <a:ext cx="136525" cy="74930"/>
            </a:xfrm>
            <a:custGeom>
              <a:avLst/>
              <a:gdLst/>
              <a:ahLst/>
              <a:cxnLst/>
              <a:rect l="l" t="t" r="r" b="b"/>
              <a:pathLst>
                <a:path w="136525" h="74930">
                  <a:moveTo>
                    <a:pt x="0" y="0"/>
                  </a:moveTo>
                  <a:lnTo>
                    <a:pt x="0" y="74675"/>
                  </a:lnTo>
                  <a:lnTo>
                    <a:pt x="136398" y="74675"/>
                  </a:lnTo>
                  <a:lnTo>
                    <a:pt x="136398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6860679" y="2067813"/>
              <a:ext cx="146685" cy="14604"/>
            </a:xfrm>
            <a:custGeom>
              <a:avLst/>
              <a:gdLst/>
              <a:ahLst/>
              <a:cxnLst/>
              <a:rect l="l" t="t" r="r" b="b"/>
              <a:pathLst>
                <a:path w="146684" h="14605">
                  <a:moveTo>
                    <a:pt x="146303" y="14477"/>
                  </a:moveTo>
                  <a:lnTo>
                    <a:pt x="146303" y="0"/>
                  </a:lnTo>
                  <a:lnTo>
                    <a:pt x="0" y="0"/>
                  </a:lnTo>
                  <a:lnTo>
                    <a:pt x="0" y="14477"/>
                  </a:lnTo>
                  <a:lnTo>
                    <a:pt x="146303" y="14477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6860648" y="2075433"/>
              <a:ext cx="133985" cy="0"/>
            </a:xfrm>
            <a:custGeom>
              <a:avLst/>
              <a:gdLst/>
              <a:ahLst/>
              <a:cxnLst/>
              <a:rect l="l" t="t" r="r" b="b"/>
              <a:pathLst>
                <a:path w="133984">
                  <a:moveTo>
                    <a:pt x="0" y="0"/>
                  </a:moveTo>
                  <a:lnTo>
                    <a:pt x="133381" y="0"/>
                  </a:lnTo>
                </a:path>
              </a:pathLst>
            </a:custGeom>
            <a:ln w="15303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6955929" y="2088388"/>
              <a:ext cx="35560" cy="51435"/>
            </a:xfrm>
            <a:custGeom>
              <a:avLst/>
              <a:gdLst/>
              <a:ahLst/>
              <a:cxnLst/>
              <a:rect l="l" t="t" r="r" b="b"/>
              <a:pathLst>
                <a:path w="35559" h="51435">
                  <a:moveTo>
                    <a:pt x="35051" y="51054"/>
                  </a:moveTo>
                  <a:lnTo>
                    <a:pt x="35051" y="0"/>
                  </a:lnTo>
                  <a:lnTo>
                    <a:pt x="0" y="0"/>
                  </a:lnTo>
                  <a:lnTo>
                    <a:pt x="0" y="51054"/>
                  </a:lnTo>
                  <a:lnTo>
                    <a:pt x="35051" y="51054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6956692" y="2089150"/>
              <a:ext cx="35560" cy="50800"/>
            </a:xfrm>
            <a:custGeom>
              <a:avLst/>
              <a:gdLst/>
              <a:ahLst/>
              <a:cxnLst/>
              <a:rect l="l" t="t" r="r" b="b"/>
              <a:pathLst>
                <a:path w="35559" h="50800">
                  <a:moveTo>
                    <a:pt x="0" y="0"/>
                  </a:moveTo>
                  <a:lnTo>
                    <a:pt x="0" y="50292"/>
                  </a:lnTo>
                  <a:lnTo>
                    <a:pt x="35051" y="50292"/>
                  </a:lnTo>
                  <a:lnTo>
                    <a:pt x="3505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6873620" y="2088388"/>
              <a:ext cx="35560" cy="51435"/>
            </a:xfrm>
            <a:custGeom>
              <a:avLst/>
              <a:gdLst/>
              <a:ahLst/>
              <a:cxnLst/>
              <a:rect l="l" t="t" r="r" b="b"/>
              <a:pathLst>
                <a:path w="35559" h="51435">
                  <a:moveTo>
                    <a:pt x="35051" y="51054"/>
                  </a:moveTo>
                  <a:lnTo>
                    <a:pt x="35051" y="0"/>
                  </a:lnTo>
                  <a:lnTo>
                    <a:pt x="0" y="0"/>
                  </a:lnTo>
                  <a:lnTo>
                    <a:pt x="0" y="51054"/>
                  </a:lnTo>
                  <a:lnTo>
                    <a:pt x="35051" y="51054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6873620" y="2089150"/>
              <a:ext cx="35560" cy="50800"/>
            </a:xfrm>
            <a:custGeom>
              <a:avLst/>
              <a:gdLst/>
              <a:ahLst/>
              <a:cxnLst/>
              <a:rect l="l" t="t" r="r" b="b"/>
              <a:pathLst>
                <a:path w="35559" h="50800">
                  <a:moveTo>
                    <a:pt x="0" y="0"/>
                  </a:moveTo>
                  <a:lnTo>
                    <a:pt x="0" y="50292"/>
                  </a:lnTo>
                  <a:lnTo>
                    <a:pt x="35051" y="50292"/>
                  </a:lnTo>
                  <a:lnTo>
                    <a:pt x="3505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6914781" y="2088388"/>
              <a:ext cx="35560" cy="51435"/>
            </a:xfrm>
            <a:custGeom>
              <a:avLst/>
              <a:gdLst/>
              <a:ahLst/>
              <a:cxnLst/>
              <a:rect l="l" t="t" r="r" b="b"/>
              <a:pathLst>
                <a:path w="35559" h="51435">
                  <a:moveTo>
                    <a:pt x="35050" y="51054"/>
                  </a:moveTo>
                  <a:lnTo>
                    <a:pt x="35050" y="0"/>
                  </a:lnTo>
                  <a:lnTo>
                    <a:pt x="0" y="0"/>
                  </a:lnTo>
                  <a:lnTo>
                    <a:pt x="0" y="51054"/>
                  </a:lnTo>
                  <a:lnTo>
                    <a:pt x="35050" y="51054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6915543" y="2089150"/>
              <a:ext cx="34290" cy="50800"/>
            </a:xfrm>
            <a:custGeom>
              <a:avLst/>
              <a:gdLst/>
              <a:ahLst/>
              <a:cxnLst/>
              <a:rect l="l" t="t" r="r" b="b"/>
              <a:pathLst>
                <a:path w="34290" h="50800">
                  <a:moveTo>
                    <a:pt x="0" y="0"/>
                  </a:moveTo>
                  <a:lnTo>
                    <a:pt x="0" y="50292"/>
                  </a:lnTo>
                  <a:lnTo>
                    <a:pt x="34290" y="50292"/>
                  </a:lnTo>
                  <a:lnTo>
                    <a:pt x="34290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6994030" y="1948941"/>
              <a:ext cx="548005" cy="217170"/>
            </a:xfrm>
            <a:custGeom>
              <a:avLst/>
              <a:gdLst/>
              <a:ahLst/>
              <a:cxnLst/>
              <a:rect l="l" t="t" r="r" b="b"/>
              <a:pathLst>
                <a:path w="548004" h="217169">
                  <a:moveTo>
                    <a:pt x="547877" y="217170"/>
                  </a:moveTo>
                  <a:lnTo>
                    <a:pt x="547877" y="0"/>
                  </a:lnTo>
                  <a:lnTo>
                    <a:pt x="0" y="0"/>
                  </a:lnTo>
                  <a:lnTo>
                    <a:pt x="0" y="217170"/>
                  </a:lnTo>
                  <a:lnTo>
                    <a:pt x="547877" y="21717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6994792" y="1948941"/>
              <a:ext cx="548005" cy="218440"/>
            </a:xfrm>
            <a:custGeom>
              <a:avLst/>
              <a:gdLst/>
              <a:ahLst/>
              <a:cxnLst/>
              <a:rect l="l" t="t" r="r" b="b"/>
              <a:pathLst>
                <a:path w="548004" h="218439">
                  <a:moveTo>
                    <a:pt x="0" y="0"/>
                  </a:moveTo>
                  <a:lnTo>
                    <a:pt x="0" y="217932"/>
                  </a:lnTo>
                  <a:lnTo>
                    <a:pt x="547877" y="217932"/>
                  </a:lnTo>
                  <a:lnTo>
                    <a:pt x="54787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7131177" y="1913890"/>
              <a:ext cx="41275" cy="26670"/>
            </a:xfrm>
            <a:custGeom>
              <a:avLst/>
              <a:gdLst/>
              <a:ahLst/>
              <a:cxnLst/>
              <a:rect l="l" t="t" r="r" b="b"/>
              <a:pathLst>
                <a:path w="41275" h="26669">
                  <a:moveTo>
                    <a:pt x="41148" y="26670"/>
                  </a:moveTo>
                  <a:lnTo>
                    <a:pt x="41148" y="0"/>
                  </a:lnTo>
                  <a:lnTo>
                    <a:pt x="0" y="0"/>
                  </a:lnTo>
                  <a:lnTo>
                    <a:pt x="0" y="26670"/>
                  </a:lnTo>
                  <a:lnTo>
                    <a:pt x="41148" y="2667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7131177" y="1913890"/>
              <a:ext cx="41275" cy="27940"/>
            </a:xfrm>
            <a:custGeom>
              <a:avLst/>
              <a:gdLst/>
              <a:ahLst/>
              <a:cxnLst/>
              <a:rect l="l" t="t" r="r" b="b"/>
              <a:pathLst>
                <a:path w="41275" h="27939">
                  <a:moveTo>
                    <a:pt x="0" y="0"/>
                  </a:moveTo>
                  <a:lnTo>
                    <a:pt x="0" y="27432"/>
                  </a:lnTo>
                  <a:lnTo>
                    <a:pt x="41148" y="27432"/>
                  </a:lnTo>
                  <a:lnTo>
                    <a:pt x="41148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7230999" y="1906270"/>
              <a:ext cx="55880" cy="38100"/>
            </a:xfrm>
            <a:custGeom>
              <a:avLst/>
              <a:gdLst/>
              <a:ahLst/>
              <a:cxnLst/>
              <a:rect l="l" t="t" r="r" b="b"/>
              <a:pathLst>
                <a:path w="55879" h="38100">
                  <a:moveTo>
                    <a:pt x="55625" y="38099"/>
                  </a:moveTo>
                  <a:lnTo>
                    <a:pt x="55625" y="0"/>
                  </a:lnTo>
                  <a:lnTo>
                    <a:pt x="0" y="0"/>
                  </a:lnTo>
                  <a:lnTo>
                    <a:pt x="0" y="38099"/>
                  </a:lnTo>
                  <a:lnTo>
                    <a:pt x="55625" y="38099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7230999" y="1906270"/>
              <a:ext cx="55880" cy="38100"/>
            </a:xfrm>
            <a:custGeom>
              <a:avLst/>
              <a:gdLst/>
              <a:ahLst/>
              <a:cxnLst/>
              <a:rect l="l" t="t" r="r" b="b"/>
              <a:pathLst>
                <a:path w="55879" h="38100">
                  <a:moveTo>
                    <a:pt x="0" y="0"/>
                  </a:moveTo>
                  <a:lnTo>
                    <a:pt x="0" y="38099"/>
                  </a:lnTo>
                  <a:lnTo>
                    <a:pt x="55625" y="38099"/>
                  </a:lnTo>
                  <a:lnTo>
                    <a:pt x="5562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6984873" y="1935988"/>
              <a:ext cx="567055" cy="19050"/>
            </a:xfrm>
            <a:custGeom>
              <a:avLst/>
              <a:gdLst/>
              <a:ahLst/>
              <a:cxnLst/>
              <a:rect l="l" t="t" r="r" b="b"/>
              <a:pathLst>
                <a:path w="567054" h="19050">
                  <a:moveTo>
                    <a:pt x="566927" y="19050"/>
                  </a:moveTo>
                  <a:lnTo>
                    <a:pt x="566927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566927" y="1905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6984873" y="1936750"/>
              <a:ext cx="567055" cy="19050"/>
            </a:xfrm>
            <a:custGeom>
              <a:avLst/>
              <a:gdLst/>
              <a:ahLst/>
              <a:cxnLst/>
              <a:rect l="l" t="t" r="r" b="b"/>
              <a:pathLst>
                <a:path w="567054" h="19050">
                  <a:moveTo>
                    <a:pt x="0" y="0"/>
                  </a:moveTo>
                  <a:lnTo>
                    <a:pt x="0" y="19049"/>
                  </a:lnTo>
                  <a:lnTo>
                    <a:pt x="566927" y="19049"/>
                  </a:lnTo>
                  <a:lnTo>
                    <a:pt x="56692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6994030" y="2053335"/>
              <a:ext cx="548005" cy="10160"/>
            </a:xfrm>
            <a:custGeom>
              <a:avLst/>
              <a:gdLst/>
              <a:ahLst/>
              <a:cxnLst/>
              <a:rect l="l" t="t" r="r" b="b"/>
              <a:pathLst>
                <a:path w="548004" h="10160">
                  <a:moveTo>
                    <a:pt x="547877" y="9906"/>
                  </a:moveTo>
                  <a:lnTo>
                    <a:pt x="547877" y="0"/>
                  </a:lnTo>
                  <a:lnTo>
                    <a:pt x="0" y="0"/>
                  </a:lnTo>
                  <a:lnTo>
                    <a:pt x="0" y="9906"/>
                  </a:lnTo>
                  <a:lnTo>
                    <a:pt x="547877" y="9906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6994792" y="2054097"/>
              <a:ext cx="548005" cy="9525"/>
            </a:xfrm>
            <a:custGeom>
              <a:avLst/>
              <a:gdLst/>
              <a:ahLst/>
              <a:cxnLst/>
              <a:rect l="l" t="t" r="r" b="b"/>
              <a:pathLst>
                <a:path w="548004" h="9525">
                  <a:moveTo>
                    <a:pt x="0" y="0"/>
                  </a:moveTo>
                  <a:lnTo>
                    <a:pt x="0" y="9143"/>
                  </a:lnTo>
                  <a:lnTo>
                    <a:pt x="547877" y="9143"/>
                  </a:lnTo>
                  <a:lnTo>
                    <a:pt x="54787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7083170" y="2073910"/>
              <a:ext cx="62230" cy="66040"/>
            </a:xfrm>
            <a:custGeom>
              <a:avLst/>
              <a:gdLst/>
              <a:ahLst/>
              <a:cxnLst/>
              <a:rect l="l" t="t" r="r" b="b"/>
              <a:pathLst>
                <a:path w="62229" h="66039">
                  <a:moveTo>
                    <a:pt x="61722" y="65532"/>
                  </a:moveTo>
                  <a:lnTo>
                    <a:pt x="61722" y="0"/>
                  </a:lnTo>
                  <a:lnTo>
                    <a:pt x="0" y="0"/>
                  </a:lnTo>
                  <a:lnTo>
                    <a:pt x="0" y="65532"/>
                  </a:lnTo>
                  <a:lnTo>
                    <a:pt x="61722" y="65532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7083170" y="2074672"/>
              <a:ext cx="62865" cy="64769"/>
            </a:xfrm>
            <a:custGeom>
              <a:avLst/>
              <a:gdLst/>
              <a:ahLst/>
              <a:cxnLst/>
              <a:rect l="l" t="t" r="r" b="b"/>
              <a:pathLst>
                <a:path w="62865" h="64769">
                  <a:moveTo>
                    <a:pt x="0" y="0"/>
                  </a:moveTo>
                  <a:lnTo>
                    <a:pt x="0" y="64770"/>
                  </a:lnTo>
                  <a:lnTo>
                    <a:pt x="62483" y="64770"/>
                  </a:lnTo>
                  <a:lnTo>
                    <a:pt x="62483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7080123" y="2137918"/>
              <a:ext cx="67945" cy="7620"/>
            </a:xfrm>
            <a:custGeom>
              <a:avLst/>
              <a:gdLst/>
              <a:ahLst/>
              <a:cxnLst/>
              <a:rect l="l" t="t" r="r" b="b"/>
              <a:pathLst>
                <a:path w="67945" h="7619">
                  <a:moveTo>
                    <a:pt x="67818" y="7620"/>
                  </a:moveTo>
                  <a:lnTo>
                    <a:pt x="67818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67818" y="762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7080123" y="2137918"/>
              <a:ext cx="68580" cy="8890"/>
            </a:xfrm>
            <a:custGeom>
              <a:avLst/>
              <a:gdLst/>
              <a:ahLst/>
              <a:cxnLst/>
              <a:rect l="l" t="t" r="r" b="b"/>
              <a:pathLst>
                <a:path w="68579" h="8889">
                  <a:moveTo>
                    <a:pt x="0" y="0"/>
                  </a:moveTo>
                  <a:lnTo>
                    <a:pt x="0" y="8381"/>
                  </a:lnTo>
                  <a:lnTo>
                    <a:pt x="68579" y="8381"/>
                  </a:lnTo>
                  <a:lnTo>
                    <a:pt x="6857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7083170" y="2074672"/>
              <a:ext cx="62865" cy="62230"/>
            </a:xfrm>
            <a:custGeom>
              <a:avLst/>
              <a:gdLst/>
              <a:ahLst/>
              <a:cxnLst/>
              <a:rect l="l" t="t" r="r" b="b"/>
              <a:pathLst>
                <a:path w="62865" h="62230">
                  <a:moveTo>
                    <a:pt x="30480" y="0"/>
                  </a:moveTo>
                  <a:lnTo>
                    <a:pt x="32004" y="61721"/>
                  </a:lnTo>
                </a:path>
                <a:path w="62865" h="62230">
                  <a:moveTo>
                    <a:pt x="0" y="32003"/>
                  </a:moveTo>
                  <a:lnTo>
                    <a:pt x="62496" y="33527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7159370" y="2073910"/>
              <a:ext cx="62230" cy="66040"/>
            </a:xfrm>
            <a:custGeom>
              <a:avLst/>
              <a:gdLst/>
              <a:ahLst/>
              <a:cxnLst/>
              <a:rect l="l" t="t" r="r" b="b"/>
              <a:pathLst>
                <a:path w="62229" h="66039">
                  <a:moveTo>
                    <a:pt x="61722" y="65532"/>
                  </a:moveTo>
                  <a:lnTo>
                    <a:pt x="61722" y="0"/>
                  </a:lnTo>
                  <a:lnTo>
                    <a:pt x="0" y="0"/>
                  </a:lnTo>
                  <a:lnTo>
                    <a:pt x="0" y="65532"/>
                  </a:lnTo>
                  <a:lnTo>
                    <a:pt x="61722" y="65532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7159370" y="2074672"/>
              <a:ext cx="62865" cy="64769"/>
            </a:xfrm>
            <a:custGeom>
              <a:avLst/>
              <a:gdLst/>
              <a:ahLst/>
              <a:cxnLst/>
              <a:rect l="l" t="t" r="r" b="b"/>
              <a:pathLst>
                <a:path w="62865" h="64769">
                  <a:moveTo>
                    <a:pt x="0" y="0"/>
                  </a:moveTo>
                  <a:lnTo>
                    <a:pt x="0" y="64770"/>
                  </a:lnTo>
                  <a:lnTo>
                    <a:pt x="62483" y="64770"/>
                  </a:lnTo>
                  <a:lnTo>
                    <a:pt x="62483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7156323" y="2137918"/>
              <a:ext cx="67945" cy="7620"/>
            </a:xfrm>
            <a:custGeom>
              <a:avLst/>
              <a:gdLst/>
              <a:ahLst/>
              <a:cxnLst/>
              <a:rect l="l" t="t" r="r" b="b"/>
              <a:pathLst>
                <a:path w="67945" h="7619">
                  <a:moveTo>
                    <a:pt x="67818" y="7620"/>
                  </a:moveTo>
                  <a:lnTo>
                    <a:pt x="67818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67818" y="762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7156323" y="2137918"/>
              <a:ext cx="68580" cy="8890"/>
            </a:xfrm>
            <a:custGeom>
              <a:avLst/>
              <a:gdLst/>
              <a:ahLst/>
              <a:cxnLst/>
              <a:rect l="l" t="t" r="r" b="b"/>
              <a:pathLst>
                <a:path w="68579" h="8889">
                  <a:moveTo>
                    <a:pt x="0" y="0"/>
                  </a:moveTo>
                  <a:lnTo>
                    <a:pt x="0" y="8381"/>
                  </a:lnTo>
                  <a:lnTo>
                    <a:pt x="68579" y="8381"/>
                  </a:lnTo>
                  <a:lnTo>
                    <a:pt x="6857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7159370" y="2074672"/>
              <a:ext cx="61594" cy="62230"/>
            </a:xfrm>
            <a:custGeom>
              <a:avLst/>
              <a:gdLst/>
              <a:ahLst/>
              <a:cxnLst/>
              <a:rect l="l" t="t" r="r" b="b"/>
              <a:pathLst>
                <a:path w="61595" h="62230">
                  <a:moveTo>
                    <a:pt x="30480" y="0"/>
                  </a:moveTo>
                  <a:lnTo>
                    <a:pt x="32004" y="61721"/>
                  </a:lnTo>
                </a:path>
                <a:path w="61595" h="62230">
                  <a:moveTo>
                    <a:pt x="0" y="32003"/>
                  </a:moveTo>
                  <a:lnTo>
                    <a:pt x="60973" y="33527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7459599" y="2073910"/>
              <a:ext cx="62230" cy="66040"/>
            </a:xfrm>
            <a:custGeom>
              <a:avLst/>
              <a:gdLst/>
              <a:ahLst/>
              <a:cxnLst/>
              <a:rect l="l" t="t" r="r" b="b"/>
              <a:pathLst>
                <a:path w="62229" h="66039">
                  <a:moveTo>
                    <a:pt x="61722" y="65532"/>
                  </a:moveTo>
                  <a:lnTo>
                    <a:pt x="61722" y="0"/>
                  </a:lnTo>
                  <a:lnTo>
                    <a:pt x="0" y="0"/>
                  </a:lnTo>
                  <a:lnTo>
                    <a:pt x="0" y="65532"/>
                  </a:lnTo>
                  <a:lnTo>
                    <a:pt x="61722" y="65532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7459599" y="2074672"/>
              <a:ext cx="62230" cy="64769"/>
            </a:xfrm>
            <a:custGeom>
              <a:avLst/>
              <a:gdLst/>
              <a:ahLst/>
              <a:cxnLst/>
              <a:rect l="l" t="t" r="r" b="b"/>
              <a:pathLst>
                <a:path w="62229" h="64769">
                  <a:moveTo>
                    <a:pt x="0" y="0"/>
                  </a:moveTo>
                  <a:lnTo>
                    <a:pt x="0" y="64770"/>
                  </a:lnTo>
                  <a:lnTo>
                    <a:pt x="61722" y="64770"/>
                  </a:lnTo>
                  <a:lnTo>
                    <a:pt x="61722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7456551" y="2137918"/>
              <a:ext cx="67945" cy="7620"/>
            </a:xfrm>
            <a:custGeom>
              <a:avLst/>
              <a:gdLst/>
              <a:ahLst/>
              <a:cxnLst/>
              <a:rect l="l" t="t" r="r" b="b"/>
              <a:pathLst>
                <a:path w="67945" h="7619">
                  <a:moveTo>
                    <a:pt x="67818" y="7620"/>
                  </a:moveTo>
                  <a:lnTo>
                    <a:pt x="67818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67818" y="762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7456551" y="2137918"/>
              <a:ext cx="68580" cy="8890"/>
            </a:xfrm>
            <a:custGeom>
              <a:avLst/>
              <a:gdLst/>
              <a:ahLst/>
              <a:cxnLst/>
              <a:rect l="l" t="t" r="r" b="b"/>
              <a:pathLst>
                <a:path w="68579" h="8889">
                  <a:moveTo>
                    <a:pt x="0" y="0"/>
                  </a:moveTo>
                  <a:lnTo>
                    <a:pt x="0" y="8381"/>
                  </a:lnTo>
                  <a:lnTo>
                    <a:pt x="68579" y="8381"/>
                  </a:lnTo>
                  <a:lnTo>
                    <a:pt x="6857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7459599" y="2074672"/>
              <a:ext cx="60325" cy="62230"/>
            </a:xfrm>
            <a:custGeom>
              <a:avLst/>
              <a:gdLst/>
              <a:ahLst/>
              <a:cxnLst/>
              <a:rect l="l" t="t" r="r" b="b"/>
              <a:pathLst>
                <a:path w="60325" h="62230">
                  <a:moveTo>
                    <a:pt x="30493" y="0"/>
                  </a:moveTo>
                  <a:lnTo>
                    <a:pt x="32017" y="61721"/>
                  </a:lnTo>
                </a:path>
                <a:path w="60325" h="62230">
                  <a:moveTo>
                    <a:pt x="0" y="32003"/>
                  </a:moveTo>
                  <a:lnTo>
                    <a:pt x="60197" y="33527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7006970" y="2073910"/>
              <a:ext cx="63500" cy="66040"/>
            </a:xfrm>
            <a:custGeom>
              <a:avLst/>
              <a:gdLst/>
              <a:ahLst/>
              <a:cxnLst/>
              <a:rect l="l" t="t" r="r" b="b"/>
              <a:pathLst>
                <a:path w="63500" h="66039">
                  <a:moveTo>
                    <a:pt x="63246" y="65532"/>
                  </a:moveTo>
                  <a:lnTo>
                    <a:pt x="63246" y="0"/>
                  </a:lnTo>
                  <a:lnTo>
                    <a:pt x="0" y="0"/>
                  </a:lnTo>
                  <a:lnTo>
                    <a:pt x="0" y="65532"/>
                  </a:lnTo>
                  <a:lnTo>
                    <a:pt x="63246" y="65532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7006970" y="2074672"/>
              <a:ext cx="64135" cy="64769"/>
            </a:xfrm>
            <a:custGeom>
              <a:avLst/>
              <a:gdLst/>
              <a:ahLst/>
              <a:cxnLst/>
              <a:rect l="l" t="t" r="r" b="b"/>
              <a:pathLst>
                <a:path w="64134" h="64769">
                  <a:moveTo>
                    <a:pt x="0" y="0"/>
                  </a:moveTo>
                  <a:lnTo>
                    <a:pt x="0" y="64770"/>
                  </a:lnTo>
                  <a:lnTo>
                    <a:pt x="64007" y="64770"/>
                  </a:lnTo>
                  <a:lnTo>
                    <a:pt x="6400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7003923" y="2137918"/>
              <a:ext cx="70485" cy="7620"/>
            </a:xfrm>
            <a:custGeom>
              <a:avLst/>
              <a:gdLst/>
              <a:ahLst/>
              <a:cxnLst/>
              <a:rect l="l" t="t" r="r" b="b"/>
              <a:pathLst>
                <a:path w="70484" h="7619">
                  <a:moveTo>
                    <a:pt x="70103" y="7620"/>
                  </a:moveTo>
                  <a:lnTo>
                    <a:pt x="70103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70103" y="762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7003923" y="2137918"/>
              <a:ext cx="70485" cy="8890"/>
            </a:xfrm>
            <a:custGeom>
              <a:avLst/>
              <a:gdLst/>
              <a:ahLst/>
              <a:cxnLst/>
              <a:rect l="l" t="t" r="r" b="b"/>
              <a:pathLst>
                <a:path w="70484" h="8889">
                  <a:moveTo>
                    <a:pt x="0" y="0"/>
                  </a:moveTo>
                  <a:lnTo>
                    <a:pt x="0" y="8381"/>
                  </a:lnTo>
                  <a:lnTo>
                    <a:pt x="70103" y="8381"/>
                  </a:lnTo>
                  <a:lnTo>
                    <a:pt x="70103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7009270" y="2074672"/>
              <a:ext cx="60325" cy="62230"/>
            </a:xfrm>
            <a:custGeom>
              <a:avLst/>
              <a:gdLst/>
              <a:ahLst/>
              <a:cxnLst/>
              <a:rect l="l" t="t" r="r" b="b"/>
              <a:pathLst>
                <a:path w="60325" h="62230">
                  <a:moveTo>
                    <a:pt x="29705" y="0"/>
                  </a:moveTo>
                  <a:lnTo>
                    <a:pt x="31229" y="61721"/>
                  </a:lnTo>
                </a:path>
                <a:path w="60325" h="62230">
                  <a:moveTo>
                    <a:pt x="0" y="32003"/>
                  </a:moveTo>
                  <a:lnTo>
                    <a:pt x="60197" y="33527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7235570" y="1967991"/>
              <a:ext cx="62230" cy="66675"/>
            </a:xfrm>
            <a:custGeom>
              <a:avLst/>
              <a:gdLst/>
              <a:ahLst/>
              <a:cxnLst/>
              <a:rect l="l" t="t" r="r" b="b"/>
              <a:pathLst>
                <a:path w="62229" h="66675">
                  <a:moveTo>
                    <a:pt x="61722" y="66294"/>
                  </a:moveTo>
                  <a:lnTo>
                    <a:pt x="61722" y="0"/>
                  </a:lnTo>
                  <a:lnTo>
                    <a:pt x="0" y="0"/>
                  </a:lnTo>
                  <a:lnTo>
                    <a:pt x="0" y="66294"/>
                  </a:lnTo>
                  <a:lnTo>
                    <a:pt x="61722" y="6629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7235570" y="1967991"/>
              <a:ext cx="62865" cy="67310"/>
            </a:xfrm>
            <a:custGeom>
              <a:avLst/>
              <a:gdLst/>
              <a:ahLst/>
              <a:cxnLst/>
              <a:rect l="l" t="t" r="r" b="b"/>
              <a:pathLst>
                <a:path w="62865" h="67310">
                  <a:moveTo>
                    <a:pt x="0" y="0"/>
                  </a:moveTo>
                  <a:lnTo>
                    <a:pt x="0" y="67056"/>
                  </a:lnTo>
                  <a:lnTo>
                    <a:pt x="62483" y="67056"/>
                  </a:lnTo>
                  <a:lnTo>
                    <a:pt x="62483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7232523" y="2032762"/>
              <a:ext cx="67945" cy="6985"/>
            </a:xfrm>
            <a:custGeom>
              <a:avLst/>
              <a:gdLst/>
              <a:ahLst/>
              <a:cxnLst/>
              <a:rect l="l" t="t" r="r" b="b"/>
              <a:pathLst>
                <a:path w="67945" h="6985">
                  <a:moveTo>
                    <a:pt x="67818" y="6857"/>
                  </a:moveTo>
                  <a:lnTo>
                    <a:pt x="67818" y="0"/>
                  </a:lnTo>
                  <a:lnTo>
                    <a:pt x="0" y="0"/>
                  </a:lnTo>
                  <a:lnTo>
                    <a:pt x="0" y="6857"/>
                  </a:lnTo>
                  <a:lnTo>
                    <a:pt x="67818" y="6857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7232523" y="2033524"/>
              <a:ext cx="68580" cy="6350"/>
            </a:xfrm>
            <a:custGeom>
              <a:avLst/>
              <a:gdLst/>
              <a:ahLst/>
              <a:cxnLst/>
              <a:rect l="l" t="t" r="r" b="b"/>
              <a:pathLst>
                <a:path w="68579" h="6350">
                  <a:moveTo>
                    <a:pt x="0" y="0"/>
                  </a:moveTo>
                  <a:lnTo>
                    <a:pt x="0" y="6095"/>
                  </a:lnTo>
                  <a:lnTo>
                    <a:pt x="68579" y="6095"/>
                  </a:lnTo>
                  <a:lnTo>
                    <a:pt x="6857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7235570" y="1969516"/>
              <a:ext cx="61594" cy="62865"/>
            </a:xfrm>
            <a:custGeom>
              <a:avLst/>
              <a:gdLst/>
              <a:ahLst/>
              <a:cxnLst/>
              <a:rect l="l" t="t" r="r" b="b"/>
              <a:pathLst>
                <a:path w="61595" h="62864">
                  <a:moveTo>
                    <a:pt x="30480" y="0"/>
                  </a:moveTo>
                  <a:lnTo>
                    <a:pt x="32004" y="62483"/>
                  </a:lnTo>
                </a:path>
                <a:path w="61595" h="62864">
                  <a:moveTo>
                    <a:pt x="0" y="32004"/>
                  </a:moveTo>
                  <a:lnTo>
                    <a:pt x="60973" y="33527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7308723" y="2073910"/>
              <a:ext cx="62230" cy="66040"/>
            </a:xfrm>
            <a:custGeom>
              <a:avLst/>
              <a:gdLst/>
              <a:ahLst/>
              <a:cxnLst/>
              <a:rect l="l" t="t" r="r" b="b"/>
              <a:pathLst>
                <a:path w="62229" h="66039">
                  <a:moveTo>
                    <a:pt x="61722" y="65532"/>
                  </a:moveTo>
                  <a:lnTo>
                    <a:pt x="61722" y="0"/>
                  </a:lnTo>
                  <a:lnTo>
                    <a:pt x="0" y="0"/>
                  </a:lnTo>
                  <a:lnTo>
                    <a:pt x="0" y="65532"/>
                  </a:lnTo>
                  <a:lnTo>
                    <a:pt x="61722" y="65532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7308723" y="2074672"/>
              <a:ext cx="62865" cy="64769"/>
            </a:xfrm>
            <a:custGeom>
              <a:avLst/>
              <a:gdLst/>
              <a:ahLst/>
              <a:cxnLst/>
              <a:rect l="l" t="t" r="r" b="b"/>
              <a:pathLst>
                <a:path w="62865" h="64769">
                  <a:moveTo>
                    <a:pt x="0" y="0"/>
                  </a:moveTo>
                  <a:lnTo>
                    <a:pt x="0" y="64770"/>
                  </a:lnTo>
                  <a:lnTo>
                    <a:pt x="62483" y="64770"/>
                  </a:lnTo>
                  <a:lnTo>
                    <a:pt x="62483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7305675" y="2137918"/>
              <a:ext cx="67945" cy="7620"/>
            </a:xfrm>
            <a:custGeom>
              <a:avLst/>
              <a:gdLst/>
              <a:ahLst/>
              <a:cxnLst/>
              <a:rect l="l" t="t" r="r" b="b"/>
              <a:pathLst>
                <a:path w="67945" h="7619">
                  <a:moveTo>
                    <a:pt x="67818" y="7620"/>
                  </a:moveTo>
                  <a:lnTo>
                    <a:pt x="67818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67818" y="762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7305675" y="2137918"/>
              <a:ext cx="68580" cy="8890"/>
            </a:xfrm>
            <a:custGeom>
              <a:avLst/>
              <a:gdLst/>
              <a:ahLst/>
              <a:cxnLst/>
              <a:rect l="l" t="t" r="r" b="b"/>
              <a:pathLst>
                <a:path w="68579" h="8889">
                  <a:moveTo>
                    <a:pt x="0" y="0"/>
                  </a:moveTo>
                  <a:lnTo>
                    <a:pt x="0" y="8381"/>
                  </a:lnTo>
                  <a:lnTo>
                    <a:pt x="68579" y="8381"/>
                  </a:lnTo>
                  <a:lnTo>
                    <a:pt x="6857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7310247" y="2074672"/>
              <a:ext cx="61594" cy="62230"/>
            </a:xfrm>
            <a:custGeom>
              <a:avLst/>
              <a:gdLst/>
              <a:ahLst/>
              <a:cxnLst/>
              <a:rect l="l" t="t" r="r" b="b"/>
              <a:pathLst>
                <a:path w="61595" h="62230">
                  <a:moveTo>
                    <a:pt x="30480" y="0"/>
                  </a:moveTo>
                  <a:lnTo>
                    <a:pt x="32004" y="61721"/>
                  </a:lnTo>
                </a:path>
                <a:path w="61595" h="62230">
                  <a:moveTo>
                    <a:pt x="0" y="32003"/>
                  </a:moveTo>
                  <a:lnTo>
                    <a:pt x="60972" y="33527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7384923" y="2073910"/>
              <a:ext cx="62230" cy="66040"/>
            </a:xfrm>
            <a:custGeom>
              <a:avLst/>
              <a:gdLst/>
              <a:ahLst/>
              <a:cxnLst/>
              <a:rect l="l" t="t" r="r" b="b"/>
              <a:pathLst>
                <a:path w="62229" h="66039">
                  <a:moveTo>
                    <a:pt x="61722" y="65532"/>
                  </a:moveTo>
                  <a:lnTo>
                    <a:pt x="61722" y="0"/>
                  </a:lnTo>
                  <a:lnTo>
                    <a:pt x="0" y="0"/>
                  </a:lnTo>
                  <a:lnTo>
                    <a:pt x="0" y="65532"/>
                  </a:lnTo>
                  <a:lnTo>
                    <a:pt x="61722" y="65532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7384923" y="2074672"/>
              <a:ext cx="62865" cy="64769"/>
            </a:xfrm>
            <a:custGeom>
              <a:avLst/>
              <a:gdLst/>
              <a:ahLst/>
              <a:cxnLst/>
              <a:rect l="l" t="t" r="r" b="b"/>
              <a:pathLst>
                <a:path w="62865" h="64769">
                  <a:moveTo>
                    <a:pt x="0" y="0"/>
                  </a:moveTo>
                  <a:lnTo>
                    <a:pt x="0" y="64770"/>
                  </a:lnTo>
                  <a:lnTo>
                    <a:pt x="62483" y="64770"/>
                  </a:lnTo>
                  <a:lnTo>
                    <a:pt x="62483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7381875" y="2137918"/>
              <a:ext cx="67945" cy="7620"/>
            </a:xfrm>
            <a:custGeom>
              <a:avLst/>
              <a:gdLst/>
              <a:ahLst/>
              <a:cxnLst/>
              <a:rect l="l" t="t" r="r" b="b"/>
              <a:pathLst>
                <a:path w="67945" h="7619">
                  <a:moveTo>
                    <a:pt x="67818" y="7620"/>
                  </a:moveTo>
                  <a:lnTo>
                    <a:pt x="67818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67818" y="762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7381875" y="2137918"/>
              <a:ext cx="68580" cy="8890"/>
            </a:xfrm>
            <a:custGeom>
              <a:avLst/>
              <a:gdLst/>
              <a:ahLst/>
              <a:cxnLst/>
              <a:rect l="l" t="t" r="r" b="b"/>
              <a:pathLst>
                <a:path w="68579" h="8889">
                  <a:moveTo>
                    <a:pt x="0" y="0"/>
                  </a:moveTo>
                  <a:lnTo>
                    <a:pt x="0" y="8381"/>
                  </a:lnTo>
                  <a:lnTo>
                    <a:pt x="68579" y="8381"/>
                  </a:lnTo>
                  <a:lnTo>
                    <a:pt x="6857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7384923" y="2074672"/>
              <a:ext cx="60325" cy="62230"/>
            </a:xfrm>
            <a:custGeom>
              <a:avLst/>
              <a:gdLst/>
              <a:ahLst/>
              <a:cxnLst/>
              <a:rect l="l" t="t" r="r" b="b"/>
              <a:pathLst>
                <a:path w="60325" h="62230">
                  <a:moveTo>
                    <a:pt x="30493" y="0"/>
                  </a:moveTo>
                  <a:lnTo>
                    <a:pt x="32004" y="61721"/>
                  </a:lnTo>
                </a:path>
                <a:path w="60325" h="62230">
                  <a:moveTo>
                    <a:pt x="0" y="32003"/>
                  </a:moveTo>
                  <a:lnTo>
                    <a:pt x="60211" y="33527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7083170" y="1967991"/>
              <a:ext cx="63500" cy="66675"/>
            </a:xfrm>
            <a:custGeom>
              <a:avLst/>
              <a:gdLst/>
              <a:ahLst/>
              <a:cxnLst/>
              <a:rect l="l" t="t" r="r" b="b"/>
              <a:pathLst>
                <a:path w="63500" h="66675">
                  <a:moveTo>
                    <a:pt x="63246" y="66294"/>
                  </a:moveTo>
                  <a:lnTo>
                    <a:pt x="63246" y="0"/>
                  </a:lnTo>
                  <a:lnTo>
                    <a:pt x="0" y="0"/>
                  </a:lnTo>
                  <a:lnTo>
                    <a:pt x="0" y="66294"/>
                  </a:lnTo>
                  <a:lnTo>
                    <a:pt x="63246" y="6629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7083170" y="1967991"/>
              <a:ext cx="64135" cy="67310"/>
            </a:xfrm>
            <a:custGeom>
              <a:avLst/>
              <a:gdLst/>
              <a:ahLst/>
              <a:cxnLst/>
              <a:rect l="l" t="t" r="r" b="b"/>
              <a:pathLst>
                <a:path w="64134" h="67310">
                  <a:moveTo>
                    <a:pt x="0" y="0"/>
                  </a:moveTo>
                  <a:lnTo>
                    <a:pt x="0" y="67056"/>
                  </a:lnTo>
                  <a:lnTo>
                    <a:pt x="64007" y="67056"/>
                  </a:lnTo>
                  <a:lnTo>
                    <a:pt x="6400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7081647" y="2032762"/>
              <a:ext cx="68580" cy="6985"/>
            </a:xfrm>
            <a:custGeom>
              <a:avLst/>
              <a:gdLst/>
              <a:ahLst/>
              <a:cxnLst/>
              <a:rect l="l" t="t" r="r" b="b"/>
              <a:pathLst>
                <a:path w="68579" h="6985">
                  <a:moveTo>
                    <a:pt x="68579" y="6857"/>
                  </a:moveTo>
                  <a:lnTo>
                    <a:pt x="68579" y="0"/>
                  </a:lnTo>
                  <a:lnTo>
                    <a:pt x="0" y="0"/>
                  </a:lnTo>
                  <a:lnTo>
                    <a:pt x="0" y="6857"/>
                  </a:lnTo>
                  <a:lnTo>
                    <a:pt x="68579" y="6857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7081647" y="2033524"/>
              <a:ext cx="68580" cy="6350"/>
            </a:xfrm>
            <a:custGeom>
              <a:avLst/>
              <a:gdLst/>
              <a:ahLst/>
              <a:cxnLst/>
              <a:rect l="l" t="t" r="r" b="b"/>
              <a:pathLst>
                <a:path w="68579" h="6350">
                  <a:moveTo>
                    <a:pt x="0" y="0"/>
                  </a:moveTo>
                  <a:lnTo>
                    <a:pt x="0" y="6095"/>
                  </a:lnTo>
                  <a:lnTo>
                    <a:pt x="68579" y="6095"/>
                  </a:lnTo>
                  <a:lnTo>
                    <a:pt x="6857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7085470" y="1969516"/>
              <a:ext cx="60325" cy="62865"/>
            </a:xfrm>
            <a:custGeom>
              <a:avLst/>
              <a:gdLst/>
              <a:ahLst/>
              <a:cxnLst/>
              <a:rect l="l" t="t" r="r" b="b"/>
              <a:pathLst>
                <a:path w="60325" h="62864">
                  <a:moveTo>
                    <a:pt x="29705" y="0"/>
                  </a:moveTo>
                  <a:lnTo>
                    <a:pt x="31229" y="62483"/>
                  </a:lnTo>
                </a:path>
                <a:path w="60325" h="62864">
                  <a:moveTo>
                    <a:pt x="0" y="32004"/>
                  </a:moveTo>
                  <a:lnTo>
                    <a:pt x="60197" y="33527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7159370" y="1967991"/>
              <a:ext cx="63500" cy="66675"/>
            </a:xfrm>
            <a:custGeom>
              <a:avLst/>
              <a:gdLst/>
              <a:ahLst/>
              <a:cxnLst/>
              <a:rect l="l" t="t" r="r" b="b"/>
              <a:pathLst>
                <a:path w="63500" h="66675">
                  <a:moveTo>
                    <a:pt x="63246" y="66294"/>
                  </a:moveTo>
                  <a:lnTo>
                    <a:pt x="63246" y="0"/>
                  </a:lnTo>
                  <a:lnTo>
                    <a:pt x="0" y="0"/>
                  </a:lnTo>
                  <a:lnTo>
                    <a:pt x="0" y="66294"/>
                  </a:lnTo>
                  <a:lnTo>
                    <a:pt x="63246" y="6629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7159370" y="1967991"/>
              <a:ext cx="64135" cy="67310"/>
            </a:xfrm>
            <a:custGeom>
              <a:avLst/>
              <a:gdLst/>
              <a:ahLst/>
              <a:cxnLst/>
              <a:rect l="l" t="t" r="r" b="b"/>
              <a:pathLst>
                <a:path w="64134" h="67310">
                  <a:moveTo>
                    <a:pt x="0" y="0"/>
                  </a:moveTo>
                  <a:lnTo>
                    <a:pt x="0" y="67056"/>
                  </a:lnTo>
                  <a:lnTo>
                    <a:pt x="64007" y="67056"/>
                  </a:lnTo>
                  <a:lnTo>
                    <a:pt x="6400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7156323" y="2032762"/>
              <a:ext cx="67945" cy="6985"/>
            </a:xfrm>
            <a:custGeom>
              <a:avLst/>
              <a:gdLst/>
              <a:ahLst/>
              <a:cxnLst/>
              <a:rect l="l" t="t" r="r" b="b"/>
              <a:pathLst>
                <a:path w="67945" h="6985">
                  <a:moveTo>
                    <a:pt x="67818" y="6857"/>
                  </a:moveTo>
                  <a:lnTo>
                    <a:pt x="67818" y="0"/>
                  </a:lnTo>
                  <a:lnTo>
                    <a:pt x="0" y="0"/>
                  </a:lnTo>
                  <a:lnTo>
                    <a:pt x="0" y="6857"/>
                  </a:lnTo>
                  <a:lnTo>
                    <a:pt x="67818" y="6857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7156323" y="2033524"/>
              <a:ext cx="68580" cy="6350"/>
            </a:xfrm>
            <a:custGeom>
              <a:avLst/>
              <a:gdLst/>
              <a:ahLst/>
              <a:cxnLst/>
              <a:rect l="l" t="t" r="r" b="b"/>
              <a:pathLst>
                <a:path w="68579" h="6350">
                  <a:moveTo>
                    <a:pt x="0" y="0"/>
                  </a:moveTo>
                  <a:lnTo>
                    <a:pt x="0" y="6095"/>
                  </a:lnTo>
                  <a:lnTo>
                    <a:pt x="68579" y="6095"/>
                  </a:lnTo>
                  <a:lnTo>
                    <a:pt x="6857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7161670" y="1969516"/>
              <a:ext cx="60325" cy="62865"/>
            </a:xfrm>
            <a:custGeom>
              <a:avLst/>
              <a:gdLst/>
              <a:ahLst/>
              <a:cxnLst/>
              <a:rect l="l" t="t" r="r" b="b"/>
              <a:pathLst>
                <a:path w="60325" h="62864">
                  <a:moveTo>
                    <a:pt x="29705" y="0"/>
                  </a:moveTo>
                  <a:lnTo>
                    <a:pt x="31229" y="62483"/>
                  </a:lnTo>
                </a:path>
                <a:path w="60325" h="62864">
                  <a:moveTo>
                    <a:pt x="0" y="32004"/>
                  </a:moveTo>
                  <a:lnTo>
                    <a:pt x="60197" y="33527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7459599" y="1967991"/>
              <a:ext cx="63500" cy="66675"/>
            </a:xfrm>
            <a:custGeom>
              <a:avLst/>
              <a:gdLst/>
              <a:ahLst/>
              <a:cxnLst/>
              <a:rect l="l" t="t" r="r" b="b"/>
              <a:pathLst>
                <a:path w="63500" h="66675">
                  <a:moveTo>
                    <a:pt x="63246" y="66294"/>
                  </a:moveTo>
                  <a:lnTo>
                    <a:pt x="63246" y="0"/>
                  </a:lnTo>
                  <a:lnTo>
                    <a:pt x="0" y="0"/>
                  </a:lnTo>
                  <a:lnTo>
                    <a:pt x="0" y="66294"/>
                  </a:lnTo>
                  <a:lnTo>
                    <a:pt x="63246" y="6629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7459599" y="1967991"/>
              <a:ext cx="64135" cy="67310"/>
            </a:xfrm>
            <a:custGeom>
              <a:avLst/>
              <a:gdLst/>
              <a:ahLst/>
              <a:cxnLst/>
              <a:rect l="l" t="t" r="r" b="b"/>
              <a:pathLst>
                <a:path w="64134" h="67310">
                  <a:moveTo>
                    <a:pt x="0" y="0"/>
                  </a:moveTo>
                  <a:lnTo>
                    <a:pt x="0" y="67056"/>
                  </a:lnTo>
                  <a:lnTo>
                    <a:pt x="64007" y="67056"/>
                  </a:lnTo>
                  <a:lnTo>
                    <a:pt x="6400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7456551" y="2032762"/>
              <a:ext cx="69850" cy="6985"/>
            </a:xfrm>
            <a:custGeom>
              <a:avLst/>
              <a:gdLst/>
              <a:ahLst/>
              <a:cxnLst/>
              <a:rect l="l" t="t" r="r" b="b"/>
              <a:pathLst>
                <a:path w="69850" h="6985">
                  <a:moveTo>
                    <a:pt x="69342" y="6857"/>
                  </a:moveTo>
                  <a:lnTo>
                    <a:pt x="69342" y="0"/>
                  </a:lnTo>
                  <a:lnTo>
                    <a:pt x="0" y="0"/>
                  </a:lnTo>
                  <a:lnTo>
                    <a:pt x="0" y="6857"/>
                  </a:lnTo>
                  <a:lnTo>
                    <a:pt x="69342" y="6857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7456551" y="2033524"/>
              <a:ext cx="70485" cy="6350"/>
            </a:xfrm>
            <a:custGeom>
              <a:avLst/>
              <a:gdLst/>
              <a:ahLst/>
              <a:cxnLst/>
              <a:rect l="l" t="t" r="r" b="b"/>
              <a:pathLst>
                <a:path w="70484" h="6350">
                  <a:moveTo>
                    <a:pt x="0" y="0"/>
                  </a:moveTo>
                  <a:lnTo>
                    <a:pt x="0" y="6095"/>
                  </a:lnTo>
                  <a:lnTo>
                    <a:pt x="70103" y="6095"/>
                  </a:lnTo>
                  <a:lnTo>
                    <a:pt x="70103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7461123" y="1969516"/>
              <a:ext cx="60325" cy="62865"/>
            </a:xfrm>
            <a:custGeom>
              <a:avLst/>
              <a:gdLst/>
              <a:ahLst/>
              <a:cxnLst/>
              <a:rect l="l" t="t" r="r" b="b"/>
              <a:pathLst>
                <a:path w="60325" h="62864">
                  <a:moveTo>
                    <a:pt x="30493" y="0"/>
                  </a:moveTo>
                  <a:lnTo>
                    <a:pt x="32004" y="62483"/>
                  </a:lnTo>
                </a:path>
                <a:path w="60325" h="62864">
                  <a:moveTo>
                    <a:pt x="0" y="32004"/>
                  </a:moveTo>
                  <a:lnTo>
                    <a:pt x="60211" y="33527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7008508" y="1967991"/>
              <a:ext cx="62230" cy="66675"/>
            </a:xfrm>
            <a:custGeom>
              <a:avLst/>
              <a:gdLst/>
              <a:ahLst/>
              <a:cxnLst/>
              <a:rect l="l" t="t" r="r" b="b"/>
              <a:pathLst>
                <a:path w="62229" h="66675">
                  <a:moveTo>
                    <a:pt x="61722" y="66294"/>
                  </a:moveTo>
                  <a:lnTo>
                    <a:pt x="61722" y="0"/>
                  </a:lnTo>
                  <a:lnTo>
                    <a:pt x="0" y="0"/>
                  </a:lnTo>
                  <a:lnTo>
                    <a:pt x="0" y="66294"/>
                  </a:lnTo>
                  <a:lnTo>
                    <a:pt x="61722" y="6629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7009270" y="1967991"/>
              <a:ext cx="62230" cy="67310"/>
            </a:xfrm>
            <a:custGeom>
              <a:avLst/>
              <a:gdLst/>
              <a:ahLst/>
              <a:cxnLst/>
              <a:rect l="l" t="t" r="r" b="b"/>
              <a:pathLst>
                <a:path w="62229" h="67310">
                  <a:moveTo>
                    <a:pt x="0" y="0"/>
                  </a:moveTo>
                  <a:lnTo>
                    <a:pt x="0" y="67056"/>
                  </a:lnTo>
                  <a:lnTo>
                    <a:pt x="61722" y="67056"/>
                  </a:lnTo>
                  <a:lnTo>
                    <a:pt x="61722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7005447" y="2032762"/>
              <a:ext cx="68580" cy="6985"/>
            </a:xfrm>
            <a:custGeom>
              <a:avLst/>
              <a:gdLst/>
              <a:ahLst/>
              <a:cxnLst/>
              <a:rect l="l" t="t" r="r" b="b"/>
              <a:pathLst>
                <a:path w="68579" h="6985">
                  <a:moveTo>
                    <a:pt x="68579" y="6857"/>
                  </a:moveTo>
                  <a:lnTo>
                    <a:pt x="68579" y="0"/>
                  </a:lnTo>
                  <a:lnTo>
                    <a:pt x="0" y="0"/>
                  </a:lnTo>
                  <a:lnTo>
                    <a:pt x="0" y="6857"/>
                  </a:lnTo>
                  <a:lnTo>
                    <a:pt x="68579" y="6857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7005447" y="2033524"/>
              <a:ext cx="68580" cy="6350"/>
            </a:xfrm>
            <a:custGeom>
              <a:avLst/>
              <a:gdLst/>
              <a:ahLst/>
              <a:cxnLst/>
              <a:rect l="l" t="t" r="r" b="b"/>
              <a:pathLst>
                <a:path w="68579" h="6350">
                  <a:moveTo>
                    <a:pt x="0" y="0"/>
                  </a:moveTo>
                  <a:lnTo>
                    <a:pt x="0" y="6095"/>
                  </a:lnTo>
                  <a:lnTo>
                    <a:pt x="68579" y="6095"/>
                  </a:lnTo>
                  <a:lnTo>
                    <a:pt x="6857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7009270" y="1969516"/>
              <a:ext cx="62230" cy="62865"/>
            </a:xfrm>
            <a:custGeom>
              <a:avLst/>
              <a:gdLst/>
              <a:ahLst/>
              <a:cxnLst/>
              <a:rect l="l" t="t" r="r" b="b"/>
              <a:pathLst>
                <a:path w="62229" h="62864">
                  <a:moveTo>
                    <a:pt x="29705" y="0"/>
                  </a:moveTo>
                  <a:lnTo>
                    <a:pt x="31229" y="62483"/>
                  </a:lnTo>
                </a:path>
                <a:path w="62229" h="62864">
                  <a:moveTo>
                    <a:pt x="0" y="32004"/>
                  </a:moveTo>
                  <a:lnTo>
                    <a:pt x="61722" y="33527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7310247" y="1967991"/>
              <a:ext cx="62230" cy="66675"/>
            </a:xfrm>
            <a:custGeom>
              <a:avLst/>
              <a:gdLst/>
              <a:ahLst/>
              <a:cxnLst/>
              <a:rect l="l" t="t" r="r" b="b"/>
              <a:pathLst>
                <a:path w="62229" h="66675">
                  <a:moveTo>
                    <a:pt x="61722" y="66294"/>
                  </a:moveTo>
                  <a:lnTo>
                    <a:pt x="61722" y="0"/>
                  </a:lnTo>
                  <a:lnTo>
                    <a:pt x="0" y="0"/>
                  </a:lnTo>
                  <a:lnTo>
                    <a:pt x="0" y="66294"/>
                  </a:lnTo>
                  <a:lnTo>
                    <a:pt x="61722" y="6629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7310247" y="1967991"/>
              <a:ext cx="62865" cy="67310"/>
            </a:xfrm>
            <a:custGeom>
              <a:avLst/>
              <a:gdLst/>
              <a:ahLst/>
              <a:cxnLst/>
              <a:rect l="l" t="t" r="r" b="b"/>
              <a:pathLst>
                <a:path w="62865" h="67310">
                  <a:moveTo>
                    <a:pt x="0" y="0"/>
                  </a:moveTo>
                  <a:lnTo>
                    <a:pt x="0" y="67056"/>
                  </a:lnTo>
                  <a:lnTo>
                    <a:pt x="62483" y="67056"/>
                  </a:lnTo>
                  <a:lnTo>
                    <a:pt x="62483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7307199" y="2032762"/>
              <a:ext cx="67945" cy="6985"/>
            </a:xfrm>
            <a:custGeom>
              <a:avLst/>
              <a:gdLst/>
              <a:ahLst/>
              <a:cxnLst/>
              <a:rect l="l" t="t" r="r" b="b"/>
              <a:pathLst>
                <a:path w="67945" h="6985">
                  <a:moveTo>
                    <a:pt x="67818" y="6857"/>
                  </a:moveTo>
                  <a:lnTo>
                    <a:pt x="67818" y="0"/>
                  </a:lnTo>
                  <a:lnTo>
                    <a:pt x="0" y="0"/>
                  </a:lnTo>
                  <a:lnTo>
                    <a:pt x="0" y="6857"/>
                  </a:lnTo>
                  <a:lnTo>
                    <a:pt x="67818" y="6857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7307199" y="2033524"/>
              <a:ext cx="68580" cy="6350"/>
            </a:xfrm>
            <a:custGeom>
              <a:avLst/>
              <a:gdLst/>
              <a:ahLst/>
              <a:cxnLst/>
              <a:rect l="l" t="t" r="r" b="b"/>
              <a:pathLst>
                <a:path w="68579" h="6350">
                  <a:moveTo>
                    <a:pt x="0" y="0"/>
                  </a:moveTo>
                  <a:lnTo>
                    <a:pt x="0" y="6095"/>
                  </a:lnTo>
                  <a:lnTo>
                    <a:pt x="68579" y="6095"/>
                  </a:lnTo>
                  <a:lnTo>
                    <a:pt x="6857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7310247" y="1969516"/>
              <a:ext cx="61594" cy="62865"/>
            </a:xfrm>
            <a:custGeom>
              <a:avLst/>
              <a:gdLst/>
              <a:ahLst/>
              <a:cxnLst/>
              <a:rect l="l" t="t" r="r" b="b"/>
              <a:pathLst>
                <a:path w="61595" h="62864">
                  <a:moveTo>
                    <a:pt x="30480" y="0"/>
                  </a:moveTo>
                  <a:lnTo>
                    <a:pt x="32004" y="62483"/>
                  </a:lnTo>
                </a:path>
                <a:path w="61595" h="62864">
                  <a:moveTo>
                    <a:pt x="0" y="32004"/>
                  </a:moveTo>
                  <a:lnTo>
                    <a:pt x="60972" y="33527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7384923" y="1967991"/>
              <a:ext cx="62230" cy="66675"/>
            </a:xfrm>
            <a:custGeom>
              <a:avLst/>
              <a:gdLst/>
              <a:ahLst/>
              <a:cxnLst/>
              <a:rect l="l" t="t" r="r" b="b"/>
              <a:pathLst>
                <a:path w="62229" h="66675">
                  <a:moveTo>
                    <a:pt x="61722" y="66294"/>
                  </a:moveTo>
                  <a:lnTo>
                    <a:pt x="61722" y="0"/>
                  </a:lnTo>
                  <a:lnTo>
                    <a:pt x="0" y="0"/>
                  </a:lnTo>
                  <a:lnTo>
                    <a:pt x="0" y="66294"/>
                  </a:lnTo>
                  <a:lnTo>
                    <a:pt x="61722" y="6629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7384923" y="1967991"/>
              <a:ext cx="62865" cy="67310"/>
            </a:xfrm>
            <a:custGeom>
              <a:avLst/>
              <a:gdLst/>
              <a:ahLst/>
              <a:cxnLst/>
              <a:rect l="l" t="t" r="r" b="b"/>
              <a:pathLst>
                <a:path w="62865" h="67310">
                  <a:moveTo>
                    <a:pt x="0" y="0"/>
                  </a:moveTo>
                  <a:lnTo>
                    <a:pt x="0" y="67056"/>
                  </a:lnTo>
                  <a:lnTo>
                    <a:pt x="62483" y="67056"/>
                  </a:lnTo>
                  <a:lnTo>
                    <a:pt x="62483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7381875" y="2032762"/>
              <a:ext cx="67945" cy="6985"/>
            </a:xfrm>
            <a:custGeom>
              <a:avLst/>
              <a:gdLst/>
              <a:ahLst/>
              <a:cxnLst/>
              <a:rect l="l" t="t" r="r" b="b"/>
              <a:pathLst>
                <a:path w="67945" h="6985">
                  <a:moveTo>
                    <a:pt x="67818" y="6857"/>
                  </a:moveTo>
                  <a:lnTo>
                    <a:pt x="67818" y="0"/>
                  </a:lnTo>
                  <a:lnTo>
                    <a:pt x="0" y="0"/>
                  </a:lnTo>
                  <a:lnTo>
                    <a:pt x="0" y="6857"/>
                  </a:lnTo>
                  <a:lnTo>
                    <a:pt x="67818" y="6857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7381875" y="2033524"/>
              <a:ext cx="68580" cy="6350"/>
            </a:xfrm>
            <a:custGeom>
              <a:avLst/>
              <a:gdLst/>
              <a:ahLst/>
              <a:cxnLst/>
              <a:rect l="l" t="t" r="r" b="b"/>
              <a:pathLst>
                <a:path w="68579" h="6350">
                  <a:moveTo>
                    <a:pt x="0" y="0"/>
                  </a:moveTo>
                  <a:lnTo>
                    <a:pt x="0" y="6095"/>
                  </a:lnTo>
                  <a:lnTo>
                    <a:pt x="68579" y="6095"/>
                  </a:lnTo>
                  <a:lnTo>
                    <a:pt x="6857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7386447" y="1969516"/>
              <a:ext cx="61594" cy="62865"/>
            </a:xfrm>
            <a:custGeom>
              <a:avLst/>
              <a:gdLst/>
              <a:ahLst/>
              <a:cxnLst/>
              <a:rect l="l" t="t" r="r" b="b"/>
              <a:pathLst>
                <a:path w="61595" h="62864">
                  <a:moveTo>
                    <a:pt x="30480" y="0"/>
                  </a:moveTo>
                  <a:lnTo>
                    <a:pt x="32004" y="62483"/>
                  </a:lnTo>
                </a:path>
                <a:path w="61595" h="62864">
                  <a:moveTo>
                    <a:pt x="0" y="32004"/>
                  </a:moveTo>
                  <a:lnTo>
                    <a:pt x="60972" y="33527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7234047" y="2067813"/>
              <a:ext cx="63500" cy="97155"/>
            </a:xfrm>
            <a:custGeom>
              <a:avLst/>
              <a:gdLst/>
              <a:ahLst/>
              <a:cxnLst/>
              <a:rect l="l" t="t" r="r" b="b"/>
              <a:pathLst>
                <a:path w="63500" h="97155">
                  <a:moveTo>
                    <a:pt x="63246" y="96774"/>
                  </a:moveTo>
                  <a:lnTo>
                    <a:pt x="63246" y="0"/>
                  </a:lnTo>
                  <a:lnTo>
                    <a:pt x="0" y="0"/>
                  </a:lnTo>
                  <a:lnTo>
                    <a:pt x="0" y="96774"/>
                  </a:lnTo>
                  <a:lnTo>
                    <a:pt x="63246" y="9677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7234047" y="2068575"/>
              <a:ext cx="64135" cy="97155"/>
            </a:xfrm>
            <a:custGeom>
              <a:avLst/>
              <a:gdLst/>
              <a:ahLst/>
              <a:cxnLst/>
              <a:rect l="l" t="t" r="r" b="b"/>
              <a:pathLst>
                <a:path w="64134" h="97155">
                  <a:moveTo>
                    <a:pt x="0" y="0"/>
                  </a:moveTo>
                  <a:lnTo>
                    <a:pt x="0" y="96774"/>
                  </a:lnTo>
                  <a:lnTo>
                    <a:pt x="64007" y="96774"/>
                  </a:lnTo>
                  <a:lnTo>
                    <a:pt x="6400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7240155" y="2077720"/>
              <a:ext cx="49530" cy="82550"/>
            </a:xfrm>
            <a:custGeom>
              <a:avLst/>
              <a:gdLst/>
              <a:ahLst/>
              <a:cxnLst/>
              <a:rect l="l" t="t" r="r" b="b"/>
              <a:pathLst>
                <a:path w="49529" h="82550">
                  <a:moveTo>
                    <a:pt x="49529" y="82295"/>
                  </a:moveTo>
                  <a:lnTo>
                    <a:pt x="49529" y="0"/>
                  </a:lnTo>
                  <a:lnTo>
                    <a:pt x="0" y="0"/>
                  </a:lnTo>
                  <a:lnTo>
                    <a:pt x="0" y="82295"/>
                  </a:lnTo>
                  <a:lnTo>
                    <a:pt x="49529" y="82295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7240917" y="2077720"/>
              <a:ext cx="48895" cy="82550"/>
            </a:xfrm>
            <a:custGeom>
              <a:avLst/>
              <a:gdLst/>
              <a:ahLst/>
              <a:cxnLst/>
              <a:rect l="l" t="t" r="r" b="b"/>
              <a:pathLst>
                <a:path w="48895" h="82550">
                  <a:moveTo>
                    <a:pt x="0" y="0"/>
                  </a:moveTo>
                  <a:lnTo>
                    <a:pt x="0" y="82295"/>
                  </a:lnTo>
                  <a:lnTo>
                    <a:pt x="48768" y="82295"/>
                  </a:lnTo>
                  <a:lnTo>
                    <a:pt x="48768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7280542" y="211734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558" y="3809"/>
                  </a:moveTo>
                  <a:lnTo>
                    <a:pt x="4558" y="1524"/>
                  </a:lnTo>
                  <a:lnTo>
                    <a:pt x="3796" y="0"/>
                  </a:lnTo>
                  <a:lnTo>
                    <a:pt x="2285" y="0"/>
                  </a:lnTo>
                  <a:lnTo>
                    <a:pt x="761" y="0"/>
                  </a:lnTo>
                  <a:lnTo>
                    <a:pt x="0" y="1524"/>
                  </a:lnTo>
                  <a:lnTo>
                    <a:pt x="0" y="3809"/>
                  </a:lnTo>
                  <a:lnTo>
                    <a:pt x="761" y="4572"/>
                  </a:lnTo>
                  <a:lnTo>
                    <a:pt x="3796" y="4572"/>
                  </a:lnTo>
                  <a:lnTo>
                    <a:pt x="4558" y="380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7280542" y="211734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2285" y="0"/>
                  </a:moveTo>
                  <a:lnTo>
                    <a:pt x="761" y="0"/>
                  </a:lnTo>
                  <a:lnTo>
                    <a:pt x="0" y="1524"/>
                  </a:lnTo>
                  <a:lnTo>
                    <a:pt x="0" y="2286"/>
                  </a:lnTo>
                  <a:lnTo>
                    <a:pt x="0" y="3809"/>
                  </a:lnTo>
                  <a:lnTo>
                    <a:pt x="761" y="4572"/>
                  </a:lnTo>
                  <a:lnTo>
                    <a:pt x="2285" y="4572"/>
                  </a:lnTo>
                  <a:lnTo>
                    <a:pt x="3796" y="4572"/>
                  </a:lnTo>
                  <a:lnTo>
                    <a:pt x="4558" y="3809"/>
                  </a:lnTo>
                  <a:lnTo>
                    <a:pt x="4558" y="2286"/>
                  </a:lnTo>
                  <a:lnTo>
                    <a:pt x="4558" y="1524"/>
                  </a:lnTo>
                  <a:lnTo>
                    <a:pt x="3796" y="0"/>
                  </a:lnTo>
                  <a:lnTo>
                    <a:pt x="2285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4475620" y="2023618"/>
              <a:ext cx="3605529" cy="1310005"/>
            </a:xfrm>
            <a:custGeom>
              <a:avLst/>
              <a:gdLst/>
              <a:ahLst/>
              <a:cxnLst/>
              <a:rect l="l" t="t" r="r" b="b"/>
              <a:pathLst>
                <a:path w="3605529" h="1310004">
                  <a:moveTo>
                    <a:pt x="3334512" y="584454"/>
                  </a:moveTo>
                  <a:lnTo>
                    <a:pt x="3477755" y="516635"/>
                  </a:lnTo>
                  <a:lnTo>
                    <a:pt x="3565398" y="432815"/>
                  </a:lnTo>
                  <a:lnTo>
                    <a:pt x="3603498" y="339852"/>
                  </a:lnTo>
                  <a:lnTo>
                    <a:pt x="3605022" y="316991"/>
                  </a:lnTo>
                  <a:lnTo>
                    <a:pt x="3603498" y="293369"/>
                  </a:lnTo>
                  <a:lnTo>
                    <a:pt x="3591306" y="245363"/>
                  </a:lnTo>
                  <a:lnTo>
                    <a:pt x="3534156" y="157733"/>
                  </a:lnTo>
                  <a:lnTo>
                    <a:pt x="3431285" y="82295"/>
                  </a:lnTo>
                  <a:lnTo>
                    <a:pt x="3289554" y="27431"/>
                  </a:lnTo>
                  <a:lnTo>
                    <a:pt x="3108197" y="0"/>
                  </a:lnTo>
                </a:path>
                <a:path w="3605529" h="1310004">
                  <a:moveTo>
                    <a:pt x="41910" y="439673"/>
                  </a:moveTo>
                  <a:lnTo>
                    <a:pt x="1524" y="663702"/>
                  </a:lnTo>
                  <a:lnTo>
                    <a:pt x="762" y="720089"/>
                  </a:lnTo>
                  <a:lnTo>
                    <a:pt x="762" y="746759"/>
                  </a:lnTo>
                  <a:lnTo>
                    <a:pt x="0" y="776477"/>
                  </a:lnTo>
                  <a:lnTo>
                    <a:pt x="11429" y="889253"/>
                  </a:lnTo>
                  <a:lnTo>
                    <a:pt x="70866" y="1104900"/>
                  </a:lnTo>
                  <a:lnTo>
                    <a:pt x="179070" y="1306829"/>
                  </a:lnTo>
                </a:path>
                <a:path w="3605529" h="1310004">
                  <a:moveTo>
                    <a:pt x="45720" y="439673"/>
                  </a:moveTo>
                  <a:lnTo>
                    <a:pt x="32766" y="557783"/>
                  </a:lnTo>
                  <a:lnTo>
                    <a:pt x="31242" y="615695"/>
                  </a:lnTo>
                  <a:lnTo>
                    <a:pt x="33528" y="675894"/>
                  </a:lnTo>
                  <a:lnTo>
                    <a:pt x="79248" y="905256"/>
                  </a:lnTo>
                  <a:lnTo>
                    <a:pt x="179070" y="1119377"/>
                  </a:lnTo>
                  <a:lnTo>
                    <a:pt x="331470" y="1309877"/>
                  </a:lnTo>
                </a:path>
                <a:path w="3605529" h="1310004">
                  <a:moveTo>
                    <a:pt x="53340" y="435102"/>
                  </a:moveTo>
                  <a:lnTo>
                    <a:pt x="50292" y="497585"/>
                  </a:lnTo>
                  <a:lnTo>
                    <a:pt x="50292" y="528065"/>
                  </a:lnTo>
                  <a:lnTo>
                    <a:pt x="69342" y="685800"/>
                  </a:lnTo>
                  <a:lnTo>
                    <a:pt x="150876" y="919733"/>
                  </a:lnTo>
                  <a:lnTo>
                    <a:pt x="292608" y="1128522"/>
                  </a:lnTo>
                  <a:lnTo>
                    <a:pt x="384048" y="1219200"/>
                  </a:lnTo>
                  <a:lnTo>
                    <a:pt x="489966" y="1299972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3111639" y="1123696"/>
              <a:ext cx="0" cy="3276600"/>
            </a:xfrm>
            <a:custGeom>
              <a:avLst/>
              <a:gdLst/>
              <a:ahLst/>
              <a:cxnLst/>
              <a:rect l="l" t="t" r="r" b="b"/>
              <a:pathLst>
                <a:path h="3276600">
                  <a:moveTo>
                    <a:pt x="0" y="1594103"/>
                  </a:moveTo>
                  <a:lnTo>
                    <a:pt x="0" y="3276599"/>
                  </a:lnTo>
                </a:path>
                <a:path h="3276600">
                  <a:moveTo>
                    <a:pt x="0" y="0"/>
                  </a:moveTo>
                  <a:lnTo>
                    <a:pt x="0" y="1392174"/>
                  </a:lnTo>
                </a:path>
              </a:pathLst>
            </a:custGeom>
            <a:ln w="3175">
              <a:solidFill>
                <a:srgbClr val="010101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825639" y="1145794"/>
              <a:ext cx="1493520" cy="276860"/>
            </a:xfrm>
            <a:custGeom>
              <a:avLst/>
              <a:gdLst/>
              <a:ahLst/>
              <a:cxnLst/>
              <a:rect l="l" t="t" r="r" b="b"/>
              <a:pathLst>
                <a:path w="1493520" h="276859">
                  <a:moveTo>
                    <a:pt x="1493519" y="147066"/>
                  </a:moveTo>
                  <a:lnTo>
                    <a:pt x="1493519" y="129539"/>
                  </a:lnTo>
                  <a:lnTo>
                    <a:pt x="1483363" y="79081"/>
                  </a:lnTo>
                  <a:lnTo>
                    <a:pt x="1455705" y="37909"/>
                  </a:lnTo>
                  <a:lnTo>
                    <a:pt x="1414760" y="10167"/>
                  </a:lnTo>
                  <a:lnTo>
                    <a:pt x="1364741" y="0"/>
                  </a:lnTo>
                  <a:lnTo>
                    <a:pt x="129539" y="0"/>
                  </a:lnTo>
                  <a:lnTo>
                    <a:pt x="79081" y="10167"/>
                  </a:lnTo>
                  <a:lnTo>
                    <a:pt x="37909" y="37909"/>
                  </a:lnTo>
                  <a:lnTo>
                    <a:pt x="10167" y="79081"/>
                  </a:lnTo>
                  <a:lnTo>
                    <a:pt x="0" y="129540"/>
                  </a:lnTo>
                  <a:lnTo>
                    <a:pt x="0" y="147066"/>
                  </a:lnTo>
                  <a:lnTo>
                    <a:pt x="10167" y="197524"/>
                  </a:lnTo>
                  <a:lnTo>
                    <a:pt x="37909" y="238696"/>
                  </a:lnTo>
                  <a:lnTo>
                    <a:pt x="79081" y="266438"/>
                  </a:lnTo>
                  <a:lnTo>
                    <a:pt x="129539" y="276606"/>
                  </a:lnTo>
                  <a:lnTo>
                    <a:pt x="1364741" y="276606"/>
                  </a:lnTo>
                  <a:lnTo>
                    <a:pt x="1414760" y="266438"/>
                  </a:lnTo>
                  <a:lnTo>
                    <a:pt x="1455705" y="238696"/>
                  </a:lnTo>
                  <a:lnTo>
                    <a:pt x="1483363" y="197524"/>
                  </a:lnTo>
                  <a:lnTo>
                    <a:pt x="1493519" y="147066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825639" y="1145794"/>
              <a:ext cx="1493520" cy="276860"/>
            </a:xfrm>
            <a:custGeom>
              <a:avLst/>
              <a:gdLst/>
              <a:ahLst/>
              <a:cxnLst/>
              <a:rect l="l" t="t" r="r" b="b"/>
              <a:pathLst>
                <a:path w="1493520" h="276859">
                  <a:moveTo>
                    <a:pt x="129539" y="0"/>
                  </a:moveTo>
                  <a:lnTo>
                    <a:pt x="79081" y="10167"/>
                  </a:lnTo>
                  <a:lnTo>
                    <a:pt x="37909" y="37909"/>
                  </a:lnTo>
                  <a:lnTo>
                    <a:pt x="10167" y="79081"/>
                  </a:lnTo>
                  <a:lnTo>
                    <a:pt x="0" y="129540"/>
                  </a:lnTo>
                  <a:lnTo>
                    <a:pt x="0" y="147066"/>
                  </a:lnTo>
                  <a:lnTo>
                    <a:pt x="10167" y="197524"/>
                  </a:lnTo>
                  <a:lnTo>
                    <a:pt x="37909" y="238696"/>
                  </a:lnTo>
                  <a:lnTo>
                    <a:pt x="79081" y="266438"/>
                  </a:lnTo>
                  <a:lnTo>
                    <a:pt x="129539" y="276606"/>
                  </a:lnTo>
                  <a:lnTo>
                    <a:pt x="1364741" y="276606"/>
                  </a:lnTo>
                  <a:lnTo>
                    <a:pt x="1414760" y="266438"/>
                  </a:lnTo>
                  <a:lnTo>
                    <a:pt x="1455705" y="238696"/>
                  </a:lnTo>
                  <a:lnTo>
                    <a:pt x="1483363" y="197524"/>
                  </a:lnTo>
                  <a:lnTo>
                    <a:pt x="1493519" y="147066"/>
                  </a:lnTo>
                  <a:lnTo>
                    <a:pt x="1493519" y="129539"/>
                  </a:lnTo>
                  <a:lnTo>
                    <a:pt x="1483363" y="79081"/>
                  </a:lnTo>
                  <a:lnTo>
                    <a:pt x="1455705" y="37909"/>
                  </a:lnTo>
                  <a:lnTo>
                    <a:pt x="1414760" y="10167"/>
                  </a:lnTo>
                  <a:lnTo>
                    <a:pt x="1364741" y="0"/>
                  </a:lnTo>
                  <a:lnTo>
                    <a:pt x="129539" y="0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825639" y="1145794"/>
              <a:ext cx="1493520" cy="276860"/>
            </a:xfrm>
            <a:custGeom>
              <a:avLst/>
              <a:gdLst/>
              <a:ahLst/>
              <a:cxnLst/>
              <a:rect l="l" t="t" r="r" b="b"/>
              <a:pathLst>
                <a:path w="1493520" h="276859">
                  <a:moveTo>
                    <a:pt x="1493519" y="147066"/>
                  </a:moveTo>
                  <a:lnTo>
                    <a:pt x="1493519" y="129539"/>
                  </a:lnTo>
                  <a:lnTo>
                    <a:pt x="1483363" y="79081"/>
                  </a:lnTo>
                  <a:lnTo>
                    <a:pt x="1455705" y="37909"/>
                  </a:lnTo>
                  <a:lnTo>
                    <a:pt x="1414760" y="10167"/>
                  </a:lnTo>
                  <a:lnTo>
                    <a:pt x="1364741" y="0"/>
                  </a:lnTo>
                  <a:lnTo>
                    <a:pt x="129539" y="0"/>
                  </a:lnTo>
                  <a:lnTo>
                    <a:pt x="79081" y="10167"/>
                  </a:lnTo>
                  <a:lnTo>
                    <a:pt x="37909" y="37909"/>
                  </a:lnTo>
                  <a:lnTo>
                    <a:pt x="10167" y="79081"/>
                  </a:lnTo>
                  <a:lnTo>
                    <a:pt x="0" y="129540"/>
                  </a:lnTo>
                  <a:lnTo>
                    <a:pt x="0" y="147066"/>
                  </a:lnTo>
                  <a:lnTo>
                    <a:pt x="10167" y="197524"/>
                  </a:lnTo>
                  <a:lnTo>
                    <a:pt x="37909" y="238696"/>
                  </a:lnTo>
                  <a:lnTo>
                    <a:pt x="79081" y="266438"/>
                  </a:lnTo>
                  <a:lnTo>
                    <a:pt x="129539" y="276606"/>
                  </a:lnTo>
                  <a:lnTo>
                    <a:pt x="1364741" y="276606"/>
                  </a:lnTo>
                  <a:lnTo>
                    <a:pt x="1414760" y="266438"/>
                  </a:lnTo>
                  <a:lnTo>
                    <a:pt x="1455705" y="238696"/>
                  </a:lnTo>
                  <a:lnTo>
                    <a:pt x="1483363" y="197524"/>
                  </a:lnTo>
                  <a:lnTo>
                    <a:pt x="1493519" y="1470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825639" y="1145794"/>
              <a:ext cx="1493520" cy="276860"/>
            </a:xfrm>
            <a:custGeom>
              <a:avLst/>
              <a:gdLst/>
              <a:ahLst/>
              <a:cxnLst/>
              <a:rect l="l" t="t" r="r" b="b"/>
              <a:pathLst>
                <a:path w="1493520" h="276859">
                  <a:moveTo>
                    <a:pt x="129539" y="0"/>
                  </a:moveTo>
                  <a:lnTo>
                    <a:pt x="79081" y="10167"/>
                  </a:lnTo>
                  <a:lnTo>
                    <a:pt x="37909" y="37909"/>
                  </a:lnTo>
                  <a:lnTo>
                    <a:pt x="10167" y="79081"/>
                  </a:lnTo>
                  <a:lnTo>
                    <a:pt x="0" y="129540"/>
                  </a:lnTo>
                  <a:lnTo>
                    <a:pt x="0" y="147066"/>
                  </a:lnTo>
                  <a:lnTo>
                    <a:pt x="10167" y="197524"/>
                  </a:lnTo>
                  <a:lnTo>
                    <a:pt x="37909" y="238696"/>
                  </a:lnTo>
                  <a:lnTo>
                    <a:pt x="79081" y="266438"/>
                  </a:lnTo>
                  <a:lnTo>
                    <a:pt x="129539" y="276606"/>
                  </a:lnTo>
                  <a:lnTo>
                    <a:pt x="1364741" y="276606"/>
                  </a:lnTo>
                  <a:lnTo>
                    <a:pt x="1414760" y="266438"/>
                  </a:lnTo>
                  <a:lnTo>
                    <a:pt x="1455705" y="238696"/>
                  </a:lnTo>
                  <a:lnTo>
                    <a:pt x="1483363" y="197524"/>
                  </a:lnTo>
                  <a:lnTo>
                    <a:pt x="1493519" y="147066"/>
                  </a:lnTo>
                  <a:lnTo>
                    <a:pt x="1493519" y="129539"/>
                  </a:lnTo>
                  <a:lnTo>
                    <a:pt x="1483363" y="79081"/>
                  </a:lnTo>
                  <a:lnTo>
                    <a:pt x="1455705" y="37909"/>
                  </a:lnTo>
                  <a:lnTo>
                    <a:pt x="1414760" y="10167"/>
                  </a:lnTo>
                  <a:lnTo>
                    <a:pt x="1364741" y="0"/>
                  </a:lnTo>
                  <a:lnTo>
                    <a:pt x="129539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0" name="object 310"/>
          <p:cNvSpPr txBox="1"/>
          <p:nvPr/>
        </p:nvSpPr>
        <p:spPr>
          <a:xfrm>
            <a:off x="2526323" y="1162050"/>
            <a:ext cx="110807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400" spc="40" dirty="0">
                <a:solidFill>
                  <a:srgbClr val="FF0000"/>
                </a:solidFill>
                <a:latin typeface="Tahoma"/>
                <a:cs typeface="Tahoma"/>
              </a:rPr>
              <a:t>GENER</a:t>
            </a:r>
            <a:r>
              <a:rPr sz="1400" spc="30" dirty="0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sz="1400" spc="-25" dirty="0">
                <a:solidFill>
                  <a:srgbClr val="FF0000"/>
                </a:solidFill>
                <a:latin typeface="Tahoma"/>
                <a:cs typeface="Tahoma"/>
              </a:rPr>
              <a:t>CIÓN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11" name="object 311"/>
          <p:cNvSpPr/>
          <p:nvPr/>
        </p:nvSpPr>
        <p:spPr>
          <a:xfrm>
            <a:off x="6622078" y="1123697"/>
            <a:ext cx="2868930" cy="276225"/>
          </a:xfrm>
          <a:custGeom>
            <a:avLst/>
            <a:gdLst/>
            <a:ahLst/>
            <a:cxnLst/>
            <a:rect l="l" t="t" r="r" b="b"/>
            <a:pathLst>
              <a:path w="2868929" h="276225">
                <a:moveTo>
                  <a:pt x="129540" y="0"/>
                </a:moveTo>
                <a:lnTo>
                  <a:pt x="79081" y="10167"/>
                </a:lnTo>
                <a:lnTo>
                  <a:pt x="37909" y="37909"/>
                </a:lnTo>
                <a:lnTo>
                  <a:pt x="10167" y="79081"/>
                </a:lnTo>
                <a:lnTo>
                  <a:pt x="0" y="129540"/>
                </a:lnTo>
                <a:lnTo>
                  <a:pt x="0" y="147066"/>
                </a:lnTo>
                <a:lnTo>
                  <a:pt x="10167" y="197084"/>
                </a:lnTo>
                <a:lnTo>
                  <a:pt x="37909" y="238029"/>
                </a:lnTo>
                <a:lnTo>
                  <a:pt x="79081" y="265687"/>
                </a:lnTo>
                <a:lnTo>
                  <a:pt x="129540" y="275844"/>
                </a:lnTo>
                <a:lnTo>
                  <a:pt x="2739390" y="275844"/>
                </a:lnTo>
                <a:lnTo>
                  <a:pt x="2789846" y="265687"/>
                </a:lnTo>
                <a:lnTo>
                  <a:pt x="2831014" y="238029"/>
                </a:lnTo>
                <a:lnTo>
                  <a:pt x="2858751" y="197084"/>
                </a:lnTo>
                <a:lnTo>
                  <a:pt x="2868917" y="147066"/>
                </a:lnTo>
                <a:lnTo>
                  <a:pt x="2868917" y="129540"/>
                </a:lnTo>
                <a:lnTo>
                  <a:pt x="2858751" y="79081"/>
                </a:lnTo>
                <a:lnTo>
                  <a:pt x="2831014" y="37909"/>
                </a:lnTo>
                <a:lnTo>
                  <a:pt x="2789846" y="10167"/>
                </a:lnTo>
                <a:lnTo>
                  <a:pt x="2739390" y="0"/>
                </a:lnTo>
                <a:lnTo>
                  <a:pt x="129540" y="0"/>
                </a:lnTo>
                <a:close/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 txBox="1"/>
          <p:nvPr/>
        </p:nvSpPr>
        <p:spPr>
          <a:xfrm>
            <a:off x="6824003" y="1139951"/>
            <a:ext cx="249618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400" spc="25" dirty="0">
                <a:solidFill>
                  <a:srgbClr val="033991"/>
                </a:solidFill>
                <a:latin typeface="Tahoma"/>
                <a:cs typeface="Tahoma"/>
              </a:rPr>
              <a:t>TRANSPORTE</a:t>
            </a:r>
            <a:r>
              <a:rPr sz="1400" spc="-100" dirty="0">
                <a:solidFill>
                  <a:srgbClr val="033991"/>
                </a:solidFill>
                <a:latin typeface="Tahoma"/>
                <a:cs typeface="Tahoma"/>
              </a:rPr>
              <a:t> </a:t>
            </a:r>
            <a:r>
              <a:rPr sz="1400" spc="-50" dirty="0">
                <a:solidFill>
                  <a:srgbClr val="033991"/>
                </a:solidFill>
                <a:latin typeface="Tahoma"/>
                <a:cs typeface="Tahoma"/>
              </a:rPr>
              <a:t>Y</a:t>
            </a:r>
            <a:r>
              <a:rPr sz="1400" spc="-100" dirty="0">
                <a:solidFill>
                  <a:srgbClr val="033991"/>
                </a:solidFill>
                <a:latin typeface="Tahoma"/>
                <a:cs typeface="Tahoma"/>
              </a:rPr>
              <a:t> </a:t>
            </a:r>
            <a:r>
              <a:rPr sz="1400" spc="-15" dirty="0">
                <a:solidFill>
                  <a:srgbClr val="033991"/>
                </a:solidFill>
                <a:latin typeface="Tahoma"/>
                <a:cs typeface="Tahoma"/>
              </a:rPr>
              <a:t>DISTRIBUCIÓN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13" name="object 313"/>
          <p:cNvSpPr txBox="1"/>
          <p:nvPr/>
        </p:nvSpPr>
        <p:spPr>
          <a:xfrm>
            <a:off x="2700055" y="3285295"/>
            <a:ext cx="1779270" cy="988694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R="993775" algn="ctr">
              <a:spcBef>
                <a:spcPts val="950"/>
              </a:spcBef>
            </a:pPr>
            <a:r>
              <a:rPr sz="1400" spc="45" dirty="0">
                <a:solidFill>
                  <a:srgbClr val="CC3300"/>
                </a:solidFill>
                <a:latin typeface="Tahoma"/>
                <a:cs typeface="Tahoma"/>
              </a:rPr>
              <a:t>CENTRAL</a:t>
            </a:r>
            <a:endParaRPr sz="1400" dirty="0">
              <a:latin typeface="Tahoma"/>
              <a:cs typeface="Tahoma"/>
            </a:endParaRPr>
          </a:p>
          <a:p>
            <a:pPr marL="758190" marR="5080" algn="ctr">
              <a:spcBef>
                <a:spcPts val="735"/>
              </a:spcBef>
            </a:pPr>
            <a:r>
              <a:rPr sz="1200" spc="10" dirty="0" smtClean="0">
                <a:solidFill>
                  <a:srgbClr val="CC3300"/>
                </a:solidFill>
                <a:latin typeface="Tahoma"/>
                <a:cs typeface="Tahoma"/>
              </a:rPr>
              <a:t>SUBESTACIÓN</a:t>
            </a:r>
            <a:r>
              <a:rPr lang="es-ES" sz="1200" spc="10" dirty="0" smtClean="0">
                <a:solidFill>
                  <a:srgbClr val="CC3300"/>
                </a:solidFill>
                <a:latin typeface="Tahoma"/>
                <a:cs typeface="Tahoma"/>
              </a:rPr>
              <a:t> </a:t>
            </a:r>
            <a:r>
              <a:rPr sz="1200" spc="15" dirty="0" smtClean="0">
                <a:solidFill>
                  <a:srgbClr val="CC3300"/>
                </a:solidFill>
                <a:latin typeface="Tahoma"/>
                <a:cs typeface="Tahoma"/>
              </a:rPr>
              <a:t>ELEVADORA</a:t>
            </a:r>
            <a:r>
              <a:rPr lang="es-ES" sz="1200" spc="15" dirty="0" smtClean="0">
                <a:solidFill>
                  <a:srgbClr val="CC3300"/>
                </a:solidFill>
                <a:latin typeface="Tahoma"/>
                <a:cs typeface="Tahoma"/>
              </a:rPr>
              <a:t> </a:t>
            </a:r>
            <a:r>
              <a:rPr sz="1200" spc="-20" dirty="0" smtClean="0">
                <a:solidFill>
                  <a:srgbClr val="CC3300"/>
                </a:solidFill>
                <a:latin typeface="Tahoma"/>
                <a:cs typeface="Tahoma"/>
              </a:rPr>
              <a:t>(</a:t>
            </a:r>
            <a:r>
              <a:rPr sz="1200" spc="-20" dirty="0">
                <a:solidFill>
                  <a:srgbClr val="CC3300"/>
                </a:solidFill>
                <a:latin typeface="Tahoma"/>
                <a:cs typeface="Tahoma"/>
              </a:rPr>
              <a:t>MT/AT)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314" name="object 314"/>
          <p:cNvSpPr txBox="1"/>
          <p:nvPr/>
        </p:nvSpPr>
        <p:spPr>
          <a:xfrm>
            <a:off x="6443000" y="3090672"/>
            <a:ext cx="1021080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1465" marR="5080" indent="-292100">
              <a:spcBef>
                <a:spcPts val="100"/>
              </a:spcBef>
            </a:pPr>
            <a:r>
              <a:rPr sz="1200" spc="10" dirty="0" smtClean="0">
                <a:solidFill>
                  <a:srgbClr val="033991"/>
                </a:solidFill>
                <a:latin typeface="Tahoma"/>
                <a:cs typeface="Tahoma"/>
              </a:rPr>
              <a:t>SUBESTACIÓN</a:t>
            </a:r>
            <a:r>
              <a:rPr lang="es-ES" sz="1200" spc="10" dirty="0" smtClean="0">
                <a:solidFill>
                  <a:srgbClr val="033991"/>
                </a:solidFill>
                <a:latin typeface="Tahoma"/>
                <a:cs typeface="Tahoma"/>
              </a:rPr>
              <a:t> </a:t>
            </a:r>
            <a:r>
              <a:rPr sz="1200" dirty="0" smtClean="0">
                <a:solidFill>
                  <a:srgbClr val="033991"/>
                </a:solidFill>
                <a:latin typeface="Tahoma"/>
                <a:cs typeface="Tahoma"/>
              </a:rPr>
              <a:t>AT/AT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315" name="object 315"/>
          <p:cNvSpPr txBox="1"/>
          <p:nvPr/>
        </p:nvSpPr>
        <p:spPr>
          <a:xfrm>
            <a:off x="7857272" y="3090672"/>
            <a:ext cx="1019810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6545" marR="5080" indent="-297180">
              <a:spcBef>
                <a:spcPts val="100"/>
              </a:spcBef>
            </a:pPr>
            <a:r>
              <a:rPr sz="1200" spc="10" dirty="0" smtClean="0">
                <a:solidFill>
                  <a:srgbClr val="4C4C4C"/>
                </a:solidFill>
                <a:latin typeface="Tahoma"/>
                <a:cs typeface="Tahoma"/>
              </a:rPr>
              <a:t>SUBESTACIÓN</a:t>
            </a:r>
            <a:r>
              <a:rPr lang="es-ES" sz="1200" spc="10" dirty="0" smtClean="0">
                <a:solidFill>
                  <a:srgbClr val="4C4C4C"/>
                </a:solidFill>
                <a:latin typeface="Tahoma"/>
                <a:cs typeface="Tahoma"/>
              </a:rPr>
              <a:t> </a:t>
            </a:r>
            <a:r>
              <a:rPr sz="1200" dirty="0" smtClean="0">
                <a:solidFill>
                  <a:srgbClr val="4C4C4C"/>
                </a:solidFill>
                <a:latin typeface="Tahoma"/>
                <a:cs typeface="Tahoma"/>
              </a:rPr>
              <a:t>AT/MT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316" name="object 316"/>
          <p:cNvSpPr/>
          <p:nvPr/>
        </p:nvSpPr>
        <p:spPr>
          <a:xfrm>
            <a:off x="8516412" y="2800095"/>
            <a:ext cx="136525" cy="195580"/>
          </a:xfrm>
          <a:custGeom>
            <a:avLst/>
            <a:gdLst/>
            <a:ahLst/>
            <a:cxnLst/>
            <a:rect l="l" t="t" r="r" b="b"/>
            <a:pathLst>
              <a:path w="136525" h="195580">
                <a:moveTo>
                  <a:pt x="0" y="195071"/>
                </a:moveTo>
                <a:lnTo>
                  <a:pt x="136384" y="0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 txBox="1"/>
          <p:nvPr/>
        </p:nvSpPr>
        <p:spPr>
          <a:xfrm>
            <a:off x="4882426" y="1782317"/>
            <a:ext cx="1267460" cy="495934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R="5080" algn="ctr">
              <a:lnSpc>
                <a:spcPct val="104200"/>
              </a:lnSpc>
              <a:spcBef>
                <a:spcPts val="50"/>
              </a:spcBef>
            </a:pPr>
            <a:r>
              <a:rPr sz="1000" spc="30" dirty="0">
                <a:latin typeface="Tahoma"/>
                <a:cs typeface="Tahoma"/>
              </a:rPr>
              <a:t>R</a:t>
            </a:r>
            <a:r>
              <a:rPr sz="1000" spc="35" dirty="0">
                <a:latin typeface="Tahoma"/>
                <a:cs typeface="Tahoma"/>
              </a:rPr>
              <a:t>E</a:t>
            </a:r>
            <a:r>
              <a:rPr sz="1000" spc="-15" dirty="0">
                <a:latin typeface="Tahoma"/>
                <a:cs typeface="Tahoma"/>
              </a:rPr>
              <a:t>D</a:t>
            </a:r>
            <a:r>
              <a:rPr sz="1000" spc="-80" dirty="0">
                <a:latin typeface="Tahoma"/>
                <a:cs typeface="Tahoma"/>
              </a:rPr>
              <a:t> </a:t>
            </a:r>
            <a:r>
              <a:rPr sz="1000" spc="5" dirty="0">
                <a:latin typeface="Tahoma"/>
                <a:cs typeface="Tahoma"/>
              </a:rPr>
              <a:t>D</a:t>
            </a:r>
            <a:r>
              <a:rPr sz="1000" spc="10" dirty="0">
                <a:latin typeface="Tahoma"/>
                <a:cs typeface="Tahoma"/>
              </a:rPr>
              <a:t>E</a:t>
            </a:r>
            <a:r>
              <a:rPr sz="1000" spc="-80" dirty="0">
                <a:latin typeface="Tahoma"/>
                <a:cs typeface="Tahoma"/>
              </a:rPr>
              <a:t> </a:t>
            </a:r>
            <a:r>
              <a:rPr sz="1000" dirty="0" smtClean="0">
                <a:latin typeface="Tahoma"/>
                <a:cs typeface="Tahoma"/>
              </a:rPr>
              <a:t>TR</a:t>
            </a:r>
            <a:r>
              <a:rPr sz="1000" spc="5" dirty="0" smtClean="0">
                <a:latin typeface="Tahoma"/>
                <a:cs typeface="Tahoma"/>
              </a:rPr>
              <a:t>A</a:t>
            </a:r>
            <a:r>
              <a:rPr sz="1000" spc="55" dirty="0" smtClean="0">
                <a:latin typeface="Tahoma"/>
                <a:cs typeface="Tahoma"/>
              </a:rPr>
              <a:t>N</a:t>
            </a:r>
            <a:r>
              <a:rPr sz="1000" spc="45" dirty="0" smtClean="0">
                <a:latin typeface="Tahoma"/>
                <a:cs typeface="Tahoma"/>
              </a:rPr>
              <a:t>S</a:t>
            </a:r>
            <a:r>
              <a:rPr sz="1000" spc="50" dirty="0" smtClean="0">
                <a:latin typeface="Tahoma"/>
                <a:cs typeface="Tahoma"/>
              </a:rPr>
              <a:t>P</a:t>
            </a:r>
            <a:r>
              <a:rPr sz="1000" spc="-65" dirty="0" smtClean="0">
                <a:latin typeface="Tahoma"/>
                <a:cs typeface="Tahoma"/>
              </a:rPr>
              <a:t>O</a:t>
            </a:r>
            <a:r>
              <a:rPr sz="1000" spc="25" dirty="0" smtClean="0">
                <a:latin typeface="Tahoma"/>
                <a:cs typeface="Tahoma"/>
              </a:rPr>
              <a:t>R</a:t>
            </a:r>
            <a:r>
              <a:rPr sz="1000" spc="-5" dirty="0" smtClean="0">
                <a:latin typeface="Tahoma"/>
                <a:cs typeface="Tahoma"/>
              </a:rPr>
              <a:t>TE</a:t>
            </a:r>
            <a:r>
              <a:rPr lang="es-ES" sz="1000" spc="-5" dirty="0" smtClean="0">
                <a:latin typeface="Tahoma"/>
                <a:cs typeface="Tahoma"/>
              </a:rPr>
              <a:t> </a:t>
            </a:r>
            <a:r>
              <a:rPr sz="1000" spc="-15" dirty="0" smtClean="0">
                <a:latin typeface="Tahoma"/>
                <a:cs typeface="Tahoma"/>
              </a:rPr>
              <a:t>(</a:t>
            </a:r>
            <a:r>
              <a:rPr sz="1000" spc="-15" dirty="0">
                <a:latin typeface="Tahoma"/>
                <a:cs typeface="Tahoma"/>
              </a:rPr>
              <a:t>MU</a:t>
            </a:r>
            <a:r>
              <a:rPr sz="1000" spc="-10" dirty="0">
                <a:latin typeface="Tahoma"/>
                <a:cs typeface="Tahoma"/>
              </a:rPr>
              <a:t>Y</a:t>
            </a:r>
            <a:r>
              <a:rPr sz="1000" spc="-75" dirty="0">
                <a:latin typeface="Tahoma"/>
                <a:cs typeface="Tahoma"/>
              </a:rPr>
              <a:t> </a:t>
            </a:r>
            <a:r>
              <a:rPr sz="1000" spc="20" dirty="0">
                <a:latin typeface="Tahoma"/>
                <a:cs typeface="Tahoma"/>
              </a:rPr>
              <a:t>ALT</a:t>
            </a:r>
            <a:r>
              <a:rPr sz="1000" spc="25" dirty="0">
                <a:latin typeface="Tahoma"/>
                <a:cs typeface="Tahoma"/>
              </a:rPr>
              <a:t>A</a:t>
            </a:r>
            <a:r>
              <a:rPr sz="1000" spc="-75" dirty="0">
                <a:latin typeface="Tahoma"/>
                <a:cs typeface="Tahoma"/>
              </a:rPr>
              <a:t> </a:t>
            </a:r>
            <a:r>
              <a:rPr sz="1000" spc="-10" dirty="0">
                <a:latin typeface="Tahoma"/>
                <a:cs typeface="Tahoma"/>
              </a:rPr>
              <a:t>TENSIÓN</a:t>
            </a:r>
            <a:r>
              <a:rPr sz="1000" spc="-10" dirty="0" smtClean="0">
                <a:latin typeface="Tahoma"/>
                <a:cs typeface="Tahoma"/>
              </a:rPr>
              <a:t>)</a:t>
            </a:r>
            <a:r>
              <a:rPr lang="es-ES" sz="1000" spc="-10" dirty="0" smtClean="0">
                <a:latin typeface="Tahoma"/>
                <a:cs typeface="Tahoma"/>
              </a:rPr>
              <a:t> </a:t>
            </a:r>
            <a:r>
              <a:rPr sz="1000" spc="-15" dirty="0" smtClean="0">
                <a:latin typeface="Tahoma"/>
                <a:cs typeface="Tahoma"/>
              </a:rPr>
              <a:t>400</a:t>
            </a:r>
            <a:r>
              <a:rPr sz="1000" spc="-20" dirty="0" smtClean="0">
                <a:latin typeface="Tahoma"/>
                <a:cs typeface="Tahoma"/>
              </a:rPr>
              <a:t>,</a:t>
            </a:r>
            <a:r>
              <a:rPr sz="1000" spc="-10" dirty="0" smtClean="0">
                <a:latin typeface="Tahoma"/>
                <a:cs typeface="Tahoma"/>
              </a:rPr>
              <a:t>2</a:t>
            </a:r>
            <a:r>
              <a:rPr sz="1000" spc="-20" dirty="0" smtClean="0">
                <a:latin typeface="Tahoma"/>
                <a:cs typeface="Tahoma"/>
              </a:rPr>
              <a:t>2</a:t>
            </a:r>
            <a:r>
              <a:rPr sz="1000" spc="-15" dirty="0" smtClean="0">
                <a:latin typeface="Tahoma"/>
                <a:cs typeface="Tahoma"/>
              </a:rPr>
              <a:t>0</a:t>
            </a:r>
            <a:r>
              <a:rPr sz="1000" spc="-75" dirty="0" smtClean="0">
                <a:latin typeface="Tahoma"/>
                <a:cs typeface="Tahoma"/>
              </a:rPr>
              <a:t> </a:t>
            </a:r>
            <a:r>
              <a:rPr sz="1000" spc="70" dirty="0">
                <a:latin typeface="Tahoma"/>
                <a:cs typeface="Tahoma"/>
              </a:rPr>
              <a:t>K</a:t>
            </a:r>
            <a:r>
              <a:rPr sz="1000" spc="-35" dirty="0">
                <a:latin typeface="Tahoma"/>
                <a:cs typeface="Tahoma"/>
              </a:rPr>
              <a:t>V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18" name="object 318"/>
          <p:cNvSpPr txBox="1"/>
          <p:nvPr/>
        </p:nvSpPr>
        <p:spPr>
          <a:xfrm>
            <a:off x="6545866" y="1947671"/>
            <a:ext cx="132715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1295" marR="5080" indent="-201930">
              <a:spcBef>
                <a:spcPts val="100"/>
              </a:spcBef>
            </a:pPr>
            <a:r>
              <a:rPr sz="1000" spc="30" dirty="0">
                <a:latin typeface="Tahoma"/>
                <a:cs typeface="Tahoma"/>
              </a:rPr>
              <a:t>R</a:t>
            </a:r>
            <a:r>
              <a:rPr sz="1000" spc="35" dirty="0">
                <a:latin typeface="Tahoma"/>
                <a:cs typeface="Tahoma"/>
              </a:rPr>
              <a:t>E</a:t>
            </a:r>
            <a:r>
              <a:rPr sz="1000" spc="-15" dirty="0">
                <a:latin typeface="Tahoma"/>
                <a:cs typeface="Tahoma"/>
              </a:rPr>
              <a:t>D</a:t>
            </a:r>
            <a:r>
              <a:rPr sz="1000" spc="-80" dirty="0">
                <a:latin typeface="Tahoma"/>
                <a:cs typeface="Tahoma"/>
              </a:rPr>
              <a:t> </a:t>
            </a:r>
            <a:r>
              <a:rPr sz="1000" spc="5" dirty="0">
                <a:latin typeface="Tahoma"/>
                <a:cs typeface="Tahoma"/>
              </a:rPr>
              <a:t>D</a:t>
            </a:r>
            <a:r>
              <a:rPr sz="1000" spc="10" dirty="0">
                <a:latin typeface="Tahoma"/>
                <a:cs typeface="Tahoma"/>
              </a:rPr>
              <a:t>E</a:t>
            </a:r>
            <a:r>
              <a:rPr sz="1000" spc="-80" dirty="0">
                <a:latin typeface="Tahoma"/>
                <a:cs typeface="Tahoma"/>
              </a:rPr>
              <a:t> </a:t>
            </a:r>
            <a:r>
              <a:rPr sz="1000" spc="-20" dirty="0" smtClean="0">
                <a:latin typeface="Tahoma"/>
                <a:cs typeface="Tahoma"/>
              </a:rPr>
              <a:t>D</a:t>
            </a:r>
            <a:r>
              <a:rPr sz="1000" spc="-85" dirty="0" smtClean="0">
                <a:latin typeface="Tahoma"/>
                <a:cs typeface="Tahoma"/>
              </a:rPr>
              <a:t>I</a:t>
            </a:r>
            <a:r>
              <a:rPr sz="1000" spc="-20" dirty="0" smtClean="0">
                <a:latin typeface="Tahoma"/>
                <a:cs typeface="Tahoma"/>
              </a:rPr>
              <a:t>STR</a:t>
            </a:r>
            <a:r>
              <a:rPr sz="1000" spc="-15" dirty="0" smtClean="0">
                <a:latin typeface="Tahoma"/>
                <a:cs typeface="Tahoma"/>
              </a:rPr>
              <a:t>I</a:t>
            </a:r>
            <a:r>
              <a:rPr sz="1000" spc="75" dirty="0" smtClean="0">
                <a:latin typeface="Tahoma"/>
                <a:cs typeface="Tahoma"/>
              </a:rPr>
              <a:t>B</a:t>
            </a:r>
            <a:r>
              <a:rPr sz="1000" spc="15" dirty="0" smtClean="0">
                <a:latin typeface="Tahoma"/>
                <a:cs typeface="Tahoma"/>
              </a:rPr>
              <a:t>U</a:t>
            </a:r>
            <a:r>
              <a:rPr sz="1000" spc="25" dirty="0" smtClean="0">
                <a:latin typeface="Tahoma"/>
                <a:cs typeface="Tahoma"/>
              </a:rPr>
              <a:t>C</a:t>
            </a:r>
            <a:r>
              <a:rPr sz="1000" spc="-75" dirty="0" smtClean="0">
                <a:latin typeface="Tahoma"/>
                <a:cs typeface="Tahoma"/>
              </a:rPr>
              <a:t>I</a:t>
            </a:r>
            <a:r>
              <a:rPr sz="1000" spc="-65" dirty="0" smtClean="0">
                <a:latin typeface="Tahoma"/>
                <a:cs typeface="Tahoma"/>
              </a:rPr>
              <a:t>Ó</a:t>
            </a:r>
            <a:r>
              <a:rPr sz="1000" spc="35" dirty="0" smtClean="0">
                <a:latin typeface="Tahoma"/>
                <a:cs typeface="Tahoma"/>
              </a:rPr>
              <a:t>N</a:t>
            </a:r>
            <a:r>
              <a:rPr lang="es-ES" sz="1000" spc="35" dirty="0" smtClean="0">
                <a:latin typeface="Tahoma"/>
                <a:cs typeface="Tahoma"/>
              </a:rPr>
              <a:t> </a:t>
            </a:r>
            <a:r>
              <a:rPr sz="1000" spc="5" dirty="0" smtClean="0">
                <a:latin typeface="Tahoma"/>
                <a:cs typeface="Tahoma"/>
              </a:rPr>
              <a:t>(</a:t>
            </a:r>
            <a:r>
              <a:rPr sz="1000" spc="5" dirty="0">
                <a:latin typeface="Tahoma"/>
                <a:cs typeface="Tahoma"/>
              </a:rPr>
              <a:t>ALTA</a:t>
            </a:r>
            <a:r>
              <a:rPr sz="1000" spc="-80" dirty="0">
                <a:latin typeface="Tahoma"/>
                <a:cs typeface="Tahoma"/>
              </a:rPr>
              <a:t> </a:t>
            </a:r>
            <a:r>
              <a:rPr sz="1000" spc="-5" dirty="0">
                <a:latin typeface="Tahoma"/>
                <a:cs typeface="Tahoma"/>
              </a:rPr>
              <a:t>TENSIÓN</a:t>
            </a:r>
            <a:r>
              <a:rPr sz="1000" spc="-5" dirty="0" smtClean="0">
                <a:latin typeface="Tahoma"/>
                <a:cs typeface="Tahoma"/>
              </a:rPr>
              <a:t>)</a:t>
            </a:r>
            <a:r>
              <a:rPr lang="es-ES" sz="1000" spc="-5" dirty="0" smtClean="0">
                <a:latin typeface="Tahoma"/>
                <a:cs typeface="Tahoma"/>
              </a:rPr>
              <a:t> </a:t>
            </a:r>
            <a:r>
              <a:rPr sz="1000" spc="-15" dirty="0" smtClean="0">
                <a:latin typeface="Tahoma"/>
                <a:cs typeface="Tahoma"/>
              </a:rPr>
              <a:t>132</a:t>
            </a:r>
            <a:r>
              <a:rPr sz="1000" spc="-15" dirty="0">
                <a:latin typeface="Tahoma"/>
                <a:cs typeface="Tahoma"/>
              </a:rPr>
              <a:t>,</a:t>
            </a:r>
            <a:r>
              <a:rPr sz="1000" spc="-75" dirty="0">
                <a:latin typeface="Tahoma"/>
                <a:cs typeface="Tahoma"/>
              </a:rPr>
              <a:t> </a:t>
            </a:r>
            <a:r>
              <a:rPr sz="1000" spc="-20" dirty="0">
                <a:latin typeface="Tahoma"/>
                <a:cs typeface="Tahoma"/>
              </a:rPr>
              <a:t>6</a:t>
            </a:r>
            <a:r>
              <a:rPr sz="1000" spc="-15" dirty="0">
                <a:latin typeface="Tahoma"/>
                <a:cs typeface="Tahoma"/>
              </a:rPr>
              <a:t>6</a:t>
            </a:r>
            <a:r>
              <a:rPr sz="1000" spc="-70" dirty="0">
                <a:latin typeface="Tahoma"/>
                <a:cs typeface="Tahoma"/>
              </a:rPr>
              <a:t> </a:t>
            </a:r>
            <a:r>
              <a:rPr sz="1000" spc="-35" dirty="0">
                <a:latin typeface="Tahoma"/>
                <a:cs typeface="Tahoma"/>
              </a:rPr>
              <a:t>,</a:t>
            </a:r>
            <a:r>
              <a:rPr sz="1000" spc="-75" dirty="0">
                <a:latin typeface="Tahoma"/>
                <a:cs typeface="Tahoma"/>
              </a:rPr>
              <a:t> </a:t>
            </a:r>
            <a:r>
              <a:rPr sz="1000" spc="-10" dirty="0">
                <a:latin typeface="Tahoma"/>
                <a:cs typeface="Tahoma"/>
              </a:rPr>
              <a:t>4</a:t>
            </a:r>
            <a:r>
              <a:rPr sz="1000" spc="-15" dirty="0">
                <a:latin typeface="Tahoma"/>
                <a:cs typeface="Tahoma"/>
              </a:rPr>
              <a:t>5</a:t>
            </a:r>
            <a:r>
              <a:rPr sz="1000" spc="-75" dirty="0">
                <a:latin typeface="Tahoma"/>
                <a:cs typeface="Tahoma"/>
              </a:rPr>
              <a:t> </a:t>
            </a:r>
            <a:r>
              <a:rPr sz="1000" spc="70" dirty="0">
                <a:latin typeface="Tahoma"/>
                <a:cs typeface="Tahoma"/>
              </a:rPr>
              <a:t>K</a:t>
            </a:r>
            <a:r>
              <a:rPr sz="1000" spc="-40" dirty="0">
                <a:latin typeface="Tahoma"/>
                <a:cs typeface="Tahoma"/>
              </a:rPr>
              <a:t>V</a:t>
            </a:r>
            <a:r>
              <a:rPr sz="1000" spc="-25" dirty="0">
                <a:latin typeface="Tahoma"/>
                <a:cs typeface="Tahoma"/>
              </a:rPr>
              <a:t>.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19" name="object 319"/>
          <p:cNvSpPr txBox="1"/>
          <p:nvPr/>
        </p:nvSpPr>
        <p:spPr>
          <a:xfrm>
            <a:off x="8654327" y="2233724"/>
            <a:ext cx="949960" cy="374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0" marR="5080" indent="-203835">
              <a:lnSpc>
                <a:spcPct val="114500"/>
              </a:lnSpc>
              <a:spcBef>
                <a:spcPts val="100"/>
              </a:spcBef>
            </a:pPr>
            <a:r>
              <a:rPr sz="1000" spc="45" dirty="0">
                <a:latin typeface="Tahoma"/>
                <a:cs typeface="Tahoma"/>
              </a:rPr>
              <a:t>M</a:t>
            </a:r>
            <a:r>
              <a:rPr sz="1000" spc="35" dirty="0">
                <a:latin typeface="Tahoma"/>
                <a:cs typeface="Tahoma"/>
              </a:rPr>
              <a:t>E</a:t>
            </a:r>
            <a:r>
              <a:rPr sz="1000" spc="-25" dirty="0">
                <a:latin typeface="Tahoma"/>
                <a:cs typeface="Tahoma"/>
              </a:rPr>
              <a:t>DIA</a:t>
            </a:r>
            <a:r>
              <a:rPr sz="1000" spc="-75" dirty="0">
                <a:latin typeface="Tahoma"/>
                <a:cs typeface="Tahoma"/>
              </a:rPr>
              <a:t> </a:t>
            </a:r>
            <a:r>
              <a:rPr sz="1000" spc="5" dirty="0" smtClean="0">
                <a:latin typeface="Tahoma"/>
                <a:cs typeface="Tahoma"/>
              </a:rPr>
              <a:t>TE</a:t>
            </a:r>
            <a:r>
              <a:rPr sz="1000" spc="40" dirty="0" smtClean="0">
                <a:latin typeface="Tahoma"/>
                <a:cs typeface="Tahoma"/>
              </a:rPr>
              <a:t>NS</a:t>
            </a:r>
            <a:r>
              <a:rPr sz="1000" spc="-30" dirty="0" smtClean="0">
                <a:latin typeface="Tahoma"/>
                <a:cs typeface="Tahoma"/>
              </a:rPr>
              <a:t>IÓN</a:t>
            </a:r>
            <a:r>
              <a:rPr lang="es-ES" sz="1000" spc="-30" dirty="0" smtClean="0">
                <a:latin typeface="Tahoma"/>
                <a:cs typeface="Tahoma"/>
              </a:rPr>
              <a:t> </a:t>
            </a:r>
            <a:r>
              <a:rPr sz="1000" spc="-15" dirty="0" smtClean="0">
                <a:latin typeface="Tahoma"/>
                <a:cs typeface="Tahoma"/>
              </a:rPr>
              <a:t>2</a:t>
            </a:r>
            <a:r>
              <a:rPr sz="1000" spc="-10" dirty="0" smtClean="0">
                <a:latin typeface="Tahoma"/>
                <a:cs typeface="Tahoma"/>
              </a:rPr>
              <a:t>0</a:t>
            </a:r>
            <a:r>
              <a:rPr sz="1000" spc="-20" dirty="0" smtClean="0">
                <a:latin typeface="Tahoma"/>
                <a:cs typeface="Tahoma"/>
              </a:rPr>
              <a:t>,15</a:t>
            </a:r>
            <a:r>
              <a:rPr sz="1000" spc="-75" dirty="0" smtClean="0">
                <a:latin typeface="Tahoma"/>
                <a:cs typeface="Tahoma"/>
              </a:rPr>
              <a:t> </a:t>
            </a:r>
            <a:r>
              <a:rPr sz="1000" spc="15" dirty="0">
                <a:latin typeface="Tahoma"/>
                <a:cs typeface="Tahoma"/>
              </a:rPr>
              <a:t>KV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20" name="object 320"/>
          <p:cNvSpPr txBox="1"/>
          <p:nvPr/>
        </p:nvSpPr>
        <p:spPr>
          <a:xfrm>
            <a:off x="7538755" y="3475038"/>
            <a:ext cx="2470150" cy="9766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00860" marR="5080" indent="-208279">
              <a:lnSpc>
                <a:spcPct val="124000"/>
              </a:lnSpc>
              <a:spcBef>
                <a:spcPts val="100"/>
              </a:spcBef>
            </a:pPr>
            <a:r>
              <a:rPr sz="1000" spc="50" dirty="0">
                <a:latin typeface="Tahoma"/>
                <a:cs typeface="Tahoma"/>
              </a:rPr>
              <a:t>B</a:t>
            </a:r>
            <a:r>
              <a:rPr sz="1000" spc="40" dirty="0">
                <a:latin typeface="Tahoma"/>
                <a:cs typeface="Tahoma"/>
              </a:rPr>
              <a:t>A</a:t>
            </a:r>
            <a:r>
              <a:rPr sz="1000" spc="55" dirty="0">
                <a:latin typeface="Tahoma"/>
                <a:cs typeface="Tahoma"/>
              </a:rPr>
              <a:t>JA</a:t>
            </a:r>
            <a:r>
              <a:rPr sz="1000" spc="-80" dirty="0">
                <a:latin typeface="Tahoma"/>
                <a:cs typeface="Tahoma"/>
              </a:rPr>
              <a:t> </a:t>
            </a:r>
            <a:r>
              <a:rPr sz="1000" spc="20" dirty="0" smtClean="0">
                <a:latin typeface="Tahoma"/>
                <a:cs typeface="Tahoma"/>
              </a:rPr>
              <a:t>TEN</a:t>
            </a:r>
            <a:r>
              <a:rPr sz="1000" spc="30" dirty="0" smtClean="0">
                <a:latin typeface="Tahoma"/>
                <a:cs typeface="Tahoma"/>
              </a:rPr>
              <a:t>S</a:t>
            </a:r>
            <a:r>
              <a:rPr sz="1000" spc="-25" dirty="0" smtClean="0">
                <a:latin typeface="Tahoma"/>
                <a:cs typeface="Tahoma"/>
              </a:rPr>
              <a:t>IÓN</a:t>
            </a:r>
            <a:r>
              <a:rPr lang="es-ES" sz="1000" spc="-25" dirty="0" smtClean="0">
                <a:latin typeface="Tahoma"/>
                <a:cs typeface="Tahoma"/>
              </a:rPr>
              <a:t> </a:t>
            </a:r>
            <a:r>
              <a:rPr sz="1000" spc="-20" dirty="0" smtClean="0">
                <a:latin typeface="Tahoma"/>
                <a:cs typeface="Tahoma"/>
              </a:rPr>
              <a:t>3</a:t>
            </a:r>
            <a:r>
              <a:rPr sz="1000" spc="-10" dirty="0" smtClean="0">
                <a:latin typeface="Tahoma"/>
                <a:cs typeface="Tahoma"/>
              </a:rPr>
              <a:t>8</a:t>
            </a:r>
            <a:r>
              <a:rPr sz="1000" spc="-15" dirty="0" smtClean="0">
                <a:latin typeface="Tahoma"/>
                <a:cs typeface="Tahoma"/>
              </a:rPr>
              <a:t>0/2</a:t>
            </a:r>
            <a:r>
              <a:rPr sz="1000" spc="-5" dirty="0" smtClean="0">
                <a:latin typeface="Tahoma"/>
                <a:cs typeface="Tahoma"/>
              </a:rPr>
              <a:t>2</a:t>
            </a:r>
            <a:r>
              <a:rPr sz="1000" spc="-15" dirty="0" smtClean="0">
                <a:latin typeface="Tahoma"/>
                <a:cs typeface="Tahoma"/>
              </a:rPr>
              <a:t>0</a:t>
            </a:r>
            <a:r>
              <a:rPr sz="1000" spc="-75" dirty="0" smtClean="0">
                <a:latin typeface="Tahoma"/>
                <a:cs typeface="Tahoma"/>
              </a:rPr>
              <a:t> </a:t>
            </a:r>
            <a:r>
              <a:rPr sz="1000" spc="-35" dirty="0">
                <a:latin typeface="Tahoma"/>
                <a:cs typeface="Tahoma"/>
              </a:rPr>
              <a:t>V</a:t>
            </a:r>
            <a:endParaRPr sz="1000" dirty="0"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1700" dirty="0">
              <a:latin typeface="Tahoma"/>
              <a:cs typeface="Tahoma"/>
            </a:endParaRPr>
          </a:p>
          <a:p>
            <a:pPr marR="539750" indent="497840">
              <a:lnSpc>
                <a:spcPts val="1160"/>
              </a:lnSpc>
            </a:pPr>
            <a:r>
              <a:rPr sz="1200" spc="5" dirty="0">
                <a:solidFill>
                  <a:srgbClr val="4C4C4C"/>
                </a:solidFill>
                <a:latin typeface="Tahoma"/>
                <a:cs typeface="Tahoma"/>
              </a:rPr>
              <a:t>CENTR</a:t>
            </a:r>
            <a:r>
              <a:rPr sz="1200" spc="15" dirty="0">
                <a:solidFill>
                  <a:srgbClr val="4C4C4C"/>
                </a:solidFill>
                <a:latin typeface="Tahoma"/>
                <a:cs typeface="Tahoma"/>
              </a:rPr>
              <a:t>O</a:t>
            </a:r>
            <a:r>
              <a:rPr sz="1200" spc="-90" dirty="0">
                <a:solidFill>
                  <a:srgbClr val="4C4C4C"/>
                </a:solidFill>
                <a:latin typeface="Tahoma"/>
                <a:cs typeface="Tahoma"/>
              </a:rPr>
              <a:t> </a:t>
            </a:r>
            <a:r>
              <a:rPr sz="1200" spc="5" dirty="0" smtClean="0">
                <a:solidFill>
                  <a:srgbClr val="4C4C4C"/>
                </a:solidFill>
                <a:latin typeface="Tahoma"/>
                <a:cs typeface="Tahoma"/>
              </a:rPr>
              <a:t>DE</a:t>
            </a:r>
            <a:r>
              <a:rPr lang="es-ES" sz="1200" spc="5" dirty="0" smtClean="0">
                <a:solidFill>
                  <a:srgbClr val="4C4C4C"/>
                </a:solidFill>
                <a:latin typeface="Tahoma"/>
                <a:cs typeface="Tahoma"/>
              </a:rPr>
              <a:t> </a:t>
            </a:r>
            <a:r>
              <a:rPr sz="1200" spc="10" dirty="0" smtClean="0">
                <a:solidFill>
                  <a:srgbClr val="4C4C4C"/>
                </a:solidFill>
                <a:latin typeface="Tahoma"/>
                <a:cs typeface="Tahoma"/>
              </a:rPr>
              <a:t>TRANSFORMACIÓN</a:t>
            </a:r>
            <a:r>
              <a:rPr sz="1200" spc="-95" dirty="0" smtClean="0">
                <a:solidFill>
                  <a:srgbClr val="4C4C4C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srgbClr val="4C4C4C"/>
                </a:solidFill>
                <a:latin typeface="Tahoma"/>
                <a:cs typeface="Tahoma"/>
              </a:rPr>
              <a:t>(MT/BT)</a:t>
            </a:r>
            <a:endParaRPr sz="1200" dirty="0">
              <a:latin typeface="Tahoma"/>
              <a:cs typeface="Tahoma"/>
            </a:endParaRPr>
          </a:p>
        </p:txBody>
      </p:sp>
      <p:grpSp>
        <p:nvGrpSpPr>
          <p:cNvPr id="321" name="object 321"/>
          <p:cNvGrpSpPr/>
          <p:nvPr/>
        </p:nvGrpSpPr>
        <p:grpSpPr>
          <a:xfrm>
            <a:off x="3999275" y="2287080"/>
            <a:ext cx="4958715" cy="1926589"/>
            <a:chOff x="2496705" y="2287079"/>
            <a:chExt cx="4958715" cy="1926589"/>
          </a:xfrm>
        </p:grpSpPr>
        <p:pic>
          <p:nvPicPr>
            <p:cNvPr id="322" name="object 32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141095" y="3523995"/>
              <a:ext cx="309371" cy="337566"/>
            </a:xfrm>
            <a:prstGeom prst="rect">
              <a:avLst/>
            </a:prstGeom>
          </p:spPr>
        </p:pic>
        <p:sp>
          <p:nvSpPr>
            <p:cNvPr id="323" name="object 323"/>
            <p:cNvSpPr/>
            <p:nvPr/>
          </p:nvSpPr>
          <p:spPr>
            <a:xfrm>
              <a:off x="7337692" y="3776218"/>
              <a:ext cx="74930" cy="436880"/>
            </a:xfrm>
            <a:custGeom>
              <a:avLst/>
              <a:gdLst/>
              <a:ahLst/>
              <a:cxnLst/>
              <a:rect l="l" t="t" r="r" b="b"/>
              <a:pathLst>
                <a:path w="74929" h="436879">
                  <a:moveTo>
                    <a:pt x="74675" y="436626"/>
                  </a:moveTo>
                  <a:lnTo>
                    <a:pt x="70103" y="318515"/>
                  </a:lnTo>
                  <a:lnTo>
                    <a:pt x="56387" y="153161"/>
                  </a:lnTo>
                  <a:lnTo>
                    <a:pt x="25132" y="57911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7309498" y="3732783"/>
              <a:ext cx="57150" cy="97155"/>
            </a:xfrm>
            <a:custGeom>
              <a:avLst/>
              <a:gdLst/>
              <a:ahLst/>
              <a:cxnLst/>
              <a:rect l="l" t="t" r="r" b="b"/>
              <a:pathLst>
                <a:path w="57150" h="97154">
                  <a:moveTo>
                    <a:pt x="57150" y="62484"/>
                  </a:moveTo>
                  <a:lnTo>
                    <a:pt x="0" y="0"/>
                  </a:lnTo>
                  <a:lnTo>
                    <a:pt x="20573" y="96774"/>
                  </a:lnTo>
                  <a:lnTo>
                    <a:pt x="57150" y="6248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7309498" y="3732783"/>
              <a:ext cx="57150" cy="97155"/>
            </a:xfrm>
            <a:custGeom>
              <a:avLst/>
              <a:gdLst/>
              <a:ahLst/>
              <a:cxnLst/>
              <a:rect l="l" t="t" r="r" b="b"/>
              <a:pathLst>
                <a:path w="57150" h="97154">
                  <a:moveTo>
                    <a:pt x="20573" y="96774"/>
                  </a:moveTo>
                  <a:lnTo>
                    <a:pt x="0" y="0"/>
                  </a:lnTo>
                  <a:lnTo>
                    <a:pt x="57150" y="62484"/>
                  </a:lnTo>
                  <a:lnTo>
                    <a:pt x="20573" y="96774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6" name="object 32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968870" y="2593594"/>
              <a:ext cx="486156" cy="282701"/>
            </a:xfrm>
            <a:prstGeom prst="rect">
              <a:avLst/>
            </a:prstGeom>
          </p:spPr>
        </p:pic>
        <p:sp>
          <p:nvSpPr>
            <p:cNvPr id="327" name="object 327"/>
            <p:cNvSpPr/>
            <p:nvPr/>
          </p:nvSpPr>
          <p:spPr>
            <a:xfrm>
              <a:off x="7038975" y="2521966"/>
              <a:ext cx="1905" cy="264160"/>
            </a:xfrm>
            <a:custGeom>
              <a:avLst/>
              <a:gdLst/>
              <a:ahLst/>
              <a:cxnLst/>
              <a:rect l="l" t="t" r="r" b="b"/>
              <a:pathLst>
                <a:path w="1904" h="264160">
                  <a:moveTo>
                    <a:pt x="0" y="263651"/>
                  </a:moveTo>
                  <a:lnTo>
                    <a:pt x="1524" y="0"/>
                  </a:lnTo>
                </a:path>
              </a:pathLst>
            </a:custGeom>
            <a:ln w="9524">
              <a:solidFill>
                <a:srgbClr val="0128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7153275" y="2731516"/>
              <a:ext cx="55880" cy="74930"/>
            </a:xfrm>
            <a:custGeom>
              <a:avLst/>
              <a:gdLst/>
              <a:ahLst/>
              <a:cxnLst/>
              <a:rect l="l" t="t" r="r" b="b"/>
              <a:pathLst>
                <a:path w="55879" h="74930">
                  <a:moveTo>
                    <a:pt x="55625" y="0"/>
                  </a:moveTo>
                  <a:lnTo>
                    <a:pt x="0" y="60197"/>
                  </a:lnTo>
                  <a:lnTo>
                    <a:pt x="40399" y="74675"/>
                  </a:lnTo>
                  <a:lnTo>
                    <a:pt x="55625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7153275" y="2731516"/>
              <a:ext cx="55880" cy="74930"/>
            </a:xfrm>
            <a:custGeom>
              <a:avLst/>
              <a:gdLst/>
              <a:ahLst/>
              <a:cxnLst/>
              <a:rect l="l" t="t" r="r" b="b"/>
              <a:pathLst>
                <a:path w="55879" h="74930">
                  <a:moveTo>
                    <a:pt x="0" y="60197"/>
                  </a:moveTo>
                  <a:lnTo>
                    <a:pt x="55625" y="0"/>
                  </a:lnTo>
                  <a:lnTo>
                    <a:pt x="40399" y="74675"/>
                  </a:lnTo>
                  <a:lnTo>
                    <a:pt x="0" y="60197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0" name="object 33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317886" y="2363470"/>
              <a:ext cx="486155" cy="284225"/>
            </a:xfrm>
            <a:prstGeom prst="rect">
              <a:avLst/>
            </a:prstGeom>
          </p:spPr>
        </p:pic>
        <p:sp>
          <p:nvSpPr>
            <p:cNvPr id="331" name="object 331"/>
            <p:cNvSpPr/>
            <p:nvPr/>
          </p:nvSpPr>
          <p:spPr>
            <a:xfrm>
              <a:off x="4389513" y="2291841"/>
              <a:ext cx="1905" cy="264160"/>
            </a:xfrm>
            <a:custGeom>
              <a:avLst/>
              <a:gdLst/>
              <a:ahLst/>
              <a:cxnLst/>
              <a:rect l="l" t="t" r="r" b="b"/>
              <a:pathLst>
                <a:path w="1904" h="264160">
                  <a:moveTo>
                    <a:pt x="0" y="263652"/>
                  </a:moveTo>
                  <a:lnTo>
                    <a:pt x="1524" y="0"/>
                  </a:lnTo>
                </a:path>
              </a:pathLst>
            </a:custGeom>
            <a:ln w="9525">
              <a:solidFill>
                <a:srgbClr val="0128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4427613" y="2514346"/>
              <a:ext cx="62230" cy="71755"/>
            </a:xfrm>
            <a:custGeom>
              <a:avLst/>
              <a:gdLst/>
              <a:ahLst/>
              <a:cxnLst/>
              <a:rect l="l" t="t" r="r" b="b"/>
              <a:pathLst>
                <a:path w="62229" h="71755">
                  <a:moveTo>
                    <a:pt x="61722" y="0"/>
                  </a:moveTo>
                  <a:lnTo>
                    <a:pt x="0" y="53339"/>
                  </a:lnTo>
                  <a:lnTo>
                    <a:pt x="36576" y="71628"/>
                  </a:lnTo>
                  <a:lnTo>
                    <a:pt x="61722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4427613" y="2514346"/>
              <a:ext cx="62230" cy="71755"/>
            </a:xfrm>
            <a:custGeom>
              <a:avLst/>
              <a:gdLst/>
              <a:ahLst/>
              <a:cxnLst/>
              <a:rect l="l" t="t" r="r" b="b"/>
              <a:pathLst>
                <a:path w="62229" h="71755">
                  <a:moveTo>
                    <a:pt x="0" y="53339"/>
                  </a:moveTo>
                  <a:lnTo>
                    <a:pt x="61722" y="0"/>
                  </a:lnTo>
                  <a:lnTo>
                    <a:pt x="36576" y="71628"/>
                  </a:lnTo>
                  <a:lnTo>
                    <a:pt x="0" y="53339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4635639" y="2647696"/>
              <a:ext cx="615315" cy="462915"/>
            </a:xfrm>
            <a:custGeom>
              <a:avLst/>
              <a:gdLst/>
              <a:ahLst/>
              <a:cxnLst/>
              <a:rect l="l" t="t" r="r" b="b"/>
              <a:pathLst>
                <a:path w="615314" h="462914">
                  <a:moveTo>
                    <a:pt x="83820" y="15239"/>
                  </a:moveTo>
                  <a:lnTo>
                    <a:pt x="0" y="0"/>
                  </a:lnTo>
                  <a:lnTo>
                    <a:pt x="38100" y="76200"/>
                  </a:lnTo>
                  <a:lnTo>
                    <a:pt x="45720" y="66039"/>
                  </a:lnTo>
                  <a:lnTo>
                    <a:pt x="45720" y="37337"/>
                  </a:lnTo>
                  <a:lnTo>
                    <a:pt x="48767" y="32766"/>
                  </a:lnTo>
                  <a:lnTo>
                    <a:pt x="51816" y="32766"/>
                  </a:lnTo>
                  <a:lnTo>
                    <a:pt x="53340" y="34289"/>
                  </a:lnTo>
                  <a:lnTo>
                    <a:pt x="63706" y="42057"/>
                  </a:lnTo>
                  <a:lnTo>
                    <a:pt x="83820" y="15239"/>
                  </a:lnTo>
                  <a:close/>
                </a:path>
                <a:path w="615314" h="462914">
                  <a:moveTo>
                    <a:pt x="63706" y="42057"/>
                  </a:moveTo>
                  <a:lnTo>
                    <a:pt x="53340" y="34289"/>
                  </a:lnTo>
                  <a:lnTo>
                    <a:pt x="51816" y="32766"/>
                  </a:lnTo>
                  <a:lnTo>
                    <a:pt x="48767" y="32766"/>
                  </a:lnTo>
                  <a:lnTo>
                    <a:pt x="45720" y="37337"/>
                  </a:lnTo>
                  <a:lnTo>
                    <a:pt x="45720" y="40385"/>
                  </a:lnTo>
                  <a:lnTo>
                    <a:pt x="48006" y="41910"/>
                  </a:lnTo>
                  <a:lnTo>
                    <a:pt x="58123" y="49501"/>
                  </a:lnTo>
                  <a:lnTo>
                    <a:pt x="63706" y="42057"/>
                  </a:lnTo>
                  <a:close/>
                </a:path>
                <a:path w="615314" h="462914">
                  <a:moveTo>
                    <a:pt x="58123" y="49501"/>
                  </a:moveTo>
                  <a:lnTo>
                    <a:pt x="48006" y="41910"/>
                  </a:lnTo>
                  <a:lnTo>
                    <a:pt x="45720" y="40385"/>
                  </a:lnTo>
                  <a:lnTo>
                    <a:pt x="45720" y="66039"/>
                  </a:lnTo>
                  <a:lnTo>
                    <a:pt x="58123" y="49501"/>
                  </a:lnTo>
                  <a:close/>
                </a:path>
                <a:path w="615314" h="462914">
                  <a:moveTo>
                    <a:pt x="614934" y="457962"/>
                  </a:moveTo>
                  <a:lnTo>
                    <a:pt x="614172" y="454914"/>
                  </a:lnTo>
                  <a:lnTo>
                    <a:pt x="612648" y="453389"/>
                  </a:lnTo>
                  <a:lnTo>
                    <a:pt x="63706" y="42057"/>
                  </a:lnTo>
                  <a:lnTo>
                    <a:pt x="58123" y="49501"/>
                  </a:lnTo>
                  <a:lnTo>
                    <a:pt x="606552" y="461009"/>
                  </a:lnTo>
                  <a:lnTo>
                    <a:pt x="608838" y="462533"/>
                  </a:lnTo>
                  <a:lnTo>
                    <a:pt x="611885" y="461771"/>
                  </a:lnTo>
                  <a:lnTo>
                    <a:pt x="613410" y="460248"/>
                  </a:lnTo>
                  <a:lnTo>
                    <a:pt x="614934" y="45796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5" name="object 33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862466" y="2433574"/>
              <a:ext cx="485393" cy="284225"/>
            </a:xfrm>
            <a:prstGeom prst="rect">
              <a:avLst/>
            </a:prstGeom>
          </p:spPr>
        </p:pic>
        <p:sp>
          <p:nvSpPr>
            <p:cNvPr id="336" name="object 336"/>
            <p:cNvSpPr/>
            <p:nvPr/>
          </p:nvSpPr>
          <p:spPr>
            <a:xfrm>
              <a:off x="2934093" y="2361946"/>
              <a:ext cx="1905" cy="264160"/>
            </a:xfrm>
            <a:custGeom>
              <a:avLst/>
              <a:gdLst/>
              <a:ahLst/>
              <a:cxnLst/>
              <a:rect l="l" t="t" r="r" b="b"/>
              <a:pathLst>
                <a:path w="1905" h="264160">
                  <a:moveTo>
                    <a:pt x="0" y="263651"/>
                  </a:moveTo>
                  <a:lnTo>
                    <a:pt x="1523" y="0"/>
                  </a:lnTo>
                </a:path>
              </a:pathLst>
            </a:custGeom>
            <a:ln w="9525">
              <a:solidFill>
                <a:srgbClr val="0128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2972193" y="2584450"/>
              <a:ext cx="62230" cy="71120"/>
            </a:xfrm>
            <a:custGeom>
              <a:avLst/>
              <a:gdLst/>
              <a:ahLst/>
              <a:cxnLst/>
              <a:rect l="l" t="t" r="r" b="b"/>
              <a:pathLst>
                <a:path w="62230" h="71119">
                  <a:moveTo>
                    <a:pt x="61722" y="0"/>
                  </a:moveTo>
                  <a:lnTo>
                    <a:pt x="0" y="53339"/>
                  </a:lnTo>
                  <a:lnTo>
                    <a:pt x="36575" y="70865"/>
                  </a:lnTo>
                  <a:lnTo>
                    <a:pt x="61722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2972193" y="2584450"/>
              <a:ext cx="62230" cy="71120"/>
            </a:xfrm>
            <a:custGeom>
              <a:avLst/>
              <a:gdLst/>
              <a:ahLst/>
              <a:cxnLst/>
              <a:rect l="l" t="t" r="r" b="b"/>
              <a:pathLst>
                <a:path w="62230" h="71119">
                  <a:moveTo>
                    <a:pt x="0" y="53339"/>
                  </a:moveTo>
                  <a:lnTo>
                    <a:pt x="61722" y="0"/>
                  </a:lnTo>
                  <a:lnTo>
                    <a:pt x="36575" y="70865"/>
                  </a:lnTo>
                  <a:lnTo>
                    <a:pt x="0" y="53339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2496705" y="2723896"/>
              <a:ext cx="539115" cy="920115"/>
            </a:xfrm>
            <a:custGeom>
              <a:avLst/>
              <a:gdLst/>
              <a:ahLst/>
              <a:cxnLst/>
              <a:rect l="l" t="t" r="r" b="b"/>
              <a:pathLst>
                <a:path w="539114" h="920114">
                  <a:moveTo>
                    <a:pt x="504109" y="68173"/>
                  </a:moveTo>
                  <a:lnTo>
                    <a:pt x="496443" y="63680"/>
                  </a:lnTo>
                  <a:lnTo>
                    <a:pt x="1524" y="912114"/>
                  </a:lnTo>
                  <a:lnTo>
                    <a:pt x="0" y="914399"/>
                  </a:lnTo>
                  <a:lnTo>
                    <a:pt x="762" y="917448"/>
                  </a:lnTo>
                  <a:lnTo>
                    <a:pt x="3048" y="918210"/>
                  </a:lnTo>
                  <a:lnTo>
                    <a:pt x="5321" y="919733"/>
                  </a:lnTo>
                  <a:lnTo>
                    <a:pt x="8382" y="918972"/>
                  </a:lnTo>
                  <a:lnTo>
                    <a:pt x="9143" y="916686"/>
                  </a:lnTo>
                  <a:lnTo>
                    <a:pt x="504109" y="68173"/>
                  </a:lnTo>
                  <a:close/>
                </a:path>
                <a:path w="539114" h="920114">
                  <a:moveTo>
                    <a:pt x="538734" y="0"/>
                  </a:moveTo>
                  <a:lnTo>
                    <a:pt x="467105" y="46481"/>
                  </a:lnTo>
                  <a:lnTo>
                    <a:pt x="496443" y="63680"/>
                  </a:lnTo>
                  <a:lnTo>
                    <a:pt x="502920" y="52578"/>
                  </a:lnTo>
                  <a:lnTo>
                    <a:pt x="503682" y="50291"/>
                  </a:lnTo>
                  <a:lnTo>
                    <a:pt x="506730" y="49529"/>
                  </a:lnTo>
                  <a:lnTo>
                    <a:pt x="509016" y="51054"/>
                  </a:lnTo>
                  <a:lnTo>
                    <a:pt x="511302" y="51816"/>
                  </a:lnTo>
                  <a:lnTo>
                    <a:pt x="512064" y="54864"/>
                  </a:lnTo>
                  <a:lnTo>
                    <a:pt x="512064" y="72836"/>
                  </a:lnTo>
                  <a:lnTo>
                    <a:pt x="533400" y="85343"/>
                  </a:lnTo>
                  <a:lnTo>
                    <a:pt x="538734" y="0"/>
                  </a:lnTo>
                  <a:close/>
                </a:path>
                <a:path w="539114" h="920114">
                  <a:moveTo>
                    <a:pt x="512064" y="54864"/>
                  </a:moveTo>
                  <a:lnTo>
                    <a:pt x="511302" y="51816"/>
                  </a:lnTo>
                  <a:lnTo>
                    <a:pt x="509016" y="51054"/>
                  </a:lnTo>
                  <a:lnTo>
                    <a:pt x="506730" y="49529"/>
                  </a:lnTo>
                  <a:lnTo>
                    <a:pt x="503682" y="50291"/>
                  </a:lnTo>
                  <a:lnTo>
                    <a:pt x="502920" y="52578"/>
                  </a:lnTo>
                  <a:lnTo>
                    <a:pt x="496443" y="63680"/>
                  </a:lnTo>
                  <a:lnTo>
                    <a:pt x="504109" y="68173"/>
                  </a:lnTo>
                  <a:lnTo>
                    <a:pt x="510540" y="57150"/>
                  </a:lnTo>
                  <a:lnTo>
                    <a:pt x="512064" y="54864"/>
                  </a:lnTo>
                  <a:close/>
                </a:path>
                <a:path w="539114" h="920114">
                  <a:moveTo>
                    <a:pt x="512064" y="72836"/>
                  </a:moveTo>
                  <a:lnTo>
                    <a:pt x="512064" y="54864"/>
                  </a:lnTo>
                  <a:lnTo>
                    <a:pt x="510540" y="57150"/>
                  </a:lnTo>
                  <a:lnTo>
                    <a:pt x="504109" y="68173"/>
                  </a:lnTo>
                  <a:lnTo>
                    <a:pt x="512064" y="7283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0" name="object 340"/>
          <p:cNvGrpSpPr/>
          <p:nvPr/>
        </p:nvGrpSpPr>
        <p:grpSpPr>
          <a:xfrm>
            <a:off x="1940858" y="4622545"/>
            <a:ext cx="8394700" cy="1581150"/>
            <a:chOff x="438289" y="4622545"/>
            <a:chExt cx="8394700" cy="1581150"/>
          </a:xfrm>
        </p:grpSpPr>
        <p:sp>
          <p:nvSpPr>
            <p:cNvPr id="341" name="object 341"/>
            <p:cNvSpPr/>
            <p:nvPr/>
          </p:nvSpPr>
          <p:spPr>
            <a:xfrm>
              <a:off x="444639" y="4628895"/>
              <a:ext cx="8382000" cy="1568450"/>
            </a:xfrm>
            <a:custGeom>
              <a:avLst/>
              <a:gdLst/>
              <a:ahLst/>
              <a:cxnLst/>
              <a:rect l="l" t="t" r="r" b="b"/>
              <a:pathLst>
                <a:path w="8382000" h="1568450">
                  <a:moveTo>
                    <a:pt x="8382000" y="1568196"/>
                  </a:moveTo>
                  <a:lnTo>
                    <a:pt x="8382000" y="0"/>
                  </a:lnTo>
                  <a:lnTo>
                    <a:pt x="0" y="0"/>
                  </a:lnTo>
                  <a:lnTo>
                    <a:pt x="0" y="1568196"/>
                  </a:lnTo>
                  <a:lnTo>
                    <a:pt x="8382000" y="1568196"/>
                  </a:lnTo>
                  <a:close/>
                </a:path>
              </a:pathLst>
            </a:custGeom>
            <a:solidFill>
              <a:srgbClr val="FFD7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444639" y="4628895"/>
              <a:ext cx="8382000" cy="1568450"/>
            </a:xfrm>
            <a:custGeom>
              <a:avLst/>
              <a:gdLst/>
              <a:ahLst/>
              <a:cxnLst/>
              <a:rect l="l" t="t" r="r" b="b"/>
              <a:pathLst>
                <a:path w="8382000" h="1568450">
                  <a:moveTo>
                    <a:pt x="0" y="0"/>
                  </a:moveTo>
                  <a:lnTo>
                    <a:pt x="0" y="1568196"/>
                  </a:lnTo>
                  <a:lnTo>
                    <a:pt x="8382000" y="1568196"/>
                  </a:lnTo>
                  <a:lnTo>
                    <a:pt x="8382000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3434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3" name="object 343"/>
          <p:cNvSpPr txBox="1"/>
          <p:nvPr/>
        </p:nvSpPr>
        <p:spPr>
          <a:xfrm>
            <a:off x="3377477" y="4665727"/>
            <a:ext cx="642747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600" spc="25" dirty="0">
                <a:solidFill>
                  <a:srgbClr val="FF3300"/>
                </a:solidFill>
                <a:latin typeface="Tahoma"/>
                <a:cs typeface="Tahoma"/>
              </a:rPr>
              <a:t>Genera</a:t>
            </a:r>
            <a:r>
              <a:rPr sz="1600" spc="-120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sz="1600" spc="70" dirty="0">
                <a:solidFill>
                  <a:srgbClr val="FF3300"/>
                </a:solidFill>
                <a:latin typeface="Tahoma"/>
                <a:cs typeface="Tahoma"/>
              </a:rPr>
              <a:t>la</a:t>
            </a:r>
            <a:r>
              <a:rPr sz="1600" spc="-120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sz="1600" spc="35" dirty="0">
                <a:solidFill>
                  <a:srgbClr val="FF3300"/>
                </a:solidFill>
                <a:latin typeface="Tahoma"/>
                <a:cs typeface="Tahoma"/>
              </a:rPr>
              <a:t>energía</a:t>
            </a:r>
            <a:r>
              <a:rPr sz="1600" spc="-120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sz="1600" spc="-50" dirty="0">
                <a:solidFill>
                  <a:srgbClr val="FF3300"/>
                </a:solidFill>
                <a:latin typeface="Tahoma"/>
                <a:cs typeface="Tahoma"/>
              </a:rPr>
              <a:t>y</a:t>
            </a:r>
            <a:r>
              <a:rPr sz="1600" spc="-120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sz="1600" spc="70" dirty="0">
                <a:solidFill>
                  <a:srgbClr val="FF3300"/>
                </a:solidFill>
                <a:latin typeface="Tahoma"/>
                <a:cs typeface="Tahoma"/>
              </a:rPr>
              <a:t>la</a:t>
            </a:r>
            <a:r>
              <a:rPr sz="1600" spc="-120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sz="1600" spc="40" dirty="0">
                <a:solidFill>
                  <a:srgbClr val="FF3300"/>
                </a:solidFill>
                <a:latin typeface="Tahoma"/>
                <a:cs typeface="Tahoma"/>
              </a:rPr>
              <a:t>prepara</a:t>
            </a:r>
            <a:r>
              <a:rPr sz="1600" spc="-120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sz="1600" spc="35" dirty="0">
                <a:solidFill>
                  <a:srgbClr val="FF3300"/>
                </a:solidFill>
                <a:latin typeface="Tahoma"/>
                <a:cs typeface="Tahoma"/>
              </a:rPr>
              <a:t>para</a:t>
            </a:r>
            <a:r>
              <a:rPr sz="1600" spc="-114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FF3300"/>
                </a:solidFill>
                <a:latin typeface="Tahoma"/>
                <a:cs typeface="Tahoma"/>
              </a:rPr>
              <a:t>su</a:t>
            </a:r>
            <a:r>
              <a:rPr sz="1600" spc="-114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sz="1600" spc="40" dirty="0">
                <a:solidFill>
                  <a:srgbClr val="FF3300"/>
                </a:solidFill>
                <a:latin typeface="Tahoma"/>
                <a:cs typeface="Tahoma"/>
              </a:rPr>
              <a:t>transporte</a:t>
            </a:r>
            <a:r>
              <a:rPr sz="1600" spc="-114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sz="1600" spc="20" dirty="0">
                <a:solidFill>
                  <a:srgbClr val="FF3300"/>
                </a:solidFill>
                <a:latin typeface="Tahoma"/>
                <a:cs typeface="Tahoma"/>
              </a:rPr>
              <a:t>subiendo</a:t>
            </a:r>
            <a:r>
              <a:rPr sz="1600" spc="-114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sz="1600" spc="70" dirty="0">
                <a:solidFill>
                  <a:srgbClr val="FF3300"/>
                </a:solidFill>
                <a:latin typeface="Tahoma"/>
                <a:cs typeface="Tahoma"/>
              </a:rPr>
              <a:t>la</a:t>
            </a:r>
            <a:r>
              <a:rPr sz="1600" spc="-114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sz="1600" spc="20" dirty="0">
                <a:solidFill>
                  <a:srgbClr val="FF3300"/>
                </a:solidFill>
                <a:latin typeface="Tahoma"/>
                <a:cs typeface="Tahoma"/>
              </a:rPr>
              <a:t>tensión.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44" name="object 344"/>
          <p:cNvSpPr txBox="1"/>
          <p:nvPr/>
        </p:nvSpPr>
        <p:spPr>
          <a:xfrm>
            <a:off x="2043978" y="4665726"/>
            <a:ext cx="1184275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spcBef>
                <a:spcPts val="100"/>
              </a:spcBef>
            </a:pPr>
            <a:r>
              <a:rPr sz="1600" spc="15" dirty="0" err="1">
                <a:solidFill>
                  <a:srgbClr val="FF3300"/>
                </a:solidFill>
                <a:latin typeface="Tahoma"/>
                <a:cs typeface="Tahoma"/>
              </a:rPr>
              <a:t>Generación</a:t>
            </a:r>
            <a:r>
              <a:rPr sz="1600" spc="15" dirty="0" smtClean="0">
                <a:solidFill>
                  <a:srgbClr val="FF3300"/>
                </a:solidFill>
                <a:latin typeface="Tahoma"/>
                <a:cs typeface="Tahoma"/>
              </a:rPr>
              <a:t>:</a:t>
            </a:r>
            <a:r>
              <a:rPr lang="es-ES" sz="1600" spc="15" dirty="0" smtClean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sz="1600" spc="35" dirty="0" err="1" smtClean="0">
                <a:solidFill>
                  <a:srgbClr val="0449BA"/>
                </a:solidFill>
                <a:latin typeface="Tahoma"/>
                <a:cs typeface="Tahoma"/>
              </a:rPr>
              <a:t>Transporte</a:t>
            </a:r>
            <a:r>
              <a:rPr sz="1600" spc="-120" dirty="0" smtClean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-40" dirty="0" smtClean="0">
                <a:solidFill>
                  <a:srgbClr val="0449BA"/>
                </a:solidFill>
                <a:latin typeface="Tahoma"/>
                <a:cs typeface="Tahoma"/>
              </a:rPr>
              <a:t>y</a:t>
            </a:r>
            <a:r>
              <a:rPr lang="es-ES" sz="1600" spc="-40" dirty="0" smtClean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25" dirty="0" err="1" smtClean="0">
                <a:solidFill>
                  <a:srgbClr val="0449BA"/>
                </a:solidFill>
                <a:latin typeface="Tahoma"/>
                <a:cs typeface="Tahoma"/>
              </a:rPr>
              <a:t>Distribución</a:t>
            </a:r>
            <a:r>
              <a:rPr sz="1600" spc="25" dirty="0">
                <a:solidFill>
                  <a:srgbClr val="0449BA"/>
                </a:solidFill>
                <a:latin typeface="Tahoma"/>
                <a:cs typeface="Tahoma"/>
              </a:rPr>
              <a:t>: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345" name="object 345"/>
          <p:cNvSpPr txBox="1"/>
          <p:nvPr/>
        </p:nvSpPr>
        <p:spPr>
          <a:xfrm>
            <a:off x="3371378" y="5154158"/>
            <a:ext cx="6722745" cy="1003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16839">
              <a:spcBef>
                <a:spcPts val="100"/>
              </a:spcBef>
            </a:pPr>
            <a:r>
              <a:rPr sz="1600" spc="30" dirty="0">
                <a:solidFill>
                  <a:srgbClr val="0449BA"/>
                </a:solidFill>
                <a:latin typeface="Tahoma"/>
                <a:cs typeface="Tahoma"/>
              </a:rPr>
              <a:t>Transporta</a:t>
            </a:r>
            <a:r>
              <a:rPr sz="1600" spc="-110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70" dirty="0">
                <a:solidFill>
                  <a:srgbClr val="0449BA"/>
                </a:solidFill>
                <a:latin typeface="Tahoma"/>
                <a:cs typeface="Tahoma"/>
              </a:rPr>
              <a:t>la</a:t>
            </a:r>
            <a:r>
              <a:rPr sz="1600" spc="-105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30" dirty="0">
                <a:solidFill>
                  <a:srgbClr val="0449BA"/>
                </a:solidFill>
                <a:latin typeface="Tahoma"/>
                <a:cs typeface="Tahoma"/>
              </a:rPr>
              <a:t>energía</a:t>
            </a:r>
            <a:r>
              <a:rPr sz="1600" spc="-110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15" dirty="0">
                <a:solidFill>
                  <a:srgbClr val="0449BA"/>
                </a:solidFill>
                <a:latin typeface="Tahoma"/>
                <a:cs typeface="Tahoma"/>
              </a:rPr>
              <a:t>con</a:t>
            </a:r>
            <a:r>
              <a:rPr sz="1600" spc="-105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0449BA"/>
                </a:solidFill>
                <a:latin typeface="Tahoma"/>
                <a:cs typeface="Tahoma"/>
              </a:rPr>
              <a:t>baja</a:t>
            </a:r>
            <a:r>
              <a:rPr sz="1600" spc="-110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25" dirty="0">
                <a:solidFill>
                  <a:srgbClr val="0449BA"/>
                </a:solidFill>
                <a:latin typeface="Tahoma"/>
                <a:cs typeface="Tahoma"/>
              </a:rPr>
              <a:t>intensidad</a:t>
            </a:r>
            <a:r>
              <a:rPr sz="1600" spc="-105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-50" dirty="0">
                <a:solidFill>
                  <a:srgbClr val="0449BA"/>
                </a:solidFill>
                <a:latin typeface="Tahoma"/>
                <a:cs typeface="Tahoma"/>
              </a:rPr>
              <a:t>y</a:t>
            </a:r>
            <a:r>
              <a:rPr sz="1600" spc="-110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40" dirty="0">
                <a:solidFill>
                  <a:srgbClr val="0449BA"/>
                </a:solidFill>
                <a:latin typeface="Tahoma"/>
                <a:cs typeface="Tahoma"/>
              </a:rPr>
              <a:t>alta</a:t>
            </a:r>
            <a:r>
              <a:rPr sz="1600" spc="-105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15" dirty="0">
                <a:solidFill>
                  <a:srgbClr val="0449BA"/>
                </a:solidFill>
                <a:latin typeface="Tahoma"/>
                <a:cs typeface="Tahoma"/>
              </a:rPr>
              <a:t>tensión,</a:t>
            </a:r>
            <a:r>
              <a:rPr sz="1600" spc="-110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15" dirty="0">
                <a:solidFill>
                  <a:srgbClr val="0449BA"/>
                </a:solidFill>
                <a:latin typeface="Tahoma"/>
                <a:cs typeface="Tahoma"/>
              </a:rPr>
              <a:t>con</a:t>
            </a:r>
            <a:r>
              <a:rPr sz="1600" spc="-105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0449BA"/>
                </a:solidFill>
                <a:latin typeface="Tahoma"/>
                <a:cs typeface="Tahoma"/>
              </a:rPr>
              <a:t>el</a:t>
            </a:r>
            <a:r>
              <a:rPr sz="1600" spc="-110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-5" dirty="0" err="1">
                <a:solidFill>
                  <a:srgbClr val="0449BA"/>
                </a:solidFill>
                <a:latin typeface="Tahoma"/>
                <a:cs typeface="Tahoma"/>
              </a:rPr>
              <a:t>objeto</a:t>
            </a:r>
            <a:r>
              <a:rPr sz="1600" spc="-105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10" dirty="0" smtClean="0">
                <a:solidFill>
                  <a:srgbClr val="0449BA"/>
                </a:solidFill>
                <a:latin typeface="Tahoma"/>
                <a:cs typeface="Tahoma"/>
              </a:rPr>
              <a:t>de</a:t>
            </a:r>
            <a:r>
              <a:rPr lang="es-ES" sz="1600" spc="10" dirty="0" smtClean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45" dirty="0" err="1" smtClean="0">
                <a:solidFill>
                  <a:srgbClr val="0449BA"/>
                </a:solidFill>
                <a:latin typeface="Tahoma"/>
                <a:cs typeface="Tahoma"/>
              </a:rPr>
              <a:t>generar</a:t>
            </a:r>
            <a:r>
              <a:rPr sz="1600" spc="-125" dirty="0" smtClean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0449BA"/>
                </a:solidFill>
                <a:latin typeface="Tahoma"/>
                <a:cs typeface="Tahoma"/>
              </a:rPr>
              <a:t>las</a:t>
            </a:r>
            <a:r>
              <a:rPr sz="1600" spc="-120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45" dirty="0">
                <a:solidFill>
                  <a:srgbClr val="0449BA"/>
                </a:solidFill>
                <a:latin typeface="Tahoma"/>
                <a:cs typeface="Tahoma"/>
              </a:rPr>
              <a:t>menores</a:t>
            </a:r>
            <a:r>
              <a:rPr sz="1600" spc="-120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35" dirty="0">
                <a:solidFill>
                  <a:srgbClr val="0449BA"/>
                </a:solidFill>
                <a:latin typeface="Tahoma"/>
                <a:cs typeface="Tahoma"/>
              </a:rPr>
              <a:t>perdidas</a:t>
            </a:r>
            <a:r>
              <a:rPr sz="1600" spc="-120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35" dirty="0">
                <a:solidFill>
                  <a:srgbClr val="0449BA"/>
                </a:solidFill>
                <a:latin typeface="Tahoma"/>
                <a:cs typeface="Tahoma"/>
              </a:rPr>
              <a:t>posibles</a:t>
            </a:r>
            <a:r>
              <a:rPr sz="1600" spc="35" dirty="0">
                <a:solidFill>
                  <a:srgbClr val="0449BA"/>
                </a:solidFill>
                <a:latin typeface="Tahoma"/>
                <a:cs typeface="Tahoma"/>
              </a:rPr>
              <a:t>.</a:t>
            </a:r>
            <a:endParaRPr sz="1600" dirty="0">
              <a:latin typeface="Tahoma"/>
              <a:cs typeface="Tahoma"/>
            </a:endParaRPr>
          </a:p>
          <a:p>
            <a:pPr marR="5080">
              <a:spcBef>
                <a:spcPts val="10"/>
              </a:spcBef>
            </a:pPr>
            <a:r>
              <a:rPr sz="1600" spc="65" dirty="0">
                <a:solidFill>
                  <a:srgbClr val="0449BA"/>
                </a:solidFill>
                <a:latin typeface="Tahoma"/>
                <a:cs typeface="Tahoma"/>
              </a:rPr>
              <a:t>La</a:t>
            </a:r>
            <a:r>
              <a:rPr sz="1600" spc="-114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35" dirty="0">
                <a:solidFill>
                  <a:srgbClr val="0449BA"/>
                </a:solidFill>
                <a:latin typeface="Tahoma"/>
                <a:cs typeface="Tahoma"/>
              </a:rPr>
              <a:t>energía</a:t>
            </a:r>
            <a:r>
              <a:rPr sz="1600" spc="-110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0449BA"/>
                </a:solidFill>
                <a:latin typeface="Tahoma"/>
                <a:cs typeface="Tahoma"/>
              </a:rPr>
              <a:t>se</a:t>
            </a:r>
            <a:r>
              <a:rPr sz="1600" spc="-110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40" dirty="0">
                <a:solidFill>
                  <a:srgbClr val="0449BA"/>
                </a:solidFill>
                <a:latin typeface="Tahoma"/>
                <a:cs typeface="Tahoma"/>
              </a:rPr>
              <a:t>prepara</a:t>
            </a:r>
            <a:r>
              <a:rPr sz="1600" spc="-114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35" dirty="0">
                <a:solidFill>
                  <a:srgbClr val="0449BA"/>
                </a:solidFill>
                <a:latin typeface="Tahoma"/>
                <a:cs typeface="Tahoma"/>
              </a:rPr>
              <a:t>para</a:t>
            </a:r>
            <a:r>
              <a:rPr sz="1600" spc="-110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25" dirty="0">
                <a:solidFill>
                  <a:srgbClr val="0449BA"/>
                </a:solidFill>
                <a:latin typeface="Tahoma"/>
                <a:cs typeface="Tahoma"/>
              </a:rPr>
              <a:t>poder</a:t>
            </a:r>
            <a:r>
              <a:rPr sz="1600" spc="-110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0449BA"/>
                </a:solidFill>
                <a:latin typeface="Tahoma"/>
                <a:cs typeface="Tahoma"/>
              </a:rPr>
              <a:t>ser</a:t>
            </a:r>
            <a:r>
              <a:rPr sz="1600" spc="-114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35" dirty="0">
                <a:solidFill>
                  <a:srgbClr val="0449BA"/>
                </a:solidFill>
                <a:latin typeface="Tahoma"/>
                <a:cs typeface="Tahoma"/>
              </a:rPr>
              <a:t>utilizada</a:t>
            </a:r>
            <a:r>
              <a:rPr sz="1600" spc="-110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35" dirty="0">
                <a:solidFill>
                  <a:srgbClr val="0449BA"/>
                </a:solidFill>
                <a:latin typeface="Tahoma"/>
                <a:cs typeface="Tahoma"/>
              </a:rPr>
              <a:t>por</a:t>
            </a:r>
            <a:r>
              <a:rPr sz="1600" spc="-110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0449BA"/>
                </a:solidFill>
                <a:latin typeface="Tahoma"/>
                <a:cs typeface="Tahoma"/>
              </a:rPr>
              <a:t>el</a:t>
            </a:r>
            <a:r>
              <a:rPr sz="1600" spc="-110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30" dirty="0">
                <a:solidFill>
                  <a:srgbClr val="0449BA"/>
                </a:solidFill>
                <a:latin typeface="Tahoma"/>
                <a:cs typeface="Tahoma"/>
              </a:rPr>
              <a:t>usuario,</a:t>
            </a:r>
            <a:r>
              <a:rPr sz="1600" spc="-105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0449BA"/>
                </a:solidFill>
                <a:latin typeface="Tahoma"/>
                <a:cs typeface="Tahoma"/>
              </a:rPr>
              <a:t>es</a:t>
            </a:r>
            <a:r>
              <a:rPr sz="1600" spc="-110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25" dirty="0">
                <a:solidFill>
                  <a:srgbClr val="0449BA"/>
                </a:solidFill>
                <a:latin typeface="Tahoma"/>
                <a:cs typeface="Tahoma"/>
              </a:rPr>
              <a:t>decir</a:t>
            </a:r>
            <a:r>
              <a:rPr sz="1600" spc="25" dirty="0">
                <a:solidFill>
                  <a:srgbClr val="0449BA"/>
                </a:solidFill>
                <a:latin typeface="Tahoma"/>
                <a:cs typeface="Tahoma"/>
              </a:rPr>
              <a:t>,</a:t>
            </a:r>
            <a:r>
              <a:rPr sz="1600" spc="-110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45" dirty="0" smtClean="0">
                <a:solidFill>
                  <a:srgbClr val="0449BA"/>
                </a:solidFill>
                <a:latin typeface="Tahoma"/>
                <a:cs typeface="Tahoma"/>
              </a:rPr>
              <a:t>se</a:t>
            </a:r>
            <a:r>
              <a:rPr lang="es-ES" sz="1600" spc="45" dirty="0" smtClean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45" dirty="0" err="1" smtClean="0">
                <a:solidFill>
                  <a:srgbClr val="0449BA"/>
                </a:solidFill>
                <a:latin typeface="Tahoma"/>
                <a:cs typeface="Tahoma"/>
              </a:rPr>
              <a:t>transforma</a:t>
            </a:r>
            <a:r>
              <a:rPr sz="1600" spc="-114" dirty="0" smtClean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15" dirty="0">
                <a:solidFill>
                  <a:srgbClr val="0449BA"/>
                </a:solidFill>
                <a:latin typeface="Tahoma"/>
                <a:cs typeface="Tahoma"/>
              </a:rPr>
              <a:t>en</a:t>
            </a:r>
            <a:r>
              <a:rPr sz="1600" spc="-114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0449BA"/>
                </a:solidFill>
                <a:latin typeface="Tahoma"/>
                <a:cs typeface="Tahoma"/>
              </a:rPr>
              <a:t>baja</a:t>
            </a:r>
            <a:r>
              <a:rPr sz="1600" spc="-114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25" dirty="0">
                <a:solidFill>
                  <a:srgbClr val="0449BA"/>
                </a:solidFill>
                <a:latin typeface="Tahoma"/>
                <a:cs typeface="Tahoma"/>
              </a:rPr>
              <a:t>tensión</a:t>
            </a:r>
            <a:r>
              <a:rPr sz="1600" spc="-114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-50" dirty="0">
                <a:solidFill>
                  <a:srgbClr val="0449BA"/>
                </a:solidFill>
                <a:latin typeface="Tahoma"/>
                <a:cs typeface="Tahoma"/>
              </a:rPr>
              <a:t>y</a:t>
            </a:r>
            <a:r>
              <a:rPr sz="1600" spc="-114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0449BA"/>
                </a:solidFill>
                <a:latin typeface="Tahoma"/>
                <a:cs typeface="Tahoma"/>
              </a:rPr>
              <a:t>se</a:t>
            </a:r>
            <a:r>
              <a:rPr sz="1600" spc="-114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15" dirty="0">
                <a:solidFill>
                  <a:srgbClr val="0449BA"/>
                </a:solidFill>
                <a:latin typeface="Tahoma"/>
                <a:cs typeface="Tahoma"/>
              </a:rPr>
              <a:t>conecta</a:t>
            </a:r>
            <a:r>
              <a:rPr sz="1600" spc="-114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15" dirty="0">
                <a:solidFill>
                  <a:srgbClr val="0449BA"/>
                </a:solidFill>
                <a:latin typeface="Tahoma"/>
                <a:cs typeface="Tahoma"/>
              </a:rPr>
              <a:t>con</a:t>
            </a:r>
            <a:r>
              <a:rPr sz="1600" spc="-114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0449BA"/>
                </a:solidFill>
                <a:latin typeface="Tahoma"/>
                <a:cs typeface="Tahoma"/>
              </a:rPr>
              <a:t>el</a:t>
            </a:r>
            <a:r>
              <a:rPr sz="1600" spc="-114" dirty="0">
                <a:solidFill>
                  <a:srgbClr val="0449BA"/>
                </a:solidFill>
                <a:latin typeface="Tahoma"/>
                <a:cs typeface="Tahoma"/>
              </a:rPr>
              <a:t> </a:t>
            </a:r>
            <a:r>
              <a:rPr sz="1600" spc="30" dirty="0">
                <a:solidFill>
                  <a:srgbClr val="0449BA"/>
                </a:solidFill>
                <a:latin typeface="Tahoma"/>
                <a:cs typeface="Tahoma"/>
              </a:rPr>
              <a:t>cliente</a:t>
            </a:r>
            <a:r>
              <a:rPr sz="1600" spc="30" dirty="0">
                <a:solidFill>
                  <a:srgbClr val="0449BA"/>
                </a:solidFill>
                <a:latin typeface="Tahoma"/>
                <a:cs typeface="Tahoma"/>
              </a:rPr>
              <a:t>.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349" name="object 34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350" name="object 35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0">
              <a:spcBef>
                <a:spcPts val="100"/>
              </a:spcBef>
              <a:tabLst>
                <a:tab pos="2074545" algn="l"/>
              </a:tabLst>
            </a:pP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CAPITULO 1:	DESCRIPCION</a:t>
            </a:r>
            <a:r>
              <a:rPr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FFFF"/>
                </a:solidFill>
                <a:latin typeface="Arial"/>
                <a:cs typeface="Arial"/>
              </a:rPr>
              <a:t>LOS</a:t>
            </a:r>
            <a:r>
              <a:rPr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ELEMENTOS</a:t>
            </a:r>
            <a:r>
              <a:rPr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UNA</a:t>
            </a:r>
            <a:r>
              <a:rPr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SUBESTACION</a:t>
            </a:r>
            <a:endParaRPr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0954" y="971297"/>
            <a:ext cx="4495800" cy="328295"/>
          </a:xfrm>
          <a:prstGeom prst="rect">
            <a:avLst/>
          </a:prstGeom>
          <a:solidFill>
            <a:srgbClr val="012852"/>
          </a:solidFill>
          <a:ln w="9525">
            <a:solidFill>
              <a:srgbClr val="010101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132080">
              <a:spcBef>
                <a:spcPts val="400"/>
              </a:spcBef>
            </a:pPr>
            <a:r>
              <a:rPr b="1" spc="-160" dirty="0">
                <a:solidFill>
                  <a:srgbClr val="FFFFFF"/>
                </a:solidFill>
                <a:latin typeface="Tahoma"/>
                <a:cs typeface="Tahoma"/>
              </a:rPr>
              <a:t>CONSTITUCIÓ</a:t>
            </a:r>
            <a:r>
              <a:rPr b="1" spc="-18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b="1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spc="-114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b="1" spc="-9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b="1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spc="-60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b="1" spc="-5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b="1" spc="-110" dirty="0">
                <a:solidFill>
                  <a:srgbClr val="FFFFFF"/>
                </a:solidFill>
                <a:latin typeface="Tahoma"/>
                <a:cs typeface="Tahoma"/>
              </a:rPr>
              <a:t> SUBESTACIONES</a:t>
            </a:r>
            <a:endParaRPr>
              <a:latin typeface="Tahoma"/>
              <a:cs typeface="Tahoma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169523" y="1423733"/>
          <a:ext cx="7684133" cy="48035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0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53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54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88592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550" dirty="0">
                        <a:latin typeface="Times New Roman"/>
                        <a:cs typeface="Times New Roman"/>
                      </a:endParaRPr>
                    </a:p>
                    <a:p>
                      <a:pPr marL="608965" marR="626110" indent="-118110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Tahoma"/>
                          <a:cs typeface="Tahoma"/>
                        </a:rPr>
                        <a:t>PARQU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b="1" spc="-1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latin typeface="Tahoma"/>
                          <a:cs typeface="Tahoma"/>
                        </a:rPr>
                        <a:t>D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b="1" spc="-1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 smtClean="0">
                          <a:latin typeface="Tahoma"/>
                          <a:cs typeface="Tahoma"/>
                        </a:rPr>
                        <a:t>AT</a:t>
                      </a:r>
                      <a:r>
                        <a:rPr lang="es-ES" sz="1600" b="1" spc="-5" dirty="0" smtClean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dirty="0" smtClean="0">
                          <a:latin typeface="Tahoma"/>
                          <a:cs typeface="Tahoma"/>
                        </a:rPr>
                        <a:t>(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p.e.</a:t>
                      </a:r>
                      <a:r>
                        <a:rPr sz="1600" b="1" spc="-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132</a:t>
                      </a:r>
                      <a:r>
                        <a:rPr sz="1600" b="1" spc="-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kV)</a:t>
                      </a:r>
                      <a:endParaRPr sz="1600" dirty="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9525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952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952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9525">
                      <a:solidFill>
                        <a:srgbClr val="349934"/>
                      </a:solidFill>
                      <a:prstDash val="solid"/>
                    </a:lnR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349934"/>
                      </a:solidFill>
                      <a:prstDash val="solid"/>
                    </a:lnL>
                    <a:lnR w="9525">
                      <a:solidFill>
                        <a:srgbClr val="349934"/>
                      </a:solidFill>
                      <a:prstDash val="solid"/>
                    </a:lnR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349934"/>
                      </a:solidFill>
                      <a:prstDash val="solid"/>
                    </a:lnL>
                    <a:lnR w="9525">
                      <a:solidFill>
                        <a:srgbClr val="010101"/>
                      </a:solidFill>
                      <a:prstDash val="solid"/>
                    </a:lnR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24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349934"/>
                      </a:solidFill>
                      <a:prstDash val="solid"/>
                    </a:lnR>
                    <a:lnT w="9525" cap="flat" cmpd="sng" algn="ctr">
                      <a:solidFill>
                        <a:srgbClr val="0101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349934"/>
                      </a:solidFill>
                      <a:prstDash val="solid"/>
                    </a:lnL>
                    <a:lnR w="9525">
                      <a:solidFill>
                        <a:srgbClr val="349934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349934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3900">
                <a:tc rowSpan="2">
                  <a:txBody>
                    <a:bodyPr/>
                    <a:lstStyle/>
                    <a:p>
                      <a:pPr marL="573405" marR="215265" indent="-260350">
                        <a:lnSpc>
                          <a:spcPct val="100000"/>
                        </a:lnSpc>
                        <a:spcBef>
                          <a:spcPts val="1565"/>
                        </a:spcBef>
                      </a:pPr>
                      <a:r>
                        <a:rPr sz="1600" b="1" dirty="0" smtClean="0">
                          <a:latin typeface="Tahoma"/>
                          <a:cs typeface="Tahoma"/>
                        </a:rPr>
                        <a:t>TRANSFORM</a:t>
                      </a:r>
                      <a:r>
                        <a:rPr sz="1600" b="1" spc="-10" dirty="0" smtClean="0">
                          <a:latin typeface="Tahoma"/>
                          <a:cs typeface="Tahoma"/>
                        </a:rPr>
                        <a:t>A</a:t>
                      </a:r>
                      <a:r>
                        <a:rPr sz="1600" b="1" dirty="0" smtClean="0">
                          <a:latin typeface="Tahoma"/>
                          <a:cs typeface="Tahoma"/>
                        </a:rPr>
                        <a:t>DORES</a:t>
                      </a:r>
                      <a:r>
                        <a:rPr lang="es-ES" sz="1600" b="1" dirty="0" smtClean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dirty="0" smtClean="0">
                          <a:latin typeface="Tahoma"/>
                          <a:cs typeface="Tahoma"/>
                        </a:rPr>
                        <a:t>(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p.e.</a:t>
                      </a:r>
                      <a:r>
                        <a:rPr sz="1600" b="1" spc="-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132</a:t>
                      </a:r>
                      <a:r>
                        <a:rPr sz="1600" b="1" spc="5" dirty="0">
                          <a:latin typeface="Tahoma"/>
                          <a:cs typeface="Tahoma"/>
                        </a:rPr>
                        <a:t>/1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5</a:t>
                      </a:r>
                      <a:r>
                        <a:rPr sz="1600" b="1" spc="-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kV)</a:t>
                      </a:r>
                      <a:endParaRPr sz="1600" dirty="0">
                        <a:latin typeface="Tahoma"/>
                        <a:cs typeface="Tahoma"/>
                      </a:endParaRPr>
                    </a:p>
                  </a:txBody>
                  <a:tcPr marL="0" marR="0" marT="1987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 cap="flat" cmpd="sng" algn="ctr">
                      <a:solidFill>
                        <a:srgbClr val="0101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952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25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87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9525">
                      <a:solidFill>
                        <a:srgbClr val="010101"/>
                      </a:solidFill>
                      <a:prstDash val="solid"/>
                    </a:lnT>
                    <a:lnB w="952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9525">
                      <a:solidFill>
                        <a:srgbClr val="FF0101"/>
                      </a:solidFill>
                      <a:prstDash val="solid"/>
                    </a:lnR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101"/>
                      </a:solidFill>
                      <a:prstDash val="solid"/>
                    </a:lnL>
                    <a:lnR w="9525">
                      <a:solidFill>
                        <a:srgbClr val="FF0101"/>
                      </a:solidFill>
                      <a:prstDash val="solid"/>
                    </a:lnR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101"/>
                      </a:solidFill>
                      <a:prstDash val="solid"/>
                    </a:lnL>
                    <a:lnR w="9525">
                      <a:solidFill>
                        <a:srgbClr val="010101"/>
                      </a:solidFill>
                      <a:prstDash val="solid"/>
                    </a:lnR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199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F0101"/>
                      </a:solidFill>
                      <a:prstDash val="solid"/>
                    </a:lnR>
                    <a:lnT w="9525" cap="flat" cmpd="sng" algn="ctr">
                      <a:solidFill>
                        <a:srgbClr val="0101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101"/>
                      </a:solidFill>
                      <a:prstDash val="solid"/>
                    </a:lnL>
                    <a:lnR w="9525">
                      <a:solidFill>
                        <a:srgbClr val="FF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992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000" dirty="0">
                        <a:latin typeface="Times New Roman"/>
                        <a:cs typeface="Times New Roman"/>
                      </a:endParaRPr>
                    </a:p>
                    <a:p>
                      <a:pPr marL="717550" marR="341630" indent="-406400">
                        <a:lnSpc>
                          <a:spcPct val="108800"/>
                        </a:lnSpc>
                      </a:pPr>
                      <a:r>
                        <a:rPr sz="1600" b="1" spc="-5" dirty="0">
                          <a:latin typeface="Tahoma"/>
                          <a:cs typeface="Tahoma"/>
                        </a:rPr>
                        <a:t>PARQU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b="1" spc="-1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latin typeface="Tahoma"/>
                          <a:cs typeface="Tahoma"/>
                        </a:rPr>
                        <a:t>D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b="1" spc="-1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b="1" spc="-1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latin typeface="Tahoma"/>
                          <a:cs typeface="Tahoma"/>
                        </a:rPr>
                        <a:t>(AT</a:t>
                      </a:r>
                      <a:r>
                        <a:rPr sz="1600" b="1" spc="-5" dirty="0" smtClean="0">
                          <a:latin typeface="Tahoma"/>
                          <a:cs typeface="Tahoma"/>
                        </a:rPr>
                        <a:t>)</a:t>
                      </a:r>
                      <a:r>
                        <a:rPr lang="es-ES" sz="1600" b="1" spc="-5" dirty="0" smtClean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dirty="0" smtClean="0">
                          <a:latin typeface="Tahoma"/>
                          <a:cs typeface="Tahoma"/>
                        </a:rPr>
                        <a:t>(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p.e.</a:t>
                      </a:r>
                      <a:r>
                        <a:rPr sz="1600" b="1" spc="-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15</a:t>
                      </a:r>
                      <a:r>
                        <a:rPr sz="1600" b="1" spc="-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kV)</a:t>
                      </a:r>
                      <a:endParaRPr sz="1600" dirty="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 cap="flat" cmpd="sng" algn="ctr">
                      <a:solidFill>
                        <a:srgbClr val="0101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9525">
                      <a:solidFill>
                        <a:srgbClr val="FF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101"/>
                      </a:solidFill>
                      <a:prstDash val="solid"/>
                    </a:lnL>
                    <a:lnR w="9525">
                      <a:solidFill>
                        <a:srgbClr val="FF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101"/>
                      </a:solidFill>
                      <a:prstDash val="solid"/>
                    </a:lnL>
                    <a:lnR w="952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356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9525">
                      <a:solidFill>
                        <a:srgbClr val="010101"/>
                      </a:solidFill>
                      <a:prstDash val="solid"/>
                    </a:lnT>
                    <a:lnB w="9525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9525">
                      <a:solidFill>
                        <a:srgbClr val="010101"/>
                      </a:solidFill>
                      <a:prstDash val="solid"/>
                    </a:lnR>
                    <a:lnB w="9525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89300" y="3189288"/>
            <a:ext cx="309562" cy="17106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341662" y="3539998"/>
            <a:ext cx="457200" cy="657225"/>
          </a:xfrm>
          <a:custGeom>
            <a:avLst/>
            <a:gdLst/>
            <a:ahLst/>
            <a:cxnLst/>
            <a:rect l="l" t="t" r="r" b="b"/>
            <a:pathLst>
              <a:path w="457200" h="657225">
                <a:moveTo>
                  <a:pt x="228600" y="0"/>
                </a:moveTo>
                <a:lnTo>
                  <a:pt x="182460" y="4531"/>
                </a:lnTo>
                <a:lnTo>
                  <a:pt x="139517" y="17537"/>
                </a:lnTo>
                <a:lnTo>
                  <a:pt x="100682" y="38134"/>
                </a:lnTo>
                <a:lnTo>
                  <a:pt x="66865" y="65436"/>
                </a:lnTo>
                <a:lnTo>
                  <a:pt x="38978" y="98561"/>
                </a:lnTo>
                <a:lnTo>
                  <a:pt x="17930" y="136624"/>
                </a:lnTo>
                <a:lnTo>
                  <a:pt x="4634" y="178741"/>
                </a:lnTo>
                <a:lnTo>
                  <a:pt x="0" y="224028"/>
                </a:lnTo>
                <a:lnTo>
                  <a:pt x="4634" y="269063"/>
                </a:lnTo>
                <a:lnTo>
                  <a:pt x="17930" y="310991"/>
                </a:lnTo>
                <a:lnTo>
                  <a:pt x="38978" y="348918"/>
                </a:lnTo>
                <a:lnTo>
                  <a:pt x="66865" y="381952"/>
                </a:lnTo>
                <a:lnTo>
                  <a:pt x="100682" y="409200"/>
                </a:lnTo>
                <a:lnTo>
                  <a:pt x="139517" y="429768"/>
                </a:lnTo>
                <a:lnTo>
                  <a:pt x="182460" y="442763"/>
                </a:lnTo>
                <a:lnTo>
                  <a:pt x="228600" y="447294"/>
                </a:lnTo>
                <a:lnTo>
                  <a:pt x="274521" y="442763"/>
                </a:lnTo>
                <a:lnTo>
                  <a:pt x="317361" y="429768"/>
                </a:lnTo>
                <a:lnTo>
                  <a:pt x="356183" y="409200"/>
                </a:lnTo>
                <a:lnTo>
                  <a:pt x="390049" y="381952"/>
                </a:lnTo>
                <a:lnTo>
                  <a:pt x="418021" y="348918"/>
                </a:lnTo>
                <a:lnTo>
                  <a:pt x="439162" y="310991"/>
                </a:lnTo>
                <a:lnTo>
                  <a:pt x="452534" y="269063"/>
                </a:lnTo>
                <a:lnTo>
                  <a:pt x="457200" y="224028"/>
                </a:lnTo>
                <a:lnTo>
                  <a:pt x="452534" y="178741"/>
                </a:lnTo>
                <a:lnTo>
                  <a:pt x="439162" y="136624"/>
                </a:lnTo>
                <a:lnTo>
                  <a:pt x="418021" y="98561"/>
                </a:lnTo>
                <a:lnTo>
                  <a:pt x="390049" y="65436"/>
                </a:lnTo>
                <a:lnTo>
                  <a:pt x="356183" y="38134"/>
                </a:lnTo>
                <a:lnTo>
                  <a:pt x="317361" y="17537"/>
                </a:lnTo>
                <a:lnTo>
                  <a:pt x="274521" y="4531"/>
                </a:lnTo>
                <a:lnTo>
                  <a:pt x="228600" y="0"/>
                </a:lnTo>
                <a:close/>
              </a:path>
              <a:path w="457200" h="657225">
                <a:moveTo>
                  <a:pt x="228600" y="209550"/>
                </a:moveTo>
                <a:lnTo>
                  <a:pt x="182460" y="214081"/>
                </a:lnTo>
                <a:lnTo>
                  <a:pt x="139517" y="227087"/>
                </a:lnTo>
                <a:lnTo>
                  <a:pt x="100682" y="247684"/>
                </a:lnTo>
                <a:lnTo>
                  <a:pt x="66865" y="274986"/>
                </a:lnTo>
                <a:lnTo>
                  <a:pt x="38978" y="308111"/>
                </a:lnTo>
                <a:lnTo>
                  <a:pt x="17930" y="346174"/>
                </a:lnTo>
                <a:lnTo>
                  <a:pt x="4634" y="388291"/>
                </a:lnTo>
                <a:lnTo>
                  <a:pt x="0" y="433578"/>
                </a:lnTo>
                <a:lnTo>
                  <a:pt x="4634" y="478613"/>
                </a:lnTo>
                <a:lnTo>
                  <a:pt x="17930" y="520541"/>
                </a:lnTo>
                <a:lnTo>
                  <a:pt x="38978" y="558468"/>
                </a:lnTo>
                <a:lnTo>
                  <a:pt x="66865" y="591502"/>
                </a:lnTo>
                <a:lnTo>
                  <a:pt x="100682" y="618750"/>
                </a:lnTo>
                <a:lnTo>
                  <a:pt x="139517" y="639318"/>
                </a:lnTo>
                <a:lnTo>
                  <a:pt x="182460" y="652313"/>
                </a:lnTo>
                <a:lnTo>
                  <a:pt x="228600" y="656844"/>
                </a:lnTo>
                <a:lnTo>
                  <a:pt x="274521" y="652313"/>
                </a:lnTo>
                <a:lnTo>
                  <a:pt x="317361" y="639318"/>
                </a:lnTo>
                <a:lnTo>
                  <a:pt x="356183" y="618750"/>
                </a:lnTo>
                <a:lnTo>
                  <a:pt x="390049" y="591502"/>
                </a:lnTo>
                <a:lnTo>
                  <a:pt x="418021" y="558468"/>
                </a:lnTo>
                <a:lnTo>
                  <a:pt x="439162" y="520541"/>
                </a:lnTo>
                <a:lnTo>
                  <a:pt x="452534" y="478613"/>
                </a:lnTo>
                <a:lnTo>
                  <a:pt x="457200" y="433578"/>
                </a:lnTo>
                <a:lnTo>
                  <a:pt x="452534" y="388291"/>
                </a:lnTo>
                <a:lnTo>
                  <a:pt x="439162" y="346174"/>
                </a:lnTo>
                <a:lnTo>
                  <a:pt x="418021" y="308111"/>
                </a:lnTo>
                <a:lnTo>
                  <a:pt x="390049" y="274986"/>
                </a:lnTo>
                <a:lnTo>
                  <a:pt x="356183" y="247684"/>
                </a:lnTo>
                <a:lnTo>
                  <a:pt x="317361" y="227087"/>
                </a:lnTo>
                <a:lnTo>
                  <a:pt x="274521" y="214081"/>
                </a:lnTo>
                <a:lnTo>
                  <a:pt x="228600" y="209550"/>
                </a:lnTo>
                <a:close/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30279" y="3195384"/>
            <a:ext cx="309562" cy="171069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303056" y="1529841"/>
            <a:ext cx="4264660" cy="1598930"/>
            <a:chOff x="3800487" y="1529841"/>
            <a:chExt cx="4264660" cy="1598930"/>
          </a:xfrm>
        </p:grpSpPr>
        <p:sp>
          <p:nvSpPr>
            <p:cNvPr id="9" name="object 9"/>
            <p:cNvSpPr/>
            <p:nvPr/>
          </p:nvSpPr>
          <p:spPr>
            <a:xfrm>
              <a:off x="3800487" y="2666746"/>
              <a:ext cx="4264660" cy="0"/>
            </a:xfrm>
            <a:custGeom>
              <a:avLst/>
              <a:gdLst/>
              <a:ahLst/>
              <a:cxnLst/>
              <a:rect l="l" t="t" r="r" b="b"/>
              <a:pathLst>
                <a:path w="4264659">
                  <a:moveTo>
                    <a:pt x="0" y="0"/>
                  </a:moveTo>
                  <a:lnTo>
                    <a:pt x="4264139" y="0"/>
                  </a:lnTo>
                </a:path>
              </a:pathLst>
            </a:custGeom>
            <a:ln w="9525">
              <a:solidFill>
                <a:srgbClr val="3499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67694" y="2666746"/>
              <a:ext cx="0" cy="298450"/>
            </a:xfrm>
            <a:custGeom>
              <a:avLst/>
              <a:gdLst/>
              <a:ahLst/>
              <a:cxnLst/>
              <a:rect l="l" t="t" r="r" b="b"/>
              <a:pathLst>
                <a:path h="298450">
                  <a:moveTo>
                    <a:pt x="0" y="0"/>
                  </a:moveTo>
                  <a:lnTo>
                    <a:pt x="0" y="297941"/>
                  </a:lnTo>
                </a:path>
                <a:path h="298450">
                  <a:moveTo>
                    <a:pt x="0" y="247649"/>
                  </a:moveTo>
                  <a:lnTo>
                    <a:pt x="0" y="297941"/>
                  </a:lnTo>
                </a:path>
              </a:pathLst>
            </a:custGeom>
            <a:ln w="9525">
              <a:solidFill>
                <a:srgbClr val="3499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991494" y="2965450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0"/>
                  </a:moveTo>
                  <a:lnTo>
                    <a:pt x="0" y="152400"/>
                  </a:lnTo>
                  <a:lnTo>
                    <a:pt x="152400" y="152400"/>
                  </a:lnTo>
                  <a:lnTo>
                    <a:pt x="1524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3499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991494" y="2723896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152400"/>
                  </a:moveTo>
                  <a:lnTo>
                    <a:pt x="152400" y="0"/>
                  </a:lnTo>
                </a:path>
              </a:pathLst>
            </a:custGeom>
            <a:ln w="9525">
              <a:solidFill>
                <a:srgbClr val="3499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07039" y="2329941"/>
              <a:ext cx="0" cy="330835"/>
            </a:xfrm>
            <a:custGeom>
              <a:avLst/>
              <a:gdLst/>
              <a:ahLst/>
              <a:cxnLst/>
              <a:rect l="l" t="t" r="r" b="b"/>
              <a:pathLst>
                <a:path h="330835">
                  <a:moveTo>
                    <a:pt x="0" y="0"/>
                  </a:moveTo>
                  <a:lnTo>
                    <a:pt x="0" y="114300"/>
                  </a:lnTo>
                </a:path>
                <a:path h="330835">
                  <a:moveTo>
                    <a:pt x="0" y="0"/>
                  </a:moveTo>
                  <a:lnTo>
                    <a:pt x="0" y="330708"/>
                  </a:lnTo>
                </a:path>
              </a:pathLst>
            </a:custGeom>
            <a:ln w="9525">
              <a:solidFill>
                <a:srgbClr val="3499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330839" y="2406141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0"/>
                  </a:moveTo>
                  <a:lnTo>
                    <a:pt x="152400" y="152400"/>
                  </a:lnTo>
                </a:path>
              </a:pathLst>
            </a:custGeom>
            <a:ln w="9525">
              <a:solidFill>
                <a:srgbClr val="3499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080391" y="2342896"/>
              <a:ext cx="0" cy="330200"/>
            </a:xfrm>
            <a:custGeom>
              <a:avLst/>
              <a:gdLst/>
              <a:ahLst/>
              <a:cxnLst/>
              <a:rect l="l" t="t" r="r" b="b"/>
              <a:pathLst>
                <a:path h="330200">
                  <a:moveTo>
                    <a:pt x="0" y="0"/>
                  </a:moveTo>
                  <a:lnTo>
                    <a:pt x="0" y="114300"/>
                  </a:lnTo>
                </a:path>
                <a:path h="330200">
                  <a:moveTo>
                    <a:pt x="0" y="0"/>
                  </a:moveTo>
                  <a:lnTo>
                    <a:pt x="0" y="329945"/>
                  </a:lnTo>
                </a:path>
              </a:pathLst>
            </a:custGeom>
            <a:ln w="9525">
              <a:solidFill>
                <a:srgbClr val="3499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004191" y="2419096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0"/>
                  </a:moveTo>
                  <a:lnTo>
                    <a:pt x="152400" y="152400"/>
                  </a:lnTo>
                </a:path>
              </a:pathLst>
            </a:custGeom>
            <a:ln w="9525">
              <a:solidFill>
                <a:srgbClr val="3499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544193" y="2342896"/>
              <a:ext cx="0" cy="330200"/>
            </a:xfrm>
            <a:custGeom>
              <a:avLst/>
              <a:gdLst/>
              <a:ahLst/>
              <a:cxnLst/>
              <a:rect l="l" t="t" r="r" b="b"/>
              <a:pathLst>
                <a:path h="330200">
                  <a:moveTo>
                    <a:pt x="0" y="0"/>
                  </a:moveTo>
                  <a:lnTo>
                    <a:pt x="0" y="114300"/>
                  </a:lnTo>
                </a:path>
                <a:path h="330200">
                  <a:moveTo>
                    <a:pt x="0" y="0"/>
                  </a:moveTo>
                  <a:lnTo>
                    <a:pt x="0" y="329945"/>
                  </a:lnTo>
                </a:path>
              </a:pathLst>
            </a:custGeom>
            <a:ln w="9525">
              <a:solidFill>
                <a:srgbClr val="3499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467993" y="2419096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0"/>
                  </a:moveTo>
                  <a:lnTo>
                    <a:pt x="152400" y="152400"/>
                  </a:lnTo>
                </a:path>
              </a:pathLst>
            </a:custGeom>
            <a:ln w="9525">
              <a:solidFill>
                <a:srgbClr val="3499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407039" y="1834641"/>
              <a:ext cx="0" cy="342900"/>
            </a:xfrm>
            <a:custGeom>
              <a:avLst/>
              <a:gdLst/>
              <a:ahLst/>
              <a:cxnLst/>
              <a:rect l="l" t="t" r="r" b="b"/>
              <a:pathLst>
                <a:path h="342900">
                  <a:moveTo>
                    <a:pt x="0" y="0"/>
                  </a:moveTo>
                  <a:lnTo>
                    <a:pt x="0" y="342900"/>
                  </a:lnTo>
                </a:path>
              </a:pathLst>
            </a:custGeom>
            <a:ln w="9525">
              <a:solidFill>
                <a:srgbClr val="3499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26077" y="1935035"/>
              <a:ext cx="309562" cy="17106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366653" y="1529841"/>
              <a:ext cx="76200" cy="348615"/>
            </a:xfrm>
            <a:custGeom>
              <a:avLst/>
              <a:gdLst/>
              <a:ahLst/>
              <a:cxnLst/>
              <a:rect l="l" t="t" r="r" b="b"/>
              <a:pathLst>
                <a:path w="76200" h="348614">
                  <a:moveTo>
                    <a:pt x="76200" y="76200"/>
                  </a:moveTo>
                  <a:lnTo>
                    <a:pt x="37338" y="0"/>
                  </a:lnTo>
                  <a:lnTo>
                    <a:pt x="0" y="76962"/>
                  </a:lnTo>
                  <a:lnTo>
                    <a:pt x="32765" y="76634"/>
                  </a:lnTo>
                  <a:lnTo>
                    <a:pt x="32765" y="60960"/>
                  </a:lnTo>
                  <a:lnTo>
                    <a:pt x="35052" y="58674"/>
                  </a:lnTo>
                  <a:lnTo>
                    <a:pt x="40385" y="58674"/>
                  </a:lnTo>
                  <a:lnTo>
                    <a:pt x="42671" y="60960"/>
                  </a:lnTo>
                  <a:lnTo>
                    <a:pt x="42671" y="64008"/>
                  </a:lnTo>
                  <a:lnTo>
                    <a:pt x="42774" y="76534"/>
                  </a:lnTo>
                  <a:lnTo>
                    <a:pt x="76200" y="76200"/>
                  </a:lnTo>
                  <a:close/>
                </a:path>
                <a:path w="76200" h="348614">
                  <a:moveTo>
                    <a:pt x="42774" y="76534"/>
                  </a:moveTo>
                  <a:lnTo>
                    <a:pt x="42671" y="64008"/>
                  </a:lnTo>
                  <a:lnTo>
                    <a:pt x="42671" y="60960"/>
                  </a:lnTo>
                  <a:lnTo>
                    <a:pt x="40385" y="58674"/>
                  </a:lnTo>
                  <a:lnTo>
                    <a:pt x="35052" y="58674"/>
                  </a:lnTo>
                  <a:lnTo>
                    <a:pt x="32765" y="60960"/>
                  </a:lnTo>
                  <a:lnTo>
                    <a:pt x="32765" y="64008"/>
                  </a:lnTo>
                  <a:lnTo>
                    <a:pt x="32903" y="76632"/>
                  </a:lnTo>
                  <a:lnTo>
                    <a:pt x="42774" y="76534"/>
                  </a:lnTo>
                  <a:close/>
                </a:path>
                <a:path w="76200" h="348614">
                  <a:moveTo>
                    <a:pt x="32903" y="76632"/>
                  </a:moveTo>
                  <a:lnTo>
                    <a:pt x="32765" y="64008"/>
                  </a:lnTo>
                  <a:lnTo>
                    <a:pt x="32765" y="76634"/>
                  </a:lnTo>
                  <a:lnTo>
                    <a:pt x="32903" y="76632"/>
                  </a:lnTo>
                  <a:close/>
                </a:path>
                <a:path w="76200" h="348614">
                  <a:moveTo>
                    <a:pt x="44958" y="345948"/>
                  </a:moveTo>
                  <a:lnTo>
                    <a:pt x="44958" y="342900"/>
                  </a:lnTo>
                  <a:lnTo>
                    <a:pt x="42774" y="76534"/>
                  </a:lnTo>
                  <a:lnTo>
                    <a:pt x="32903" y="76632"/>
                  </a:lnTo>
                  <a:lnTo>
                    <a:pt x="35814" y="342900"/>
                  </a:lnTo>
                  <a:lnTo>
                    <a:pt x="35814" y="345948"/>
                  </a:lnTo>
                  <a:lnTo>
                    <a:pt x="38100" y="348234"/>
                  </a:lnTo>
                  <a:lnTo>
                    <a:pt x="42774" y="348131"/>
                  </a:lnTo>
                  <a:lnTo>
                    <a:pt x="44958" y="345948"/>
                  </a:lnTo>
                  <a:close/>
                </a:path>
              </a:pathLst>
            </a:custGeom>
            <a:solidFill>
              <a:srgbClr val="3499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343793" y="1677670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0"/>
                  </a:moveTo>
                  <a:lnTo>
                    <a:pt x="152400" y="152399"/>
                  </a:lnTo>
                </a:path>
              </a:pathLst>
            </a:custGeom>
            <a:ln w="9525">
              <a:solidFill>
                <a:srgbClr val="3499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330839" y="2177541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152400"/>
                  </a:moveTo>
                  <a:lnTo>
                    <a:pt x="0" y="0"/>
                  </a:lnTo>
                  <a:lnTo>
                    <a:pt x="152400" y="0"/>
                  </a:lnTo>
                  <a:lnTo>
                    <a:pt x="152400" y="152400"/>
                  </a:lnTo>
                  <a:lnTo>
                    <a:pt x="0" y="152400"/>
                  </a:lnTo>
                  <a:close/>
                </a:path>
              </a:pathLst>
            </a:custGeom>
            <a:ln w="9525">
              <a:solidFill>
                <a:srgbClr val="3499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080391" y="1847596"/>
              <a:ext cx="0" cy="342900"/>
            </a:xfrm>
            <a:custGeom>
              <a:avLst/>
              <a:gdLst/>
              <a:ahLst/>
              <a:cxnLst/>
              <a:rect l="l" t="t" r="r" b="b"/>
              <a:pathLst>
                <a:path h="342900">
                  <a:moveTo>
                    <a:pt x="0" y="0"/>
                  </a:moveTo>
                  <a:lnTo>
                    <a:pt x="0" y="342900"/>
                  </a:lnTo>
                </a:path>
              </a:pathLst>
            </a:custGeom>
            <a:ln w="9525">
              <a:solidFill>
                <a:srgbClr val="3499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99429" y="1947227"/>
              <a:ext cx="309562" cy="17183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040005" y="1542796"/>
              <a:ext cx="76200" cy="347980"/>
            </a:xfrm>
            <a:custGeom>
              <a:avLst/>
              <a:gdLst/>
              <a:ahLst/>
              <a:cxnLst/>
              <a:rect l="l" t="t" r="r" b="b"/>
              <a:pathLst>
                <a:path w="76200" h="347980">
                  <a:moveTo>
                    <a:pt x="76200" y="76200"/>
                  </a:moveTo>
                  <a:lnTo>
                    <a:pt x="37338" y="0"/>
                  </a:lnTo>
                  <a:lnTo>
                    <a:pt x="0" y="76200"/>
                  </a:lnTo>
                  <a:lnTo>
                    <a:pt x="32766" y="76200"/>
                  </a:lnTo>
                  <a:lnTo>
                    <a:pt x="32766" y="60960"/>
                  </a:lnTo>
                  <a:lnTo>
                    <a:pt x="35052" y="58674"/>
                  </a:lnTo>
                  <a:lnTo>
                    <a:pt x="40385" y="58674"/>
                  </a:lnTo>
                  <a:lnTo>
                    <a:pt x="42672" y="60960"/>
                  </a:lnTo>
                  <a:lnTo>
                    <a:pt x="42672" y="63245"/>
                  </a:lnTo>
                  <a:lnTo>
                    <a:pt x="42777" y="76200"/>
                  </a:lnTo>
                  <a:lnTo>
                    <a:pt x="76200" y="76200"/>
                  </a:lnTo>
                  <a:close/>
                </a:path>
                <a:path w="76200" h="347980">
                  <a:moveTo>
                    <a:pt x="42777" y="76200"/>
                  </a:moveTo>
                  <a:lnTo>
                    <a:pt x="42672" y="63245"/>
                  </a:lnTo>
                  <a:lnTo>
                    <a:pt x="42672" y="60960"/>
                  </a:lnTo>
                  <a:lnTo>
                    <a:pt x="40385" y="58674"/>
                  </a:lnTo>
                  <a:lnTo>
                    <a:pt x="35052" y="58674"/>
                  </a:lnTo>
                  <a:lnTo>
                    <a:pt x="32766" y="60960"/>
                  </a:lnTo>
                  <a:lnTo>
                    <a:pt x="32766" y="63245"/>
                  </a:lnTo>
                  <a:lnTo>
                    <a:pt x="32907" y="76200"/>
                  </a:lnTo>
                  <a:lnTo>
                    <a:pt x="42777" y="76200"/>
                  </a:lnTo>
                  <a:close/>
                </a:path>
                <a:path w="76200" h="347980">
                  <a:moveTo>
                    <a:pt x="32907" y="76200"/>
                  </a:moveTo>
                  <a:lnTo>
                    <a:pt x="32766" y="63245"/>
                  </a:lnTo>
                  <a:lnTo>
                    <a:pt x="32766" y="76200"/>
                  </a:lnTo>
                  <a:lnTo>
                    <a:pt x="32907" y="76200"/>
                  </a:lnTo>
                  <a:close/>
                </a:path>
                <a:path w="76200" h="347980">
                  <a:moveTo>
                    <a:pt x="44945" y="345185"/>
                  </a:moveTo>
                  <a:lnTo>
                    <a:pt x="44945" y="342900"/>
                  </a:lnTo>
                  <a:lnTo>
                    <a:pt x="42777" y="76200"/>
                  </a:lnTo>
                  <a:lnTo>
                    <a:pt x="32907" y="76200"/>
                  </a:lnTo>
                  <a:lnTo>
                    <a:pt x="35814" y="342900"/>
                  </a:lnTo>
                  <a:lnTo>
                    <a:pt x="35814" y="345185"/>
                  </a:lnTo>
                  <a:lnTo>
                    <a:pt x="37338" y="347472"/>
                  </a:lnTo>
                  <a:lnTo>
                    <a:pt x="42777" y="347366"/>
                  </a:lnTo>
                  <a:lnTo>
                    <a:pt x="44945" y="345185"/>
                  </a:lnTo>
                  <a:close/>
                </a:path>
              </a:pathLst>
            </a:custGeom>
            <a:solidFill>
              <a:srgbClr val="3499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016370" y="1690624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0"/>
                  </a:moveTo>
                  <a:lnTo>
                    <a:pt x="152400" y="152399"/>
                  </a:lnTo>
                </a:path>
              </a:pathLst>
            </a:custGeom>
            <a:ln w="9525">
              <a:solidFill>
                <a:srgbClr val="3499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004191" y="2190496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152400"/>
                  </a:moveTo>
                  <a:lnTo>
                    <a:pt x="0" y="0"/>
                  </a:lnTo>
                  <a:lnTo>
                    <a:pt x="152400" y="0"/>
                  </a:lnTo>
                  <a:lnTo>
                    <a:pt x="152400" y="152400"/>
                  </a:lnTo>
                  <a:lnTo>
                    <a:pt x="0" y="152400"/>
                  </a:lnTo>
                  <a:close/>
                </a:path>
              </a:pathLst>
            </a:custGeom>
            <a:ln w="9525">
              <a:solidFill>
                <a:srgbClr val="3499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544193" y="1847596"/>
              <a:ext cx="0" cy="342900"/>
            </a:xfrm>
            <a:custGeom>
              <a:avLst/>
              <a:gdLst/>
              <a:ahLst/>
              <a:cxnLst/>
              <a:rect l="l" t="t" r="r" b="b"/>
              <a:pathLst>
                <a:path h="342900">
                  <a:moveTo>
                    <a:pt x="0" y="0"/>
                  </a:moveTo>
                  <a:lnTo>
                    <a:pt x="0" y="342900"/>
                  </a:lnTo>
                </a:path>
              </a:pathLst>
            </a:custGeom>
            <a:ln w="9525">
              <a:solidFill>
                <a:srgbClr val="3499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63231" y="1947227"/>
              <a:ext cx="309562" cy="171831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503045" y="1542796"/>
              <a:ext cx="76200" cy="347980"/>
            </a:xfrm>
            <a:custGeom>
              <a:avLst/>
              <a:gdLst/>
              <a:ahLst/>
              <a:cxnLst/>
              <a:rect l="l" t="t" r="r" b="b"/>
              <a:pathLst>
                <a:path w="76200" h="347980">
                  <a:moveTo>
                    <a:pt x="76200" y="76200"/>
                  </a:moveTo>
                  <a:lnTo>
                    <a:pt x="37337" y="0"/>
                  </a:lnTo>
                  <a:lnTo>
                    <a:pt x="0" y="76200"/>
                  </a:lnTo>
                  <a:lnTo>
                    <a:pt x="33528" y="76200"/>
                  </a:lnTo>
                  <a:lnTo>
                    <a:pt x="33528" y="60960"/>
                  </a:lnTo>
                  <a:lnTo>
                    <a:pt x="35800" y="58674"/>
                  </a:lnTo>
                  <a:lnTo>
                    <a:pt x="41147" y="58674"/>
                  </a:lnTo>
                  <a:lnTo>
                    <a:pt x="42671" y="60960"/>
                  </a:lnTo>
                  <a:lnTo>
                    <a:pt x="42671" y="63245"/>
                  </a:lnTo>
                  <a:lnTo>
                    <a:pt x="42812" y="76200"/>
                  </a:lnTo>
                  <a:lnTo>
                    <a:pt x="76200" y="76200"/>
                  </a:lnTo>
                  <a:close/>
                </a:path>
                <a:path w="76200" h="347980">
                  <a:moveTo>
                    <a:pt x="42812" y="76200"/>
                  </a:moveTo>
                  <a:lnTo>
                    <a:pt x="42671" y="63245"/>
                  </a:lnTo>
                  <a:lnTo>
                    <a:pt x="42671" y="60960"/>
                  </a:lnTo>
                  <a:lnTo>
                    <a:pt x="41147" y="58674"/>
                  </a:lnTo>
                  <a:lnTo>
                    <a:pt x="35800" y="58674"/>
                  </a:lnTo>
                  <a:lnTo>
                    <a:pt x="33528" y="60960"/>
                  </a:lnTo>
                  <a:lnTo>
                    <a:pt x="33528" y="63245"/>
                  </a:lnTo>
                  <a:lnTo>
                    <a:pt x="33633" y="76200"/>
                  </a:lnTo>
                  <a:lnTo>
                    <a:pt x="42812" y="76200"/>
                  </a:lnTo>
                  <a:close/>
                </a:path>
                <a:path w="76200" h="347980">
                  <a:moveTo>
                    <a:pt x="33633" y="76200"/>
                  </a:moveTo>
                  <a:lnTo>
                    <a:pt x="33528" y="63245"/>
                  </a:lnTo>
                  <a:lnTo>
                    <a:pt x="33528" y="76200"/>
                  </a:lnTo>
                  <a:close/>
                </a:path>
                <a:path w="76200" h="347980">
                  <a:moveTo>
                    <a:pt x="45720" y="345185"/>
                  </a:moveTo>
                  <a:lnTo>
                    <a:pt x="45720" y="342900"/>
                  </a:lnTo>
                  <a:lnTo>
                    <a:pt x="42812" y="76200"/>
                  </a:lnTo>
                  <a:lnTo>
                    <a:pt x="33633" y="76200"/>
                  </a:lnTo>
                  <a:lnTo>
                    <a:pt x="35800" y="345185"/>
                  </a:lnTo>
                  <a:lnTo>
                    <a:pt x="38100" y="347472"/>
                  </a:lnTo>
                  <a:lnTo>
                    <a:pt x="43434" y="347472"/>
                  </a:lnTo>
                  <a:lnTo>
                    <a:pt x="45720" y="345185"/>
                  </a:lnTo>
                  <a:close/>
                </a:path>
              </a:pathLst>
            </a:custGeom>
            <a:solidFill>
              <a:srgbClr val="3499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80172" y="1690624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0"/>
                  </a:moveTo>
                  <a:lnTo>
                    <a:pt x="152400" y="152399"/>
                  </a:lnTo>
                </a:path>
              </a:pathLst>
            </a:custGeom>
            <a:ln w="9525">
              <a:solidFill>
                <a:srgbClr val="3499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467993" y="2190496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152400"/>
                  </a:moveTo>
                  <a:lnTo>
                    <a:pt x="0" y="0"/>
                  </a:lnTo>
                  <a:lnTo>
                    <a:pt x="152400" y="0"/>
                  </a:lnTo>
                  <a:lnTo>
                    <a:pt x="152400" y="152400"/>
                  </a:lnTo>
                  <a:lnTo>
                    <a:pt x="0" y="152400"/>
                  </a:lnTo>
                  <a:close/>
                </a:path>
              </a:pathLst>
            </a:custGeom>
            <a:ln w="9525">
              <a:solidFill>
                <a:srgbClr val="3499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908672" y="2672841"/>
              <a:ext cx="0" cy="299085"/>
            </a:xfrm>
            <a:custGeom>
              <a:avLst/>
              <a:gdLst/>
              <a:ahLst/>
              <a:cxnLst/>
              <a:rect l="l" t="t" r="r" b="b"/>
              <a:pathLst>
                <a:path h="299085">
                  <a:moveTo>
                    <a:pt x="0" y="0"/>
                  </a:moveTo>
                  <a:lnTo>
                    <a:pt x="0" y="298703"/>
                  </a:lnTo>
                </a:path>
                <a:path h="299085">
                  <a:moveTo>
                    <a:pt x="0" y="247650"/>
                  </a:moveTo>
                  <a:lnTo>
                    <a:pt x="0" y="298703"/>
                  </a:lnTo>
                </a:path>
              </a:pathLst>
            </a:custGeom>
            <a:ln w="9525">
              <a:solidFill>
                <a:srgbClr val="3499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832472" y="2971545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0"/>
                  </a:moveTo>
                  <a:lnTo>
                    <a:pt x="0" y="152400"/>
                  </a:lnTo>
                  <a:lnTo>
                    <a:pt x="152400" y="152400"/>
                  </a:lnTo>
                  <a:lnTo>
                    <a:pt x="1524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3499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832472" y="2729991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152400"/>
                  </a:moveTo>
                  <a:lnTo>
                    <a:pt x="152400" y="0"/>
                  </a:lnTo>
                </a:path>
              </a:pathLst>
            </a:custGeom>
            <a:ln w="9525">
              <a:solidFill>
                <a:srgbClr val="3499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/>
          <p:nvPr/>
        </p:nvSpPr>
        <p:spPr>
          <a:xfrm>
            <a:off x="8182641" y="3546094"/>
            <a:ext cx="457200" cy="657860"/>
          </a:xfrm>
          <a:custGeom>
            <a:avLst/>
            <a:gdLst/>
            <a:ahLst/>
            <a:cxnLst/>
            <a:rect l="l" t="t" r="r" b="b"/>
            <a:pathLst>
              <a:path w="457200" h="657860">
                <a:moveTo>
                  <a:pt x="228600" y="0"/>
                </a:moveTo>
                <a:lnTo>
                  <a:pt x="182682" y="4563"/>
                </a:lnTo>
                <a:lnTo>
                  <a:pt x="139844" y="17645"/>
                </a:lnTo>
                <a:lnTo>
                  <a:pt x="101022" y="38335"/>
                </a:lnTo>
                <a:lnTo>
                  <a:pt x="67156" y="65722"/>
                </a:lnTo>
                <a:lnTo>
                  <a:pt x="39182" y="98896"/>
                </a:lnTo>
                <a:lnTo>
                  <a:pt x="18039" y="136945"/>
                </a:lnTo>
                <a:lnTo>
                  <a:pt x="4666" y="178959"/>
                </a:lnTo>
                <a:lnTo>
                  <a:pt x="0" y="224027"/>
                </a:lnTo>
                <a:lnTo>
                  <a:pt x="4666" y="269096"/>
                </a:lnTo>
                <a:lnTo>
                  <a:pt x="18039" y="311110"/>
                </a:lnTo>
                <a:lnTo>
                  <a:pt x="39182" y="349159"/>
                </a:lnTo>
                <a:lnTo>
                  <a:pt x="67156" y="382333"/>
                </a:lnTo>
                <a:lnTo>
                  <a:pt x="101022" y="409720"/>
                </a:lnTo>
                <a:lnTo>
                  <a:pt x="139844" y="430410"/>
                </a:lnTo>
                <a:lnTo>
                  <a:pt x="182682" y="443492"/>
                </a:lnTo>
                <a:lnTo>
                  <a:pt x="228600" y="448055"/>
                </a:lnTo>
                <a:lnTo>
                  <a:pt x="274743" y="443492"/>
                </a:lnTo>
                <a:lnTo>
                  <a:pt x="317688" y="430410"/>
                </a:lnTo>
                <a:lnTo>
                  <a:pt x="356523" y="409720"/>
                </a:lnTo>
                <a:lnTo>
                  <a:pt x="390339" y="382333"/>
                </a:lnTo>
                <a:lnTo>
                  <a:pt x="418225" y="349159"/>
                </a:lnTo>
                <a:lnTo>
                  <a:pt x="439271" y="311110"/>
                </a:lnTo>
                <a:lnTo>
                  <a:pt x="452566" y="269096"/>
                </a:lnTo>
                <a:lnTo>
                  <a:pt x="457200" y="224027"/>
                </a:lnTo>
                <a:lnTo>
                  <a:pt x="452566" y="178959"/>
                </a:lnTo>
                <a:lnTo>
                  <a:pt x="439271" y="136945"/>
                </a:lnTo>
                <a:lnTo>
                  <a:pt x="418225" y="98896"/>
                </a:lnTo>
                <a:lnTo>
                  <a:pt x="390339" y="65722"/>
                </a:lnTo>
                <a:lnTo>
                  <a:pt x="356523" y="38335"/>
                </a:lnTo>
                <a:lnTo>
                  <a:pt x="317688" y="17645"/>
                </a:lnTo>
                <a:lnTo>
                  <a:pt x="274743" y="4563"/>
                </a:lnTo>
                <a:lnTo>
                  <a:pt x="228600" y="0"/>
                </a:lnTo>
                <a:close/>
              </a:path>
              <a:path w="457200" h="657860">
                <a:moveTo>
                  <a:pt x="228600" y="209550"/>
                </a:moveTo>
                <a:lnTo>
                  <a:pt x="182682" y="214113"/>
                </a:lnTo>
                <a:lnTo>
                  <a:pt x="139844" y="227195"/>
                </a:lnTo>
                <a:lnTo>
                  <a:pt x="101022" y="247885"/>
                </a:lnTo>
                <a:lnTo>
                  <a:pt x="67156" y="275272"/>
                </a:lnTo>
                <a:lnTo>
                  <a:pt x="39182" y="308446"/>
                </a:lnTo>
                <a:lnTo>
                  <a:pt x="18039" y="346495"/>
                </a:lnTo>
                <a:lnTo>
                  <a:pt x="4666" y="388509"/>
                </a:lnTo>
                <a:lnTo>
                  <a:pt x="0" y="433577"/>
                </a:lnTo>
                <a:lnTo>
                  <a:pt x="4666" y="478646"/>
                </a:lnTo>
                <a:lnTo>
                  <a:pt x="18039" y="520660"/>
                </a:lnTo>
                <a:lnTo>
                  <a:pt x="39182" y="558709"/>
                </a:lnTo>
                <a:lnTo>
                  <a:pt x="67156" y="591883"/>
                </a:lnTo>
                <a:lnTo>
                  <a:pt x="101022" y="619270"/>
                </a:lnTo>
                <a:lnTo>
                  <a:pt x="139844" y="639960"/>
                </a:lnTo>
                <a:lnTo>
                  <a:pt x="182682" y="653042"/>
                </a:lnTo>
                <a:lnTo>
                  <a:pt x="228600" y="657605"/>
                </a:lnTo>
                <a:lnTo>
                  <a:pt x="274743" y="653042"/>
                </a:lnTo>
                <a:lnTo>
                  <a:pt x="317688" y="639960"/>
                </a:lnTo>
                <a:lnTo>
                  <a:pt x="356523" y="619270"/>
                </a:lnTo>
                <a:lnTo>
                  <a:pt x="390339" y="591883"/>
                </a:lnTo>
                <a:lnTo>
                  <a:pt x="418225" y="558709"/>
                </a:lnTo>
                <a:lnTo>
                  <a:pt x="439271" y="520660"/>
                </a:lnTo>
                <a:lnTo>
                  <a:pt x="452566" y="478646"/>
                </a:lnTo>
                <a:lnTo>
                  <a:pt x="457200" y="433577"/>
                </a:lnTo>
                <a:lnTo>
                  <a:pt x="452566" y="388509"/>
                </a:lnTo>
                <a:lnTo>
                  <a:pt x="439271" y="346495"/>
                </a:lnTo>
                <a:lnTo>
                  <a:pt x="418225" y="308446"/>
                </a:lnTo>
                <a:lnTo>
                  <a:pt x="390339" y="275272"/>
                </a:lnTo>
                <a:lnTo>
                  <a:pt x="356523" y="247885"/>
                </a:lnTo>
                <a:lnTo>
                  <a:pt x="317688" y="227195"/>
                </a:lnTo>
                <a:lnTo>
                  <a:pt x="274743" y="214113"/>
                </a:lnTo>
                <a:lnTo>
                  <a:pt x="228600" y="209550"/>
                </a:lnTo>
                <a:close/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5300008" y="4446588"/>
            <a:ext cx="4264660" cy="1666875"/>
            <a:chOff x="3797439" y="4446587"/>
            <a:chExt cx="4264660" cy="1666875"/>
          </a:xfrm>
        </p:grpSpPr>
        <p:sp>
          <p:nvSpPr>
            <p:cNvPr id="39" name="object 39"/>
            <p:cNvSpPr/>
            <p:nvPr/>
          </p:nvSpPr>
          <p:spPr>
            <a:xfrm>
              <a:off x="3797439" y="5238495"/>
              <a:ext cx="4264660" cy="292100"/>
            </a:xfrm>
            <a:custGeom>
              <a:avLst/>
              <a:gdLst/>
              <a:ahLst/>
              <a:cxnLst/>
              <a:rect l="l" t="t" r="r" b="b"/>
              <a:pathLst>
                <a:path w="4264659" h="292100">
                  <a:moveTo>
                    <a:pt x="0" y="0"/>
                  </a:moveTo>
                  <a:lnTo>
                    <a:pt x="4264152" y="0"/>
                  </a:lnTo>
                </a:path>
                <a:path w="4264659" h="292100">
                  <a:moveTo>
                    <a:pt x="419100" y="203454"/>
                  </a:moveTo>
                  <a:lnTo>
                    <a:pt x="495300" y="51054"/>
                  </a:lnTo>
                </a:path>
                <a:path w="4264659" h="292100">
                  <a:moveTo>
                    <a:pt x="584453" y="203454"/>
                  </a:moveTo>
                  <a:lnTo>
                    <a:pt x="508253" y="51054"/>
                  </a:lnTo>
                </a:path>
                <a:path w="4264659" h="292100">
                  <a:moveTo>
                    <a:pt x="419100" y="291846"/>
                  </a:moveTo>
                  <a:lnTo>
                    <a:pt x="495300" y="139446"/>
                  </a:lnTo>
                </a:path>
                <a:path w="4264659" h="292100">
                  <a:moveTo>
                    <a:pt x="584453" y="291846"/>
                  </a:moveTo>
                  <a:lnTo>
                    <a:pt x="508253" y="139446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92739" y="5238495"/>
              <a:ext cx="0" cy="317500"/>
            </a:xfrm>
            <a:custGeom>
              <a:avLst/>
              <a:gdLst/>
              <a:ahLst/>
              <a:cxnLst/>
              <a:rect l="l" t="t" r="r" b="b"/>
              <a:pathLst>
                <a:path h="317500">
                  <a:moveTo>
                    <a:pt x="0" y="0"/>
                  </a:moveTo>
                  <a:lnTo>
                    <a:pt x="0" y="316992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216539" y="5733795"/>
              <a:ext cx="165735" cy="241935"/>
            </a:xfrm>
            <a:custGeom>
              <a:avLst/>
              <a:gdLst/>
              <a:ahLst/>
              <a:cxnLst/>
              <a:rect l="l" t="t" r="r" b="b"/>
              <a:pathLst>
                <a:path w="165735" h="241935">
                  <a:moveTo>
                    <a:pt x="0" y="0"/>
                  </a:moveTo>
                  <a:lnTo>
                    <a:pt x="76200" y="152400"/>
                  </a:lnTo>
                </a:path>
                <a:path w="165735" h="241935">
                  <a:moveTo>
                    <a:pt x="165353" y="0"/>
                  </a:moveTo>
                  <a:lnTo>
                    <a:pt x="89153" y="152400"/>
                  </a:lnTo>
                </a:path>
                <a:path w="165735" h="241935">
                  <a:moveTo>
                    <a:pt x="0" y="89154"/>
                  </a:moveTo>
                  <a:lnTo>
                    <a:pt x="76200" y="241554"/>
                  </a:lnTo>
                </a:path>
                <a:path w="165735" h="241935">
                  <a:moveTo>
                    <a:pt x="165353" y="89154"/>
                  </a:moveTo>
                  <a:lnTo>
                    <a:pt x="89153" y="241554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254639" y="5691124"/>
              <a:ext cx="76200" cy="422275"/>
            </a:xfrm>
            <a:custGeom>
              <a:avLst/>
              <a:gdLst/>
              <a:ahLst/>
              <a:cxnLst/>
              <a:rect l="l" t="t" r="r" b="b"/>
              <a:pathLst>
                <a:path w="76200" h="422275">
                  <a:moveTo>
                    <a:pt x="76200" y="345947"/>
                  </a:moveTo>
                  <a:lnTo>
                    <a:pt x="0" y="345947"/>
                  </a:lnTo>
                  <a:lnTo>
                    <a:pt x="33528" y="413004"/>
                  </a:lnTo>
                  <a:lnTo>
                    <a:pt x="33528" y="361188"/>
                  </a:lnTo>
                  <a:lnTo>
                    <a:pt x="35814" y="363473"/>
                  </a:lnTo>
                  <a:lnTo>
                    <a:pt x="40385" y="363473"/>
                  </a:lnTo>
                  <a:lnTo>
                    <a:pt x="42672" y="361188"/>
                  </a:lnTo>
                  <a:lnTo>
                    <a:pt x="42672" y="413003"/>
                  </a:lnTo>
                  <a:lnTo>
                    <a:pt x="76200" y="345947"/>
                  </a:lnTo>
                  <a:close/>
                </a:path>
                <a:path w="76200" h="422275">
                  <a:moveTo>
                    <a:pt x="42672" y="345947"/>
                  </a:moveTo>
                  <a:lnTo>
                    <a:pt x="42672" y="2286"/>
                  </a:lnTo>
                  <a:lnTo>
                    <a:pt x="40385" y="0"/>
                  </a:lnTo>
                  <a:lnTo>
                    <a:pt x="35814" y="0"/>
                  </a:lnTo>
                  <a:lnTo>
                    <a:pt x="33528" y="2286"/>
                  </a:lnTo>
                  <a:lnTo>
                    <a:pt x="33528" y="345947"/>
                  </a:lnTo>
                  <a:lnTo>
                    <a:pt x="42672" y="345947"/>
                  </a:lnTo>
                  <a:close/>
                </a:path>
                <a:path w="76200" h="422275">
                  <a:moveTo>
                    <a:pt x="42672" y="413003"/>
                  </a:moveTo>
                  <a:lnTo>
                    <a:pt x="42672" y="361188"/>
                  </a:lnTo>
                  <a:lnTo>
                    <a:pt x="40385" y="363473"/>
                  </a:lnTo>
                  <a:lnTo>
                    <a:pt x="35814" y="363473"/>
                  </a:lnTo>
                  <a:lnTo>
                    <a:pt x="33528" y="361188"/>
                  </a:lnTo>
                  <a:lnTo>
                    <a:pt x="33528" y="413004"/>
                  </a:lnTo>
                  <a:lnTo>
                    <a:pt x="38100" y="422147"/>
                  </a:lnTo>
                  <a:lnTo>
                    <a:pt x="42672" y="413003"/>
                  </a:lnTo>
                  <a:close/>
                </a:path>
              </a:pathLst>
            </a:custGeom>
            <a:solidFill>
              <a:srgbClr val="FF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16539" y="5555488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152400" y="152400"/>
                  </a:moveTo>
                  <a:lnTo>
                    <a:pt x="152400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152400" y="152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216539" y="5556250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0"/>
                  </a:moveTo>
                  <a:lnTo>
                    <a:pt x="0" y="152400"/>
                  </a:lnTo>
                  <a:lnTo>
                    <a:pt x="152400" y="152400"/>
                  </a:lnTo>
                  <a:lnTo>
                    <a:pt x="1524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736986" y="5289550"/>
              <a:ext cx="165735" cy="241300"/>
            </a:xfrm>
            <a:custGeom>
              <a:avLst/>
              <a:gdLst/>
              <a:ahLst/>
              <a:cxnLst/>
              <a:rect l="l" t="t" r="r" b="b"/>
              <a:pathLst>
                <a:path w="165735" h="241300">
                  <a:moveTo>
                    <a:pt x="0" y="152400"/>
                  </a:moveTo>
                  <a:lnTo>
                    <a:pt x="76200" y="0"/>
                  </a:lnTo>
                </a:path>
                <a:path w="165735" h="241300">
                  <a:moveTo>
                    <a:pt x="165353" y="152400"/>
                  </a:moveTo>
                  <a:lnTo>
                    <a:pt x="89153" y="0"/>
                  </a:lnTo>
                </a:path>
                <a:path w="165735" h="241300">
                  <a:moveTo>
                    <a:pt x="0" y="240791"/>
                  </a:moveTo>
                  <a:lnTo>
                    <a:pt x="76200" y="88391"/>
                  </a:lnTo>
                </a:path>
                <a:path w="165735" h="241300">
                  <a:moveTo>
                    <a:pt x="165353" y="240791"/>
                  </a:moveTo>
                  <a:lnTo>
                    <a:pt x="89153" y="88391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813186" y="5238495"/>
              <a:ext cx="0" cy="317500"/>
            </a:xfrm>
            <a:custGeom>
              <a:avLst/>
              <a:gdLst/>
              <a:ahLst/>
              <a:cxnLst/>
              <a:rect l="l" t="t" r="r" b="b"/>
              <a:pathLst>
                <a:path h="317500">
                  <a:moveTo>
                    <a:pt x="0" y="0"/>
                  </a:moveTo>
                  <a:lnTo>
                    <a:pt x="0" y="316992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736986" y="5733795"/>
              <a:ext cx="165735" cy="241935"/>
            </a:xfrm>
            <a:custGeom>
              <a:avLst/>
              <a:gdLst/>
              <a:ahLst/>
              <a:cxnLst/>
              <a:rect l="l" t="t" r="r" b="b"/>
              <a:pathLst>
                <a:path w="165735" h="241935">
                  <a:moveTo>
                    <a:pt x="0" y="0"/>
                  </a:moveTo>
                  <a:lnTo>
                    <a:pt x="76200" y="152400"/>
                  </a:lnTo>
                </a:path>
                <a:path w="165735" h="241935">
                  <a:moveTo>
                    <a:pt x="165353" y="0"/>
                  </a:moveTo>
                  <a:lnTo>
                    <a:pt x="89153" y="152400"/>
                  </a:lnTo>
                </a:path>
                <a:path w="165735" h="241935">
                  <a:moveTo>
                    <a:pt x="0" y="89154"/>
                  </a:moveTo>
                  <a:lnTo>
                    <a:pt x="76200" y="241554"/>
                  </a:lnTo>
                </a:path>
                <a:path w="165735" h="241935">
                  <a:moveTo>
                    <a:pt x="165353" y="89154"/>
                  </a:moveTo>
                  <a:lnTo>
                    <a:pt x="89153" y="241554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775086" y="5691124"/>
              <a:ext cx="76200" cy="422275"/>
            </a:xfrm>
            <a:custGeom>
              <a:avLst/>
              <a:gdLst/>
              <a:ahLst/>
              <a:cxnLst/>
              <a:rect l="l" t="t" r="r" b="b"/>
              <a:pathLst>
                <a:path w="76200" h="422275">
                  <a:moveTo>
                    <a:pt x="76200" y="345947"/>
                  </a:moveTo>
                  <a:lnTo>
                    <a:pt x="0" y="345947"/>
                  </a:lnTo>
                  <a:lnTo>
                    <a:pt x="33527" y="413003"/>
                  </a:lnTo>
                  <a:lnTo>
                    <a:pt x="33527" y="361188"/>
                  </a:lnTo>
                  <a:lnTo>
                    <a:pt x="35814" y="363473"/>
                  </a:lnTo>
                  <a:lnTo>
                    <a:pt x="41147" y="363473"/>
                  </a:lnTo>
                  <a:lnTo>
                    <a:pt x="43433" y="361188"/>
                  </a:lnTo>
                  <a:lnTo>
                    <a:pt x="43433" y="411480"/>
                  </a:lnTo>
                  <a:lnTo>
                    <a:pt x="76200" y="345947"/>
                  </a:lnTo>
                  <a:close/>
                </a:path>
                <a:path w="76200" h="422275">
                  <a:moveTo>
                    <a:pt x="43433" y="345947"/>
                  </a:moveTo>
                  <a:lnTo>
                    <a:pt x="43433" y="2286"/>
                  </a:lnTo>
                  <a:lnTo>
                    <a:pt x="41147" y="0"/>
                  </a:lnTo>
                  <a:lnTo>
                    <a:pt x="35814" y="0"/>
                  </a:lnTo>
                  <a:lnTo>
                    <a:pt x="33527" y="2286"/>
                  </a:lnTo>
                  <a:lnTo>
                    <a:pt x="33527" y="345947"/>
                  </a:lnTo>
                  <a:lnTo>
                    <a:pt x="43433" y="345947"/>
                  </a:lnTo>
                  <a:close/>
                </a:path>
                <a:path w="76200" h="422275">
                  <a:moveTo>
                    <a:pt x="43433" y="411480"/>
                  </a:moveTo>
                  <a:lnTo>
                    <a:pt x="43433" y="361188"/>
                  </a:lnTo>
                  <a:lnTo>
                    <a:pt x="41147" y="363473"/>
                  </a:lnTo>
                  <a:lnTo>
                    <a:pt x="35814" y="363473"/>
                  </a:lnTo>
                  <a:lnTo>
                    <a:pt x="33527" y="361188"/>
                  </a:lnTo>
                  <a:lnTo>
                    <a:pt x="33527" y="413003"/>
                  </a:lnTo>
                  <a:lnTo>
                    <a:pt x="38100" y="422147"/>
                  </a:lnTo>
                  <a:lnTo>
                    <a:pt x="43433" y="411480"/>
                  </a:lnTo>
                  <a:close/>
                </a:path>
              </a:pathLst>
            </a:custGeom>
            <a:solidFill>
              <a:srgbClr val="FF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736986" y="5555488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152400" y="152400"/>
                  </a:moveTo>
                  <a:lnTo>
                    <a:pt x="152400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152400" y="152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736986" y="5556250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0"/>
                  </a:moveTo>
                  <a:lnTo>
                    <a:pt x="0" y="152400"/>
                  </a:lnTo>
                  <a:lnTo>
                    <a:pt x="152400" y="152400"/>
                  </a:lnTo>
                  <a:lnTo>
                    <a:pt x="1524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194186" y="5289550"/>
              <a:ext cx="165735" cy="241300"/>
            </a:xfrm>
            <a:custGeom>
              <a:avLst/>
              <a:gdLst/>
              <a:ahLst/>
              <a:cxnLst/>
              <a:rect l="l" t="t" r="r" b="b"/>
              <a:pathLst>
                <a:path w="165735" h="241300">
                  <a:moveTo>
                    <a:pt x="0" y="152400"/>
                  </a:moveTo>
                  <a:lnTo>
                    <a:pt x="76200" y="0"/>
                  </a:lnTo>
                </a:path>
                <a:path w="165735" h="241300">
                  <a:moveTo>
                    <a:pt x="165353" y="152400"/>
                  </a:moveTo>
                  <a:lnTo>
                    <a:pt x="89153" y="0"/>
                  </a:lnTo>
                </a:path>
                <a:path w="165735" h="241300">
                  <a:moveTo>
                    <a:pt x="0" y="240791"/>
                  </a:moveTo>
                  <a:lnTo>
                    <a:pt x="76200" y="88391"/>
                  </a:lnTo>
                </a:path>
                <a:path w="165735" h="241300">
                  <a:moveTo>
                    <a:pt x="165353" y="240791"/>
                  </a:moveTo>
                  <a:lnTo>
                    <a:pt x="89153" y="88391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270386" y="5238495"/>
              <a:ext cx="0" cy="317500"/>
            </a:xfrm>
            <a:custGeom>
              <a:avLst/>
              <a:gdLst/>
              <a:ahLst/>
              <a:cxnLst/>
              <a:rect l="l" t="t" r="r" b="b"/>
              <a:pathLst>
                <a:path h="317500">
                  <a:moveTo>
                    <a:pt x="0" y="0"/>
                  </a:moveTo>
                  <a:lnTo>
                    <a:pt x="0" y="316992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194186" y="5733795"/>
              <a:ext cx="165735" cy="241935"/>
            </a:xfrm>
            <a:custGeom>
              <a:avLst/>
              <a:gdLst/>
              <a:ahLst/>
              <a:cxnLst/>
              <a:rect l="l" t="t" r="r" b="b"/>
              <a:pathLst>
                <a:path w="165735" h="241935">
                  <a:moveTo>
                    <a:pt x="0" y="0"/>
                  </a:moveTo>
                  <a:lnTo>
                    <a:pt x="76200" y="152400"/>
                  </a:lnTo>
                </a:path>
                <a:path w="165735" h="241935">
                  <a:moveTo>
                    <a:pt x="165353" y="0"/>
                  </a:moveTo>
                  <a:lnTo>
                    <a:pt x="89153" y="152400"/>
                  </a:lnTo>
                </a:path>
                <a:path w="165735" h="241935">
                  <a:moveTo>
                    <a:pt x="0" y="89154"/>
                  </a:moveTo>
                  <a:lnTo>
                    <a:pt x="76200" y="241554"/>
                  </a:lnTo>
                </a:path>
                <a:path w="165735" h="241935">
                  <a:moveTo>
                    <a:pt x="165353" y="89154"/>
                  </a:moveTo>
                  <a:lnTo>
                    <a:pt x="89153" y="241554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232286" y="5691124"/>
              <a:ext cx="76200" cy="422275"/>
            </a:xfrm>
            <a:custGeom>
              <a:avLst/>
              <a:gdLst/>
              <a:ahLst/>
              <a:cxnLst/>
              <a:rect l="l" t="t" r="r" b="b"/>
              <a:pathLst>
                <a:path w="76200" h="422275">
                  <a:moveTo>
                    <a:pt x="76200" y="345947"/>
                  </a:moveTo>
                  <a:lnTo>
                    <a:pt x="0" y="345947"/>
                  </a:lnTo>
                  <a:lnTo>
                    <a:pt x="33527" y="413003"/>
                  </a:lnTo>
                  <a:lnTo>
                    <a:pt x="33527" y="361188"/>
                  </a:lnTo>
                  <a:lnTo>
                    <a:pt x="35814" y="363473"/>
                  </a:lnTo>
                  <a:lnTo>
                    <a:pt x="41147" y="363473"/>
                  </a:lnTo>
                  <a:lnTo>
                    <a:pt x="43433" y="361188"/>
                  </a:lnTo>
                  <a:lnTo>
                    <a:pt x="43433" y="411480"/>
                  </a:lnTo>
                  <a:lnTo>
                    <a:pt x="76200" y="345947"/>
                  </a:lnTo>
                  <a:close/>
                </a:path>
                <a:path w="76200" h="422275">
                  <a:moveTo>
                    <a:pt x="43433" y="345947"/>
                  </a:moveTo>
                  <a:lnTo>
                    <a:pt x="43433" y="2286"/>
                  </a:lnTo>
                  <a:lnTo>
                    <a:pt x="41147" y="0"/>
                  </a:lnTo>
                  <a:lnTo>
                    <a:pt x="35814" y="0"/>
                  </a:lnTo>
                  <a:lnTo>
                    <a:pt x="33527" y="2286"/>
                  </a:lnTo>
                  <a:lnTo>
                    <a:pt x="33527" y="345947"/>
                  </a:lnTo>
                  <a:lnTo>
                    <a:pt x="43433" y="345947"/>
                  </a:lnTo>
                  <a:close/>
                </a:path>
                <a:path w="76200" h="422275">
                  <a:moveTo>
                    <a:pt x="43433" y="411480"/>
                  </a:moveTo>
                  <a:lnTo>
                    <a:pt x="43433" y="361188"/>
                  </a:lnTo>
                  <a:lnTo>
                    <a:pt x="41147" y="363473"/>
                  </a:lnTo>
                  <a:lnTo>
                    <a:pt x="35814" y="363473"/>
                  </a:lnTo>
                  <a:lnTo>
                    <a:pt x="33527" y="361188"/>
                  </a:lnTo>
                  <a:lnTo>
                    <a:pt x="33527" y="413003"/>
                  </a:lnTo>
                  <a:lnTo>
                    <a:pt x="38100" y="422147"/>
                  </a:lnTo>
                  <a:lnTo>
                    <a:pt x="43433" y="411480"/>
                  </a:lnTo>
                  <a:close/>
                </a:path>
              </a:pathLst>
            </a:custGeom>
            <a:solidFill>
              <a:srgbClr val="FF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194186" y="5555488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152400" y="152400"/>
                  </a:moveTo>
                  <a:lnTo>
                    <a:pt x="152400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152400" y="152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194186" y="5556250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0"/>
                  </a:moveTo>
                  <a:lnTo>
                    <a:pt x="0" y="152400"/>
                  </a:lnTo>
                  <a:lnTo>
                    <a:pt x="152400" y="152400"/>
                  </a:lnTo>
                  <a:lnTo>
                    <a:pt x="1524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651386" y="5289550"/>
              <a:ext cx="165735" cy="241300"/>
            </a:xfrm>
            <a:custGeom>
              <a:avLst/>
              <a:gdLst/>
              <a:ahLst/>
              <a:cxnLst/>
              <a:rect l="l" t="t" r="r" b="b"/>
              <a:pathLst>
                <a:path w="165735" h="241300">
                  <a:moveTo>
                    <a:pt x="0" y="152400"/>
                  </a:moveTo>
                  <a:lnTo>
                    <a:pt x="76186" y="0"/>
                  </a:lnTo>
                </a:path>
                <a:path w="165735" h="241300">
                  <a:moveTo>
                    <a:pt x="165341" y="152400"/>
                  </a:moveTo>
                  <a:lnTo>
                    <a:pt x="89141" y="0"/>
                  </a:lnTo>
                </a:path>
                <a:path w="165735" h="241300">
                  <a:moveTo>
                    <a:pt x="0" y="240791"/>
                  </a:moveTo>
                  <a:lnTo>
                    <a:pt x="76186" y="88391"/>
                  </a:lnTo>
                </a:path>
                <a:path w="165735" h="241300">
                  <a:moveTo>
                    <a:pt x="165341" y="240791"/>
                  </a:moveTo>
                  <a:lnTo>
                    <a:pt x="89141" y="88391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727572" y="5238495"/>
              <a:ext cx="0" cy="317500"/>
            </a:xfrm>
            <a:custGeom>
              <a:avLst/>
              <a:gdLst/>
              <a:ahLst/>
              <a:cxnLst/>
              <a:rect l="l" t="t" r="r" b="b"/>
              <a:pathLst>
                <a:path h="317500">
                  <a:moveTo>
                    <a:pt x="0" y="0"/>
                  </a:moveTo>
                  <a:lnTo>
                    <a:pt x="0" y="316992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651386" y="5733795"/>
              <a:ext cx="165735" cy="241935"/>
            </a:xfrm>
            <a:custGeom>
              <a:avLst/>
              <a:gdLst/>
              <a:ahLst/>
              <a:cxnLst/>
              <a:rect l="l" t="t" r="r" b="b"/>
              <a:pathLst>
                <a:path w="165735" h="241935">
                  <a:moveTo>
                    <a:pt x="0" y="0"/>
                  </a:moveTo>
                  <a:lnTo>
                    <a:pt x="76186" y="152400"/>
                  </a:lnTo>
                </a:path>
                <a:path w="165735" h="241935">
                  <a:moveTo>
                    <a:pt x="165341" y="0"/>
                  </a:moveTo>
                  <a:lnTo>
                    <a:pt x="89141" y="152400"/>
                  </a:lnTo>
                </a:path>
                <a:path w="165735" h="241935">
                  <a:moveTo>
                    <a:pt x="0" y="89154"/>
                  </a:moveTo>
                  <a:lnTo>
                    <a:pt x="76186" y="241554"/>
                  </a:lnTo>
                </a:path>
                <a:path w="165735" h="241935">
                  <a:moveTo>
                    <a:pt x="165341" y="89154"/>
                  </a:moveTo>
                  <a:lnTo>
                    <a:pt x="89141" y="241554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689486" y="5691124"/>
              <a:ext cx="76200" cy="422275"/>
            </a:xfrm>
            <a:custGeom>
              <a:avLst/>
              <a:gdLst/>
              <a:ahLst/>
              <a:cxnLst/>
              <a:rect l="l" t="t" r="r" b="b"/>
              <a:pathLst>
                <a:path w="76200" h="422275">
                  <a:moveTo>
                    <a:pt x="76186" y="345947"/>
                  </a:moveTo>
                  <a:lnTo>
                    <a:pt x="0" y="345947"/>
                  </a:lnTo>
                  <a:lnTo>
                    <a:pt x="33514" y="413000"/>
                  </a:lnTo>
                  <a:lnTo>
                    <a:pt x="33514" y="361188"/>
                  </a:lnTo>
                  <a:lnTo>
                    <a:pt x="35800" y="363473"/>
                  </a:lnTo>
                  <a:lnTo>
                    <a:pt x="41134" y="363473"/>
                  </a:lnTo>
                  <a:lnTo>
                    <a:pt x="43433" y="361188"/>
                  </a:lnTo>
                  <a:lnTo>
                    <a:pt x="43433" y="411453"/>
                  </a:lnTo>
                  <a:lnTo>
                    <a:pt x="76186" y="345947"/>
                  </a:lnTo>
                  <a:close/>
                </a:path>
                <a:path w="76200" h="422275">
                  <a:moveTo>
                    <a:pt x="43433" y="345947"/>
                  </a:moveTo>
                  <a:lnTo>
                    <a:pt x="43433" y="2286"/>
                  </a:lnTo>
                  <a:lnTo>
                    <a:pt x="41134" y="0"/>
                  </a:lnTo>
                  <a:lnTo>
                    <a:pt x="35800" y="0"/>
                  </a:lnTo>
                  <a:lnTo>
                    <a:pt x="33514" y="2286"/>
                  </a:lnTo>
                  <a:lnTo>
                    <a:pt x="33514" y="345947"/>
                  </a:lnTo>
                  <a:lnTo>
                    <a:pt x="43433" y="345947"/>
                  </a:lnTo>
                  <a:close/>
                </a:path>
                <a:path w="76200" h="422275">
                  <a:moveTo>
                    <a:pt x="43433" y="411453"/>
                  </a:moveTo>
                  <a:lnTo>
                    <a:pt x="43433" y="361188"/>
                  </a:lnTo>
                  <a:lnTo>
                    <a:pt x="41134" y="363473"/>
                  </a:lnTo>
                  <a:lnTo>
                    <a:pt x="35800" y="363473"/>
                  </a:lnTo>
                  <a:lnTo>
                    <a:pt x="33514" y="361188"/>
                  </a:lnTo>
                  <a:lnTo>
                    <a:pt x="33514" y="413000"/>
                  </a:lnTo>
                  <a:lnTo>
                    <a:pt x="38086" y="422147"/>
                  </a:lnTo>
                  <a:lnTo>
                    <a:pt x="43433" y="411453"/>
                  </a:lnTo>
                  <a:close/>
                </a:path>
              </a:pathLst>
            </a:custGeom>
            <a:solidFill>
              <a:srgbClr val="FF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651386" y="5555488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152399" y="152400"/>
                  </a:moveTo>
                  <a:lnTo>
                    <a:pt x="152399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152399" y="152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651386" y="5556250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0"/>
                  </a:moveTo>
                  <a:lnTo>
                    <a:pt x="0" y="152400"/>
                  </a:lnTo>
                  <a:lnTo>
                    <a:pt x="152399" y="152400"/>
                  </a:lnTo>
                  <a:lnTo>
                    <a:pt x="152399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121527" y="5289550"/>
              <a:ext cx="165735" cy="241300"/>
            </a:xfrm>
            <a:custGeom>
              <a:avLst/>
              <a:gdLst/>
              <a:ahLst/>
              <a:cxnLst/>
              <a:rect l="l" t="t" r="r" b="b"/>
              <a:pathLst>
                <a:path w="165735" h="241300">
                  <a:moveTo>
                    <a:pt x="0" y="152400"/>
                  </a:moveTo>
                  <a:lnTo>
                    <a:pt x="76200" y="0"/>
                  </a:lnTo>
                </a:path>
                <a:path w="165735" h="241300">
                  <a:moveTo>
                    <a:pt x="165366" y="152400"/>
                  </a:moveTo>
                  <a:lnTo>
                    <a:pt x="89166" y="0"/>
                  </a:lnTo>
                </a:path>
                <a:path w="165735" h="241300">
                  <a:moveTo>
                    <a:pt x="0" y="240791"/>
                  </a:moveTo>
                  <a:lnTo>
                    <a:pt x="76200" y="88391"/>
                  </a:lnTo>
                </a:path>
                <a:path w="165735" h="241300">
                  <a:moveTo>
                    <a:pt x="165366" y="240791"/>
                  </a:moveTo>
                  <a:lnTo>
                    <a:pt x="89166" y="88391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197727" y="5238495"/>
              <a:ext cx="0" cy="317500"/>
            </a:xfrm>
            <a:custGeom>
              <a:avLst/>
              <a:gdLst/>
              <a:ahLst/>
              <a:cxnLst/>
              <a:rect l="l" t="t" r="r" b="b"/>
              <a:pathLst>
                <a:path h="317500">
                  <a:moveTo>
                    <a:pt x="0" y="0"/>
                  </a:moveTo>
                  <a:lnTo>
                    <a:pt x="0" y="316992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121527" y="5733795"/>
              <a:ext cx="165735" cy="241935"/>
            </a:xfrm>
            <a:custGeom>
              <a:avLst/>
              <a:gdLst/>
              <a:ahLst/>
              <a:cxnLst/>
              <a:rect l="l" t="t" r="r" b="b"/>
              <a:pathLst>
                <a:path w="165735" h="241935">
                  <a:moveTo>
                    <a:pt x="0" y="0"/>
                  </a:moveTo>
                  <a:lnTo>
                    <a:pt x="76200" y="152400"/>
                  </a:lnTo>
                </a:path>
                <a:path w="165735" h="241935">
                  <a:moveTo>
                    <a:pt x="165366" y="0"/>
                  </a:moveTo>
                  <a:lnTo>
                    <a:pt x="89166" y="152400"/>
                  </a:lnTo>
                </a:path>
                <a:path w="165735" h="241935">
                  <a:moveTo>
                    <a:pt x="0" y="89154"/>
                  </a:moveTo>
                  <a:lnTo>
                    <a:pt x="76200" y="241554"/>
                  </a:lnTo>
                </a:path>
                <a:path w="165735" h="241935">
                  <a:moveTo>
                    <a:pt x="165366" y="89154"/>
                  </a:moveTo>
                  <a:lnTo>
                    <a:pt x="89166" y="241554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159627" y="5691124"/>
              <a:ext cx="76200" cy="422275"/>
            </a:xfrm>
            <a:custGeom>
              <a:avLst/>
              <a:gdLst/>
              <a:ahLst/>
              <a:cxnLst/>
              <a:rect l="l" t="t" r="r" b="b"/>
              <a:pathLst>
                <a:path w="76200" h="422275">
                  <a:moveTo>
                    <a:pt x="76200" y="345947"/>
                  </a:moveTo>
                  <a:lnTo>
                    <a:pt x="0" y="345947"/>
                  </a:lnTo>
                  <a:lnTo>
                    <a:pt x="33540" y="413029"/>
                  </a:lnTo>
                  <a:lnTo>
                    <a:pt x="33540" y="361188"/>
                  </a:lnTo>
                  <a:lnTo>
                    <a:pt x="35827" y="363473"/>
                  </a:lnTo>
                  <a:lnTo>
                    <a:pt x="40385" y="363473"/>
                  </a:lnTo>
                  <a:lnTo>
                    <a:pt x="42671" y="361188"/>
                  </a:lnTo>
                  <a:lnTo>
                    <a:pt x="42671" y="413004"/>
                  </a:lnTo>
                  <a:lnTo>
                    <a:pt x="76200" y="345947"/>
                  </a:lnTo>
                  <a:close/>
                </a:path>
                <a:path w="76200" h="422275">
                  <a:moveTo>
                    <a:pt x="42671" y="345947"/>
                  </a:moveTo>
                  <a:lnTo>
                    <a:pt x="42671" y="2286"/>
                  </a:lnTo>
                  <a:lnTo>
                    <a:pt x="40385" y="0"/>
                  </a:lnTo>
                  <a:lnTo>
                    <a:pt x="35827" y="0"/>
                  </a:lnTo>
                  <a:lnTo>
                    <a:pt x="33540" y="2286"/>
                  </a:lnTo>
                  <a:lnTo>
                    <a:pt x="33540" y="345947"/>
                  </a:lnTo>
                  <a:lnTo>
                    <a:pt x="42671" y="345947"/>
                  </a:lnTo>
                  <a:close/>
                </a:path>
                <a:path w="76200" h="422275">
                  <a:moveTo>
                    <a:pt x="42671" y="413004"/>
                  </a:moveTo>
                  <a:lnTo>
                    <a:pt x="42671" y="361188"/>
                  </a:lnTo>
                  <a:lnTo>
                    <a:pt x="40385" y="363473"/>
                  </a:lnTo>
                  <a:lnTo>
                    <a:pt x="35827" y="363473"/>
                  </a:lnTo>
                  <a:lnTo>
                    <a:pt x="33540" y="361188"/>
                  </a:lnTo>
                  <a:lnTo>
                    <a:pt x="33540" y="413029"/>
                  </a:lnTo>
                  <a:lnTo>
                    <a:pt x="38100" y="422147"/>
                  </a:lnTo>
                  <a:lnTo>
                    <a:pt x="42671" y="413004"/>
                  </a:lnTo>
                  <a:close/>
                </a:path>
              </a:pathLst>
            </a:custGeom>
            <a:solidFill>
              <a:srgbClr val="FF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121527" y="5555488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152400" y="152400"/>
                  </a:moveTo>
                  <a:lnTo>
                    <a:pt x="152400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152400" y="152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121527" y="5556250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0"/>
                  </a:moveTo>
                  <a:lnTo>
                    <a:pt x="0" y="152400"/>
                  </a:lnTo>
                  <a:lnTo>
                    <a:pt x="152400" y="152400"/>
                  </a:lnTo>
                  <a:lnTo>
                    <a:pt x="1524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641972" y="5289550"/>
              <a:ext cx="165735" cy="241300"/>
            </a:xfrm>
            <a:custGeom>
              <a:avLst/>
              <a:gdLst/>
              <a:ahLst/>
              <a:cxnLst/>
              <a:rect l="l" t="t" r="r" b="b"/>
              <a:pathLst>
                <a:path w="165734" h="241300">
                  <a:moveTo>
                    <a:pt x="0" y="152400"/>
                  </a:moveTo>
                  <a:lnTo>
                    <a:pt x="76200" y="0"/>
                  </a:lnTo>
                </a:path>
                <a:path w="165734" h="241300">
                  <a:moveTo>
                    <a:pt x="165354" y="152400"/>
                  </a:moveTo>
                  <a:lnTo>
                    <a:pt x="89154" y="0"/>
                  </a:lnTo>
                </a:path>
                <a:path w="165734" h="241300">
                  <a:moveTo>
                    <a:pt x="0" y="240791"/>
                  </a:moveTo>
                  <a:lnTo>
                    <a:pt x="76200" y="88391"/>
                  </a:lnTo>
                </a:path>
                <a:path w="165734" h="241300">
                  <a:moveTo>
                    <a:pt x="165354" y="240791"/>
                  </a:moveTo>
                  <a:lnTo>
                    <a:pt x="89154" y="88391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718172" y="5238495"/>
              <a:ext cx="0" cy="317500"/>
            </a:xfrm>
            <a:custGeom>
              <a:avLst/>
              <a:gdLst/>
              <a:ahLst/>
              <a:cxnLst/>
              <a:rect l="l" t="t" r="r" b="b"/>
              <a:pathLst>
                <a:path h="317500">
                  <a:moveTo>
                    <a:pt x="0" y="0"/>
                  </a:moveTo>
                  <a:lnTo>
                    <a:pt x="0" y="316992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641972" y="5733795"/>
              <a:ext cx="165735" cy="241935"/>
            </a:xfrm>
            <a:custGeom>
              <a:avLst/>
              <a:gdLst/>
              <a:ahLst/>
              <a:cxnLst/>
              <a:rect l="l" t="t" r="r" b="b"/>
              <a:pathLst>
                <a:path w="165734" h="241935">
                  <a:moveTo>
                    <a:pt x="0" y="0"/>
                  </a:moveTo>
                  <a:lnTo>
                    <a:pt x="76200" y="152400"/>
                  </a:lnTo>
                </a:path>
                <a:path w="165734" h="241935">
                  <a:moveTo>
                    <a:pt x="165354" y="0"/>
                  </a:moveTo>
                  <a:lnTo>
                    <a:pt x="89154" y="152400"/>
                  </a:lnTo>
                </a:path>
                <a:path w="165734" h="241935">
                  <a:moveTo>
                    <a:pt x="0" y="89154"/>
                  </a:moveTo>
                  <a:lnTo>
                    <a:pt x="76200" y="241554"/>
                  </a:lnTo>
                </a:path>
                <a:path w="165734" h="241935">
                  <a:moveTo>
                    <a:pt x="165354" y="89154"/>
                  </a:moveTo>
                  <a:lnTo>
                    <a:pt x="89154" y="241554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680072" y="5691124"/>
              <a:ext cx="76200" cy="422275"/>
            </a:xfrm>
            <a:custGeom>
              <a:avLst/>
              <a:gdLst/>
              <a:ahLst/>
              <a:cxnLst/>
              <a:rect l="l" t="t" r="r" b="b"/>
              <a:pathLst>
                <a:path w="76200" h="422275">
                  <a:moveTo>
                    <a:pt x="76200" y="345947"/>
                  </a:moveTo>
                  <a:lnTo>
                    <a:pt x="0" y="345947"/>
                  </a:lnTo>
                  <a:lnTo>
                    <a:pt x="33528" y="413004"/>
                  </a:lnTo>
                  <a:lnTo>
                    <a:pt x="33528" y="361188"/>
                  </a:lnTo>
                  <a:lnTo>
                    <a:pt x="35814" y="363473"/>
                  </a:lnTo>
                  <a:lnTo>
                    <a:pt x="41147" y="363473"/>
                  </a:lnTo>
                  <a:lnTo>
                    <a:pt x="43446" y="361188"/>
                  </a:lnTo>
                  <a:lnTo>
                    <a:pt x="43446" y="411453"/>
                  </a:lnTo>
                  <a:lnTo>
                    <a:pt x="76200" y="345947"/>
                  </a:lnTo>
                  <a:close/>
                </a:path>
                <a:path w="76200" h="422275">
                  <a:moveTo>
                    <a:pt x="43446" y="345947"/>
                  </a:moveTo>
                  <a:lnTo>
                    <a:pt x="43446" y="2286"/>
                  </a:lnTo>
                  <a:lnTo>
                    <a:pt x="41147" y="0"/>
                  </a:lnTo>
                  <a:lnTo>
                    <a:pt x="35814" y="0"/>
                  </a:lnTo>
                  <a:lnTo>
                    <a:pt x="33528" y="2286"/>
                  </a:lnTo>
                  <a:lnTo>
                    <a:pt x="33528" y="345947"/>
                  </a:lnTo>
                  <a:lnTo>
                    <a:pt x="43446" y="345947"/>
                  </a:lnTo>
                  <a:close/>
                </a:path>
                <a:path w="76200" h="422275">
                  <a:moveTo>
                    <a:pt x="43446" y="411453"/>
                  </a:moveTo>
                  <a:lnTo>
                    <a:pt x="43446" y="361188"/>
                  </a:lnTo>
                  <a:lnTo>
                    <a:pt x="41147" y="363473"/>
                  </a:lnTo>
                  <a:lnTo>
                    <a:pt x="35814" y="363473"/>
                  </a:lnTo>
                  <a:lnTo>
                    <a:pt x="33528" y="361188"/>
                  </a:lnTo>
                  <a:lnTo>
                    <a:pt x="33528" y="413004"/>
                  </a:lnTo>
                  <a:lnTo>
                    <a:pt x="38100" y="422147"/>
                  </a:lnTo>
                  <a:lnTo>
                    <a:pt x="43446" y="411453"/>
                  </a:lnTo>
                  <a:close/>
                </a:path>
              </a:pathLst>
            </a:custGeom>
            <a:solidFill>
              <a:srgbClr val="FF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641972" y="5555488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152400" y="152400"/>
                  </a:moveTo>
                  <a:lnTo>
                    <a:pt x="152400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152400" y="152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641972" y="5556250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0"/>
                  </a:moveTo>
                  <a:lnTo>
                    <a:pt x="0" y="152400"/>
                  </a:lnTo>
                  <a:lnTo>
                    <a:pt x="152400" y="152400"/>
                  </a:lnTo>
                  <a:lnTo>
                    <a:pt x="1524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7099172" y="5289550"/>
              <a:ext cx="165735" cy="241300"/>
            </a:xfrm>
            <a:custGeom>
              <a:avLst/>
              <a:gdLst/>
              <a:ahLst/>
              <a:cxnLst/>
              <a:rect l="l" t="t" r="r" b="b"/>
              <a:pathLst>
                <a:path w="165734" h="241300">
                  <a:moveTo>
                    <a:pt x="0" y="152400"/>
                  </a:moveTo>
                  <a:lnTo>
                    <a:pt x="76200" y="0"/>
                  </a:lnTo>
                </a:path>
                <a:path w="165734" h="241300">
                  <a:moveTo>
                    <a:pt x="165354" y="152400"/>
                  </a:moveTo>
                  <a:lnTo>
                    <a:pt x="89154" y="0"/>
                  </a:lnTo>
                </a:path>
                <a:path w="165734" h="241300">
                  <a:moveTo>
                    <a:pt x="0" y="240791"/>
                  </a:moveTo>
                  <a:lnTo>
                    <a:pt x="76200" y="88391"/>
                  </a:lnTo>
                </a:path>
                <a:path w="165734" h="241300">
                  <a:moveTo>
                    <a:pt x="165354" y="240791"/>
                  </a:moveTo>
                  <a:lnTo>
                    <a:pt x="89154" y="88391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175372" y="5238495"/>
              <a:ext cx="0" cy="317500"/>
            </a:xfrm>
            <a:custGeom>
              <a:avLst/>
              <a:gdLst/>
              <a:ahLst/>
              <a:cxnLst/>
              <a:rect l="l" t="t" r="r" b="b"/>
              <a:pathLst>
                <a:path h="317500">
                  <a:moveTo>
                    <a:pt x="0" y="0"/>
                  </a:moveTo>
                  <a:lnTo>
                    <a:pt x="0" y="316992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099172" y="5733795"/>
              <a:ext cx="165735" cy="241935"/>
            </a:xfrm>
            <a:custGeom>
              <a:avLst/>
              <a:gdLst/>
              <a:ahLst/>
              <a:cxnLst/>
              <a:rect l="l" t="t" r="r" b="b"/>
              <a:pathLst>
                <a:path w="165734" h="241935">
                  <a:moveTo>
                    <a:pt x="0" y="0"/>
                  </a:moveTo>
                  <a:lnTo>
                    <a:pt x="76200" y="152400"/>
                  </a:lnTo>
                </a:path>
                <a:path w="165734" h="241935">
                  <a:moveTo>
                    <a:pt x="165354" y="0"/>
                  </a:moveTo>
                  <a:lnTo>
                    <a:pt x="89154" y="152400"/>
                  </a:lnTo>
                </a:path>
                <a:path w="165734" h="241935">
                  <a:moveTo>
                    <a:pt x="0" y="89154"/>
                  </a:moveTo>
                  <a:lnTo>
                    <a:pt x="76200" y="241554"/>
                  </a:lnTo>
                </a:path>
                <a:path w="165734" h="241935">
                  <a:moveTo>
                    <a:pt x="165354" y="89154"/>
                  </a:moveTo>
                  <a:lnTo>
                    <a:pt x="89154" y="241554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7137272" y="5691124"/>
              <a:ext cx="76200" cy="422275"/>
            </a:xfrm>
            <a:custGeom>
              <a:avLst/>
              <a:gdLst/>
              <a:ahLst/>
              <a:cxnLst/>
              <a:rect l="l" t="t" r="r" b="b"/>
              <a:pathLst>
                <a:path w="76200" h="422275">
                  <a:moveTo>
                    <a:pt x="76200" y="345947"/>
                  </a:moveTo>
                  <a:lnTo>
                    <a:pt x="0" y="345947"/>
                  </a:lnTo>
                  <a:lnTo>
                    <a:pt x="33528" y="413004"/>
                  </a:lnTo>
                  <a:lnTo>
                    <a:pt x="33528" y="361188"/>
                  </a:lnTo>
                  <a:lnTo>
                    <a:pt x="35814" y="363473"/>
                  </a:lnTo>
                  <a:lnTo>
                    <a:pt x="41147" y="363473"/>
                  </a:lnTo>
                  <a:lnTo>
                    <a:pt x="43446" y="361188"/>
                  </a:lnTo>
                  <a:lnTo>
                    <a:pt x="43446" y="411453"/>
                  </a:lnTo>
                  <a:lnTo>
                    <a:pt x="76200" y="345947"/>
                  </a:lnTo>
                  <a:close/>
                </a:path>
                <a:path w="76200" h="422275">
                  <a:moveTo>
                    <a:pt x="43446" y="345947"/>
                  </a:moveTo>
                  <a:lnTo>
                    <a:pt x="43446" y="2286"/>
                  </a:lnTo>
                  <a:lnTo>
                    <a:pt x="41147" y="0"/>
                  </a:lnTo>
                  <a:lnTo>
                    <a:pt x="35814" y="0"/>
                  </a:lnTo>
                  <a:lnTo>
                    <a:pt x="33528" y="2286"/>
                  </a:lnTo>
                  <a:lnTo>
                    <a:pt x="33528" y="345947"/>
                  </a:lnTo>
                  <a:lnTo>
                    <a:pt x="43446" y="345947"/>
                  </a:lnTo>
                  <a:close/>
                </a:path>
                <a:path w="76200" h="422275">
                  <a:moveTo>
                    <a:pt x="43446" y="411453"/>
                  </a:moveTo>
                  <a:lnTo>
                    <a:pt x="43446" y="361188"/>
                  </a:lnTo>
                  <a:lnTo>
                    <a:pt x="41147" y="363473"/>
                  </a:lnTo>
                  <a:lnTo>
                    <a:pt x="35814" y="363473"/>
                  </a:lnTo>
                  <a:lnTo>
                    <a:pt x="33528" y="361188"/>
                  </a:lnTo>
                  <a:lnTo>
                    <a:pt x="33528" y="413004"/>
                  </a:lnTo>
                  <a:lnTo>
                    <a:pt x="38100" y="422147"/>
                  </a:lnTo>
                  <a:lnTo>
                    <a:pt x="43446" y="411453"/>
                  </a:lnTo>
                  <a:close/>
                </a:path>
              </a:pathLst>
            </a:custGeom>
            <a:solidFill>
              <a:srgbClr val="FF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7099172" y="5555488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152400" y="152400"/>
                  </a:moveTo>
                  <a:lnTo>
                    <a:pt x="152400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152400" y="152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7099172" y="5556250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0"/>
                  </a:moveTo>
                  <a:lnTo>
                    <a:pt x="0" y="152400"/>
                  </a:lnTo>
                  <a:lnTo>
                    <a:pt x="152400" y="152400"/>
                  </a:lnTo>
                  <a:lnTo>
                    <a:pt x="1524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7556372" y="5289550"/>
              <a:ext cx="165735" cy="241300"/>
            </a:xfrm>
            <a:custGeom>
              <a:avLst/>
              <a:gdLst/>
              <a:ahLst/>
              <a:cxnLst/>
              <a:rect l="l" t="t" r="r" b="b"/>
              <a:pathLst>
                <a:path w="165734" h="241300">
                  <a:moveTo>
                    <a:pt x="0" y="152400"/>
                  </a:moveTo>
                  <a:lnTo>
                    <a:pt x="76200" y="0"/>
                  </a:lnTo>
                </a:path>
                <a:path w="165734" h="241300">
                  <a:moveTo>
                    <a:pt x="165354" y="152400"/>
                  </a:moveTo>
                  <a:lnTo>
                    <a:pt x="89154" y="0"/>
                  </a:lnTo>
                </a:path>
                <a:path w="165734" h="241300">
                  <a:moveTo>
                    <a:pt x="0" y="240791"/>
                  </a:moveTo>
                  <a:lnTo>
                    <a:pt x="76200" y="88391"/>
                  </a:lnTo>
                </a:path>
                <a:path w="165734" h="241300">
                  <a:moveTo>
                    <a:pt x="165354" y="240791"/>
                  </a:moveTo>
                  <a:lnTo>
                    <a:pt x="89154" y="88391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632572" y="5238495"/>
              <a:ext cx="0" cy="317500"/>
            </a:xfrm>
            <a:custGeom>
              <a:avLst/>
              <a:gdLst/>
              <a:ahLst/>
              <a:cxnLst/>
              <a:rect l="l" t="t" r="r" b="b"/>
              <a:pathLst>
                <a:path h="317500">
                  <a:moveTo>
                    <a:pt x="0" y="0"/>
                  </a:moveTo>
                  <a:lnTo>
                    <a:pt x="0" y="316992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556372" y="5733795"/>
              <a:ext cx="165735" cy="241935"/>
            </a:xfrm>
            <a:custGeom>
              <a:avLst/>
              <a:gdLst/>
              <a:ahLst/>
              <a:cxnLst/>
              <a:rect l="l" t="t" r="r" b="b"/>
              <a:pathLst>
                <a:path w="165734" h="241935">
                  <a:moveTo>
                    <a:pt x="0" y="0"/>
                  </a:moveTo>
                  <a:lnTo>
                    <a:pt x="76200" y="152400"/>
                  </a:lnTo>
                </a:path>
                <a:path w="165734" h="241935">
                  <a:moveTo>
                    <a:pt x="165354" y="0"/>
                  </a:moveTo>
                  <a:lnTo>
                    <a:pt x="89154" y="152400"/>
                  </a:lnTo>
                </a:path>
                <a:path w="165734" h="241935">
                  <a:moveTo>
                    <a:pt x="0" y="89154"/>
                  </a:moveTo>
                  <a:lnTo>
                    <a:pt x="76200" y="241554"/>
                  </a:lnTo>
                </a:path>
                <a:path w="165734" h="241935">
                  <a:moveTo>
                    <a:pt x="165354" y="89154"/>
                  </a:moveTo>
                  <a:lnTo>
                    <a:pt x="89154" y="241554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594472" y="5691124"/>
              <a:ext cx="76200" cy="422275"/>
            </a:xfrm>
            <a:custGeom>
              <a:avLst/>
              <a:gdLst/>
              <a:ahLst/>
              <a:cxnLst/>
              <a:rect l="l" t="t" r="r" b="b"/>
              <a:pathLst>
                <a:path w="76200" h="422275">
                  <a:moveTo>
                    <a:pt x="76200" y="345947"/>
                  </a:moveTo>
                  <a:lnTo>
                    <a:pt x="0" y="345947"/>
                  </a:lnTo>
                  <a:lnTo>
                    <a:pt x="33528" y="413004"/>
                  </a:lnTo>
                  <a:lnTo>
                    <a:pt x="33528" y="361188"/>
                  </a:lnTo>
                  <a:lnTo>
                    <a:pt x="35814" y="363473"/>
                  </a:lnTo>
                  <a:lnTo>
                    <a:pt x="41161" y="363473"/>
                  </a:lnTo>
                  <a:lnTo>
                    <a:pt x="43446" y="361188"/>
                  </a:lnTo>
                  <a:lnTo>
                    <a:pt x="43446" y="411453"/>
                  </a:lnTo>
                  <a:lnTo>
                    <a:pt x="76200" y="345947"/>
                  </a:lnTo>
                  <a:close/>
                </a:path>
                <a:path w="76200" h="422275">
                  <a:moveTo>
                    <a:pt x="43446" y="345947"/>
                  </a:moveTo>
                  <a:lnTo>
                    <a:pt x="43446" y="2286"/>
                  </a:lnTo>
                  <a:lnTo>
                    <a:pt x="41161" y="0"/>
                  </a:lnTo>
                  <a:lnTo>
                    <a:pt x="35814" y="0"/>
                  </a:lnTo>
                  <a:lnTo>
                    <a:pt x="33528" y="2286"/>
                  </a:lnTo>
                  <a:lnTo>
                    <a:pt x="33528" y="345947"/>
                  </a:lnTo>
                  <a:lnTo>
                    <a:pt x="43446" y="345947"/>
                  </a:lnTo>
                  <a:close/>
                </a:path>
                <a:path w="76200" h="422275">
                  <a:moveTo>
                    <a:pt x="43446" y="411453"/>
                  </a:moveTo>
                  <a:lnTo>
                    <a:pt x="43446" y="361188"/>
                  </a:lnTo>
                  <a:lnTo>
                    <a:pt x="41161" y="363473"/>
                  </a:lnTo>
                  <a:lnTo>
                    <a:pt x="35814" y="363473"/>
                  </a:lnTo>
                  <a:lnTo>
                    <a:pt x="33528" y="361188"/>
                  </a:lnTo>
                  <a:lnTo>
                    <a:pt x="33528" y="413004"/>
                  </a:lnTo>
                  <a:lnTo>
                    <a:pt x="38100" y="422147"/>
                  </a:lnTo>
                  <a:lnTo>
                    <a:pt x="43446" y="411453"/>
                  </a:lnTo>
                  <a:close/>
                </a:path>
              </a:pathLst>
            </a:custGeom>
            <a:solidFill>
              <a:srgbClr val="FF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556372" y="5555488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152400" y="152400"/>
                  </a:moveTo>
                  <a:lnTo>
                    <a:pt x="152400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152400" y="152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556372" y="5556250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0"/>
                  </a:moveTo>
                  <a:lnTo>
                    <a:pt x="0" y="152400"/>
                  </a:lnTo>
                  <a:lnTo>
                    <a:pt x="152400" y="152400"/>
                  </a:lnTo>
                  <a:lnTo>
                    <a:pt x="1524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000637" y="4895595"/>
              <a:ext cx="165735" cy="241935"/>
            </a:xfrm>
            <a:custGeom>
              <a:avLst/>
              <a:gdLst/>
              <a:ahLst/>
              <a:cxnLst/>
              <a:rect l="l" t="t" r="r" b="b"/>
              <a:pathLst>
                <a:path w="165735" h="241935">
                  <a:moveTo>
                    <a:pt x="0" y="0"/>
                  </a:moveTo>
                  <a:lnTo>
                    <a:pt x="76200" y="152400"/>
                  </a:lnTo>
                </a:path>
                <a:path w="165735" h="241935">
                  <a:moveTo>
                    <a:pt x="165354" y="0"/>
                  </a:moveTo>
                  <a:lnTo>
                    <a:pt x="89154" y="152400"/>
                  </a:lnTo>
                </a:path>
                <a:path w="165735" h="241935">
                  <a:moveTo>
                    <a:pt x="0" y="89154"/>
                  </a:moveTo>
                  <a:lnTo>
                    <a:pt x="76200" y="241554"/>
                  </a:lnTo>
                </a:path>
                <a:path w="165735" h="241935">
                  <a:moveTo>
                    <a:pt x="165354" y="89154"/>
                  </a:moveTo>
                  <a:lnTo>
                    <a:pt x="89154" y="241554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076837" y="4869687"/>
              <a:ext cx="0" cy="354330"/>
            </a:xfrm>
            <a:custGeom>
              <a:avLst/>
              <a:gdLst/>
              <a:ahLst/>
              <a:cxnLst/>
              <a:rect l="l" t="t" r="r" b="b"/>
              <a:pathLst>
                <a:path h="354329">
                  <a:moveTo>
                    <a:pt x="0" y="0"/>
                  </a:moveTo>
                  <a:lnTo>
                    <a:pt x="0" y="354329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000637" y="4451350"/>
              <a:ext cx="165735" cy="241300"/>
            </a:xfrm>
            <a:custGeom>
              <a:avLst/>
              <a:gdLst/>
              <a:ahLst/>
              <a:cxnLst/>
              <a:rect l="l" t="t" r="r" b="b"/>
              <a:pathLst>
                <a:path w="165735" h="241300">
                  <a:moveTo>
                    <a:pt x="0" y="152400"/>
                  </a:moveTo>
                  <a:lnTo>
                    <a:pt x="76200" y="0"/>
                  </a:lnTo>
                </a:path>
                <a:path w="165735" h="241300">
                  <a:moveTo>
                    <a:pt x="165354" y="152399"/>
                  </a:moveTo>
                  <a:lnTo>
                    <a:pt x="89154" y="0"/>
                  </a:lnTo>
                </a:path>
                <a:path w="165735" h="241300">
                  <a:moveTo>
                    <a:pt x="0" y="240791"/>
                  </a:moveTo>
                  <a:lnTo>
                    <a:pt x="76200" y="88391"/>
                  </a:lnTo>
                </a:path>
                <a:path w="165735" h="241300">
                  <a:moveTo>
                    <a:pt x="165354" y="240791"/>
                  </a:moveTo>
                  <a:lnTo>
                    <a:pt x="89154" y="88391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000637" y="4718050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0"/>
                  </a:moveTo>
                  <a:lnTo>
                    <a:pt x="0" y="152400"/>
                  </a:lnTo>
                  <a:lnTo>
                    <a:pt x="152400" y="152400"/>
                  </a:lnTo>
                  <a:lnTo>
                    <a:pt x="1524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842392" y="4457445"/>
              <a:ext cx="165100" cy="685800"/>
            </a:xfrm>
            <a:custGeom>
              <a:avLst/>
              <a:gdLst/>
              <a:ahLst/>
              <a:cxnLst/>
              <a:rect l="l" t="t" r="r" b="b"/>
              <a:pathLst>
                <a:path w="165100" h="685800">
                  <a:moveTo>
                    <a:pt x="0" y="152400"/>
                  </a:moveTo>
                  <a:lnTo>
                    <a:pt x="76200" y="0"/>
                  </a:lnTo>
                </a:path>
                <a:path w="165100" h="685800">
                  <a:moveTo>
                    <a:pt x="164578" y="152400"/>
                  </a:moveTo>
                  <a:lnTo>
                    <a:pt x="88378" y="0"/>
                  </a:lnTo>
                </a:path>
                <a:path w="165100" h="685800">
                  <a:moveTo>
                    <a:pt x="0" y="241554"/>
                  </a:moveTo>
                  <a:lnTo>
                    <a:pt x="76200" y="89154"/>
                  </a:lnTo>
                </a:path>
                <a:path w="165100" h="685800">
                  <a:moveTo>
                    <a:pt x="164578" y="241554"/>
                  </a:moveTo>
                  <a:lnTo>
                    <a:pt x="88378" y="89154"/>
                  </a:lnTo>
                </a:path>
                <a:path w="165100" h="685800">
                  <a:moveTo>
                    <a:pt x="0" y="444246"/>
                  </a:moveTo>
                  <a:lnTo>
                    <a:pt x="76200" y="596646"/>
                  </a:lnTo>
                </a:path>
                <a:path w="165100" h="685800">
                  <a:moveTo>
                    <a:pt x="164578" y="444246"/>
                  </a:moveTo>
                  <a:lnTo>
                    <a:pt x="88378" y="596646"/>
                  </a:lnTo>
                </a:path>
                <a:path w="165100" h="685800">
                  <a:moveTo>
                    <a:pt x="0" y="533400"/>
                  </a:moveTo>
                  <a:lnTo>
                    <a:pt x="76200" y="685800"/>
                  </a:lnTo>
                </a:path>
                <a:path w="165100" h="685800">
                  <a:moveTo>
                    <a:pt x="164578" y="533400"/>
                  </a:moveTo>
                  <a:lnTo>
                    <a:pt x="88378" y="685800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918592" y="4876545"/>
              <a:ext cx="0" cy="354330"/>
            </a:xfrm>
            <a:custGeom>
              <a:avLst/>
              <a:gdLst/>
              <a:ahLst/>
              <a:cxnLst/>
              <a:rect l="l" t="t" r="r" b="b"/>
              <a:pathLst>
                <a:path h="354329">
                  <a:moveTo>
                    <a:pt x="0" y="0"/>
                  </a:moveTo>
                  <a:lnTo>
                    <a:pt x="0" y="354330"/>
                  </a:lnTo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842392" y="4724145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0"/>
                  </a:moveTo>
                  <a:lnTo>
                    <a:pt x="0" y="152400"/>
                  </a:lnTo>
                  <a:lnTo>
                    <a:pt x="152400" y="152400"/>
                  </a:lnTo>
                  <a:lnTo>
                    <a:pt x="1524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9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98" name="object 9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0">
              <a:spcBef>
                <a:spcPts val="100"/>
              </a:spcBef>
              <a:tabLst>
                <a:tab pos="2074545" algn="l"/>
              </a:tabLst>
            </a:pPr>
            <a:r>
              <a:rPr b="1" spc="-5" dirty="0">
                <a:latin typeface="Arial"/>
                <a:cs typeface="Arial"/>
              </a:rPr>
              <a:t>CAPITULO 1:	DESCRIPCION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LOS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ELEMENTOS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UNA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SUBESTACION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2340" y="1033018"/>
            <a:ext cx="7904131" cy="526922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  <p:sp>
        <p:nvSpPr>
          <p:cNvPr id="8" name="Rectángulo 7"/>
          <p:cNvSpPr/>
          <p:nvPr/>
        </p:nvSpPr>
        <p:spPr>
          <a:xfrm>
            <a:off x="1297136" y="767781"/>
            <a:ext cx="6061075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2000" b="1" u="sng" dirty="0" smtClean="0"/>
              <a:t>1.1 Transformadores de potencia</a:t>
            </a:r>
          </a:p>
          <a:p>
            <a:pPr lvl="1"/>
            <a:r>
              <a:rPr lang="es-ES" sz="2000" b="1" dirty="0" smtClean="0"/>
              <a:t>1.1.1 Conceptos básicos</a:t>
            </a:r>
          </a:p>
          <a:p>
            <a:pPr lvl="1"/>
            <a:r>
              <a:rPr lang="es-ES" sz="2000" b="1" dirty="0" smtClean="0"/>
              <a:t>1.1.2 Aspectos constructivos</a:t>
            </a:r>
          </a:p>
          <a:p>
            <a:pPr lvl="3"/>
            <a:r>
              <a:rPr lang="es-ES" sz="2000" b="1" dirty="0" smtClean="0"/>
              <a:t>•Núcleo de hierro</a:t>
            </a:r>
          </a:p>
          <a:p>
            <a:pPr lvl="3"/>
            <a:r>
              <a:rPr lang="es-ES" sz="2000" b="1" dirty="0" smtClean="0"/>
              <a:t>•Arrollamientos</a:t>
            </a:r>
          </a:p>
          <a:p>
            <a:pPr lvl="3"/>
            <a:r>
              <a:rPr lang="es-ES" sz="2000" b="1" dirty="0" smtClean="0"/>
              <a:t>•Cuba</a:t>
            </a:r>
          </a:p>
          <a:p>
            <a:pPr lvl="3"/>
            <a:r>
              <a:rPr lang="es-ES" sz="2000" b="1" dirty="0" smtClean="0"/>
              <a:t>•Accesorios</a:t>
            </a:r>
          </a:p>
          <a:p>
            <a:pPr lvl="1"/>
            <a:r>
              <a:rPr lang="es-ES" sz="2000" b="1" dirty="0" smtClean="0"/>
              <a:t>1.1.3 Sistema de refrigeración</a:t>
            </a:r>
          </a:p>
          <a:p>
            <a:pPr lvl="1"/>
            <a:r>
              <a:rPr lang="es-ES" sz="2000" b="1" dirty="0" smtClean="0"/>
              <a:t>1.1.4 Regulación de tensión</a:t>
            </a:r>
          </a:p>
          <a:p>
            <a:pPr lvl="1"/>
            <a:r>
              <a:rPr lang="es-ES" sz="2000" b="1" dirty="0" smtClean="0"/>
              <a:t>1.1.5 Protección de transformadores</a:t>
            </a:r>
          </a:p>
          <a:p>
            <a:r>
              <a:rPr lang="es-ES" sz="2000" b="1" u="sng" dirty="0" smtClean="0"/>
              <a:t>1.2 Interruptores</a:t>
            </a:r>
          </a:p>
          <a:p>
            <a:r>
              <a:rPr lang="es-ES" sz="2000" b="1" u="sng" dirty="0" smtClean="0"/>
              <a:t>1.3 Seccionadores</a:t>
            </a:r>
          </a:p>
          <a:p>
            <a:r>
              <a:rPr lang="es-ES" sz="2000" b="1" u="sng" dirty="0" smtClean="0"/>
              <a:t>1.4 Transformadores de medida</a:t>
            </a:r>
          </a:p>
          <a:p>
            <a:r>
              <a:rPr lang="es-ES" sz="2000" b="1" u="sng" dirty="0" smtClean="0"/>
              <a:t>1.5 Pararrayos</a:t>
            </a:r>
          </a:p>
          <a:p>
            <a:r>
              <a:rPr lang="es-ES" sz="2000" b="1" u="sng" dirty="0" smtClean="0"/>
              <a:t>1.6 Equipos blindados en SF6</a:t>
            </a:r>
          </a:p>
          <a:p>
            <a:r>
              <a:rPr lang="es-ES" sz="2000" b="1" u="sng" dirty="0" smtClean="0"/>
              <a:t>1.7 Equipos híbridos</a:t>
            </a:r>
          </a:p>
          <a:p>
            <a:r>
              <a:rPr lang="es-ES" sz="2000" b="1" u="sng" dirty="0" smtClean="0"/>
              <a:t>1.8 Celdas de Media Tensión</a:t>
            </a:r>
          </a:p>
          <a:p>
            <a:r>
              <a:rPr lang="es-ES" sz="2000" b="1" u="sng" dirty="0" smtClean="0"/>
              <a:t>1.9 Red de tierras</a:t>
            </a:r>
            <a:endParaRPr lang="es-ES" sz="2000" b="1" u="sng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	TRANSFORMADORES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35" dirty="0"/>
              <a:t> </a:t>
            </a:r>
            <a:r>
              <a:rPr dirty="0"/>
              <a:t>POTENCIA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849066" y="2495550"/>
            <a:ext cx="6061075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2400" b="1" dirty="0" smtClean="0"/>
              <a:t>1.1.1  Conceptos básicos</a:t>
            </a:r>
          </a:p>
          <a:p>
            <a:r>
              <a:rPr lang="es-ES" sz="2400" b="1" dirty="0" smtClean="0"/>
              <a:t>1.1.2  Aspectos constructivos</a:t>
            </a:r>
          </a:p>
          <a:p>
            <a:r>
              <a:rPr lang="es-ES" sz="2400" b="1" dirty="0" smtClean="0"/>
              <a:t>1.1.3  Sistema de refrigeración</a:t>
            </a:r>
          </a:p>
          <a:p>
            <a:r>
              <a:rPr lang="es-ES" sz="2400" b="1" dirty="0" smtClean="0"/>
              <a:t>1.1.4  Regulación de tensión</a:t>
            </a:r>
          </a:p>
          <a:p>
            <a:r>
              <a:rPr lang="es-ES" sz="2400" b="1" dirty="0" smtClean="0"/>
              <a:t>1.1.5 Protección de transformadores</a:t>
            </a:r>
            <a:endParaRPr lang="es-ES" sz="24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1.1.1	TRANSFORMADORES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POTENCIA.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Conceptos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básicos</a:t>
            </a:r>
            <a:endParaRPr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44459" y="1150619"/>
            <a:ext cx="59620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solidFill>
                  <a:srgbClr val="000000"/>
                </a:solidFill>
                <a:latin typeface="Arial"/>
                <a:cs typeface="Arial"/>
              </a:rPr>
              <a:t>FUNDAMENTOS</a:t>
            </a:r>
            <a:r>
              <a:rPr sz="2000" b="1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sz="2000" b="1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Arial"/>
                <a:cs typeface="Arial"/>
              </a:rPr>
              <a:t>LOS</a:t>
            </a:r>
            <a:r>
              <a:rPr sz="2000" b="1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Arial"/>
                <a:cs typeface="Arial"/>
              </a:rPr>
              <a:t>TRANSFORMADORES</a:t>
            </a:r>
            <a:r>
              <a:rPr sz="2000" b="1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0281" y="1809496"/>
            <a:ext cx="7681721" cy="243382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787181" y="4380738"/>
            <a:ext cx="2580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Arial MT"/>
                <a:cs typeface="Arial MT"/>
              </a:rPr>
              <a:t>Funcionamiento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vacío</a:t>
            </a:r>
            <a:endParaRPr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45065" y="4380738"/>
            <a:ext cx="2603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Arial MT"/>
                <a:cs typeface="Arial MT"/>
              </a:rPr>
              <a:t>Funcionamiento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carga</a:t>
            </a:r>
            <a:endParaRPr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07705" y="5494019"/>
            <a:ext cx="35223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Relación</a:t>
            </a:r>
            <a:r>
              <a:rPr sz="2000" b="1" spc="-5" dirty="0">
                <a:latin typeface="Arial"/>
                <a:cs typeface="Arial"/>
              </a:rPr>
              <a:t> de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transformación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945128" y="5656812"/>
            <a:ext cx="1167130" cy="0"/>
          </a:xfrm>
          <a:custGeom>
            <a:avLst/>
            <a:gdLst/>
            <a:ahLst/>
            <a:cxnLst/>
            <a:rect l="l" t="t" r="r" b="b"/>
            <a:pathLst>
              <a:path w="1167129">
                <a:moveTo>
                  <a:pt x="0" y="0"/>
                </a:moveTo>
                <a:lnTo>
                  <a:pt x="1166611" y="0"/>
                </a:lnTo>
              </a:path>
            </a:pathLst>
          </a:custGeom>
          <a:ln w="14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495788" y="5656812"/>
            <a:ext cx="474345" cy="0"/>
          </a:xfrm>
          <a:custGeom>
            <a:avLst/>
            <a:gdLst/>
            <a:ahLst/>
            <a:cxnLst/>
            <a:rect l="l" t="t" r="r" b="b"/>
            <a:pathLst>
              <a:path w="474345">
                <a:moveTo>
                  <a:pt x="0" y="0"/>
                </a:moveTo>
                <a:lnTo>
                  <a:pt x="473954" y="0"/>
                </a:lnTo>
              </a:path>
            </a:pathLst>
          </a:custGeom>
          <a:ln w="14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53789" y="5656812"/>
            <a:ext cx="340995" cy="0"/>
          </a:xfrm>
          <a:custGeom>
            <a:avLst/>
            <a:gdLst/>
            <a:ahLst/>
            <a:cxnLst/>
            <a:rect l="l" t="t" r="r" b="b"/>
            <a:pathLst>
              <a:path w="340995">
                <a:moveTo>
                  <a:pt x="0" y="0"/>
                </a:moveTo>
                <a:lnTo>
                  <a:pt x="340610" y="0"/>
                </a:lnTo>
              </a:path>
            </a:pathLst>
          </a:custGeom>
          <a:ln w="14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224262" y="5413456"/>
            <a:ext cx="1113155" cy="4476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  <a:tabLst>
                <a:tab pos="820419" algn="l"/>
              </a:tabLst>
            </a:pPr>
            <a:r>
              <a:rPr sz="2750" i="1" spc="-80" dirty="0">
                <a:latin typeface="Times New Roman"/>
                <a:cs typeface="Times New Roman"/>
              </a:rPr>
              <a:t>r</a:t>
            </a:r>
            <a:r>
              <a:rPr sz="2400" i="1" spc="-120" baseline="-24305" dirty="0">
                <a:latin typeface="Times New Roman"/>
                <a:cs typeface="Times New Roman"/>
              </a:rPr>
              <a:t>tn</a:t>
            </a:r>
            <a:r>
              <a:rPr sz="2400" i="1" spc="885" baseline="-24305" dirty="0">
                <a:latin typeface="Times New Roman"/>
                <a:cs typeface="Times New Roman"/>
              </a:rPr>
              <a:t> </a:t>
            </a:r>
            <a:r>
              <a:rPr sz="2750" spc="10" dirty="0">
                <a:latin typeface="Symbol"/>
                <a:cs typeface="Symbol"/>
              </a:rPr>
              <a:t></a:t>
            </a:r>
            <a:r>
              <a:rPr sz="2750" spc="10" dirty="0">
                <a:latin typeface="Times New Roman"/>
                <a:cs typeface="Times New Roman"/>
              </a:rPr>
              <a:t>	</a:t>
            </a:r>
            <a:r>
              <a:rPr sz="4125" i="1" spc="15" baseline="-38383" dirty="0">
                <a:latin typeface="Times New Roman"/>
                <a:cs typeface="Times New Roman"/>
              </a:rPr>
              <a:t>U</a:t>
            </a:r>
            <a:endParaRPr sz="4125" baseline="-38383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03204" y="5216100"/>
            <a:ext cx="1183005" cy="4476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4125" i="1" spc="37" baseline="14141" dirty="0">
                <a:latin typeface="Times New Roman"/>
                <a:cs typeface="Times New Roman"/>
              </a:rPr>
              <a:t>U</a:t>
            </a:r>
            <a:r>
              <a:rPr sz="1600" spc="25" dirty="0">
                <a:latin typeface="Times New Roman"/>
                <a:cs typeface="Times New Roman"/>
              </a:rPr>
              <a:t>1,</a:t>
            </a:r>
            <a:r>
              <a:rPr sz="1600" i="1" spc="25" dirty="0">
                <a:latin typeface="Times New Roman"/>
                <a:cs typeface="Times New Roman"/>
              </a:rPr>
              <a:t>nominal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43658" y="5085066"/>
            <a:ext cx="1569085" cy="101790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63500">
              <a:spcBef>
                <a:spcPts val="700"/>
              </a:spcBef>
              <a:tabLst>
                <a:tab pos="420370" algn="l"/>
                <a:tab pos="921385" algn="l"/>
                <a:tab pos="1250950" algn="l"/>
              </a:tabLst>
            </a:pPr>
            <a:r>
              <a:rPr sz="4125" spc="15" baseline="-40404" dirty="0">
                <a:latin typeface="Symbol"/>
                <a:cs typeface="Symbol"/>
              </a:rPr>
              <a:t></a:t>
            </a:r>
            <a:r>
              <a:rPr sz="4125" spc="15" baseline="-40404" dirty="0">
                <a:latin typeface="Times New Roman"/>
                <a:cs typeface="Times New Roman"/>
              </a:rPr>
              <a:t>	</a:t>
            </a:r>
            <a:r>
              <a:rPr sz="2750" i="1" spc="60" dirty="0">
                <a:latin typeface="Times New Roman"/>
                <a:cs typeface="Times New Roman"/>
              </a:rPr>
              <a:t>N</a:t>
            </a:r>
            <a:r>
              <a:rPr sz="2400" spc="89" baseline="-24305" dirty="0">
                <a:latin typeface="Times New Roman"/>
                <a:cs typeface="Times New Roman"/>
              </a:rPr>
              <a:t>1	</a:t>
            </a:r>
            <a:r>
              <a:rPr sz="4125" spc="15" baseline="-40404" dirty="0">
                <a:latin typeface="Symbol"/>
                <a:cs typeface="Symbol"/>
              </a:rPr>
              <a:t></a:t>
            </a:r>
            <a:r>
              <a:rPr sz="4125" spc="15" baseline="-40404" dirty="0">
                <a:latin typeface="Times New Roman"/>
                <a:cs typeface="Times New Roman"/>
              </a:rPr>
              <a:t>	</a:t>
            </a:r>
            <a:r>
              <a:rPr sz="2750" i="1" spc="85" dirty="0">
                <a:latin typeface="Times New Roman"/>
                <a:cs typeface="Times New Roman"/>
              </a:rPr>
              <a:t>I</a:t>
            </a:r>
            <a:r>
              <a:rPr sz="2400" spc="127" baseline="-24305" dirty="0">
                <a:latin typeface="Times New Roman"/>
                <a:cs typeface="Times New Roman"/>
              </a:rPr>
              <a:t>2</a:t>
            </a:r>
            <a:endParaRPr sz="2400" baseline="-24305">
              <a:latin typeface="Times New Roman"/>
              <a:cs typeface="Times New Roman"/>
            </a:endParaRPr>
          </a:p>
          <a:p>
            <a:pPr marL="403860">
              <a:spcBef>
                <a:spcPts val="605"/>
              </a:spcBef>
              <a:tabLst>
                <a:tab pos="1267460" algn="l"/>
              </a:tabLst>
            </a:pPr>
            <a:r>
              <a:rPr sz="2750" i="1" spc="114" dirty="0">
                <a:latin typeface="Times New Roman"/>
                <a:cs typeface="Times New Roman"/>
              </a:rPr>
              <a:t>N</a:t>
            </a:r>
            <a:r>
              <a:rPr sz="2400" spc="172" baseline="-24305" dirty="0">
                <a:latin typeface="Times New Roman"/>
                <a:cs typeface="Times New Roman"/>
              </a:rPr>
              <a:t>2	</a:t>
            </a:r>
            <a:r>
              <a:rPr sz="2750" i="1" spc="35" dirty="0">
                <a:latin typeface="Times New Roman"/>
                <a:cs typeface="Times New Roman"/>
              </a:rPr>
              <a:t>I</a:t>
            </a:r>
            <a:r>
              <a:rPr sz="2400" spc="52" baseline="-24305" dirty="0">
                <a:latin typeface="Times New Roman"/>
                <a:cs typeface="Times New Roman"/>
              </a:rPr>
              <a:t>1</a:t>
            </a:r>
            <a:endParaRPr sz="2400" baseline="-24305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15684" y="5889978"/>
            <a:ext cx="648970" cy="26096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600" spc="130" dirty="0">
                <a:latin typeface="Times New Roman"/>
                <a:cs typeface="Times New Roman"/>
              </a:rPr>
              <a:t>2</a:t>
            </a:r>
            <a:r>
              <a:rPr sz="1600" spc="25" dirty="0">
                <a:latin typeface="Times New Roman"/>
                <a:cs typeface="Times New Roman"/>
              </a:rPr>
              <a:t>,</a:t>
            </a:r>
            <a:r>
              <a:rPr sz="1600" i="1" spc="10" dirty="0">
                <a:latin typeface="Times New Roman"/>
                <a:cs typeface="Times New Roman"/>
              </a:rPr>
              <a:t>vacio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569" y="380556"/>
            <a:ext cx="9123680" cy="441959"/>
            <a:chOff x="0" y="380555"/>
            <a:chExt cx="9123680" cy="441959"/>
          </a:xfrm>
        </p:grpSpPr>
        <p:sp>
          <p:nvSpPr>
            <p:cNvPr id="3" name="object 3"/>
            <p:cNvSpPr/>
            <p:nvPr/>
          </p:nvSpPr>
          <p:spPr>
            <a:xfrm>
              <a:off x="203085" y="385318"/>
              <a:ext cx="8916035" cy="431800"/>
            </a:xfrm>
            <a:custGeom>
              <a:avLst/>
              <a:gdLst/>
              <a:ahLst/>
              <a:cxnLst/>
              <a:rect l="l" t="t" r="r" b="b"/>
              <a:pathLst>
                <a:path w="8916035" h="431800">
                  <a:moveTo>
                    <a:pt x="0" y="0"/>
                  </a:moveTo>
                  <a:lnTo>
                    <a:pt x="0" y="431292"/>
                  </a:lnTo>
                  <a:lnTo>
                    <a:pt x="8915514" y="431292"/>
                  </a:lnTo>
                  <a:lnTo>
                    <a:pt x="89155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03085" y="385318"/>
              <a:ext cx="8916035" cy="432434"/>
            </a:xfrm>
            <a:custGeom>
              <a:avLst/>
              <a:gdLst/>
              <a:ahLst/>
              <a:cxnLst/>
              <a:rect l="l" t="t" r="r" b="b"/>
              <a:pathLst>
                <a:path w="8916035" h="432434">
                  <a:moveTo>
                    <a:pt x="0" y="0"/>
                  </a:moveTo>
                  <a:lnTo>
                    <a:pt x="0" y="432054"/>
                  </a:lnTo>
                  <a:lnTo>
                    <a:pt x="8915514" y="432053"/>
                  </a:lnTo>
                </a:path>
                <a:path w="8916035" h="432434">
                  <a:moveTo>
                    <a:pt x="8915514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02423" y="444246"/>
            <a:ext cx="700785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914400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1.1.1	TRANSFORMADORES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POTENCIA.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Conceptos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básicos</a:t>
            </a:r>
            <a:endParaRPr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55304" y="1452371"/>
            <a:ext cx="4715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000000"/>
                </a:solidFill>
                <a:latin typeface="Arial"/>
                <a:cs typeface="Arial"/>
              </a:rPr>
              <a:t>PERDIDAS</a:t>
            </a:r>
            <a:r>
              <a:rPr sz="2400" b="1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00"/>
                </a:solidFill>
                <a:latin typeface="Arial"/>
                <a:cs typeface="Arial"/>
              </a:rPr>
              <a:t>Y</a:t>
            </a:r>
            <a:r>
              <a:rPr sz="2400" b="1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00"/>
                </a:solidFill>
                <a:latin typeface="Arial"/>
                <a:cs typeface="Arial"/>
              </a:rPr>
              <a:t>CALENTAMIENTO: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28208" y="2313940"/>
            <a:ext cx="3429000" cy="353943"/>
          </a:xfrm>
          <a:prstGeom prst="rect">
            <a:avLst/>
          </a:prstGeom>
          <a:ln w="12700">
            <a:solidFill>
              <a:srgbClr val="010101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97790">
              <a:spcBef>
                <a:spcPts val="360"/>
              </a:spcBef>
            </a:pPr>
            <a:r>
              <a:rPr sz="2000" b="1" i="1" spc="-5" dirty="0">
                <a:latin typeface="Arial"/>
                <a:cs typeface="Arial"/>
              </a:rPr>
              <a:t>PERDIDAS EN EL COBRE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849411" y="2512822"/>
            <a:ext cx="1130300" cy="368300"/>
          </a:xfrm>
          <a:custGeom>
            <a:avLst/>
            <a:gdLst/>
            <a:ahLst/>
            <a:cxnLst/>
            <a:rect l="l" t="t" r="r" b="b"/>
            <a:pathLst>
              <a:path w="1130300" h="368300">
                <a:moveTo>
                  <a:pt x="564641" y="0"/>
                </a:moveTo>
                <a:lnTo>
                  <a:pt x="564641" y="92201"/>
                </a:lnTo>
                <a:lnTo>
                  <a:pt x="0" y="92201"/>
                </a:lnTo>
                <a:lnTo>
                  <a:pt x="0" y="275843"/>
                </a:lnTo>
                <a:lnTo>
                  <a:pt x="564641" y="275843"/>
                </a:lnTo>
                <a:lnTo>
                  <a:pt x="564641" y="368045"/>
                </a:lnTo>
                <a:lnTo>
                  <a:pt x="1130032" y="184403"/>
                </a:lnTo>
                <a:lnTo>
                  <a:pt x="564641" y="0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328208" y="2847340"/>
            <a:ext cx="3429000" cy="353943"/>
          </a:xfrm>
          <a:prstGeom prst="rect">
            <a:avLst/>
          </a:prstGeom>
          <a:ln w="12700">
            <a:solidFill>
              <a:srgbClr val="010101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97790">
              <a:spcBef>
                <a:spcPts val="360"/>
              </a:spcBef>
            </a:pPr>
            <a:r>
              <a:rPr sz="2000" b="1" i="1" spc="-5" dirty="0">
                <a:latin typeface="Arial"/>
                <a:cs typeface="Arial"/>
              </a:rPr>
              <a:t>PERDIDAS EN EL</a:t>
            </a:r>
            <a:r>
              <a:rPr sz="2000" b="1" i="1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HIERRO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91586" y="2260103"/>
            <a:ext cx="1803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RENDIMIENTO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214660" y="2277872"/>
            <a:ext cx="304800" cy="381000"/>
            <a:chOff x="5712091" y="2277872"/>
            <a:chExt cx="304800" cy="381000"/>
          </a:xfrm>
        </p:grpSpPr>
        <p:sp>
          <p:nvSpPr>
            <p:cNvPr id="12" name="object 12"/>
            <p:cNvSpPr/>
            <p:nvPr/>
          </p:nvSpPr>
          <p:spPr>
            <a:xfrm>
              <a:off x="5718441" y="2284222"/>
              <a:ext cx="292100" cy="368300"/>
            </a:xfrm>
            <a:custGeom>
              <a:avLst/>
              <a:gdLst/>
              <a:ahLst/>
              <a:cxnLst/>
              <a:rect l="l" t="t" r="r" b="b"/>
              <a:pathLst>
                <a:path w="292100" h="368300">
                  <a:moveTo>
                    <a:pt x="291833" y="184403"/>
                  </a:moveTo>
                  <a:lnTo>
                    <a:pt x="218681" y="184403"/>
                  </a:lnTo>
                  <a:lnTo>
                    <a:pt x="218681" y="0"/>
                  </a:lnTo>
                  <a:lnTo>
                    <a:pt x="73152" y="0"/>
                  </a:lnTo>
                  <a:lnTo>
                    <a:pt x="73152" y="184403"/>
                  </a:lnTo>
                  <a:lnTo>
                    <a:pt x="0" y="184403"/>
                  </a:lnTo>
                  <a:lnTo>
                    <a:pt x="145529" y="368045"/>
                  </a:lnTo>
                  <a:lnTo>
                    <a:pt x="291833" y="184403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18441" y="2284222"/>
              <a:ext cx="292100" cy="368300"/>
            </a:xfrm>
            <a:custGeom>
              <a:avLst/>
              <a:gdLst/>
              <a:ahLst/>
              <a:cxnLst/>
              <a:rect l="l" t="t" r="r" b="b"/>
              <a:pathLst>
                <a:path w="292100" h="368300">
                  <a:moveTo>
                    <a:pt x="0" y="184403"/>
                  </a:moveTo>
                  <a:lnTo>
                    <a:pt x="73152" y="184403"/>
                  </a:lnTo>
                  <a:lnTo>
                    <a:pt x="73152" y="0"/>
                  </a:lnTo>
                  <a:lnTo>
                    <a:pt x="218681" y="0"/>
                  </a:lnTo>
                  <a:lnTo>
                    <a:pt x="218681" y="184403"/>
                  </a:lnTo>
                  <a:lnTo>
                    <a:pt x="291833" y="184403"/>
                  </a:lnTo>
                  <a:lnTo>
                    <a:pt x="145529" y="368045"/>
                  </a:lnTo>
                  <a:lnTo>
                    <a:pt x="0" y="184403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7214660" y="2735072"/>
            <a:ext cx="304800" cy="381000"/>
            <a:chOff x="5712091" y="2735072"/>
            <a:chExt cx="304800" cy="381000"/>
          </a:xfrm>
        </p:grpSpPr>
        <p:sp>
          <p:nvSpPr>
            <p:cNvPr id="15" name="object 15"/>
            <p:cNvSpPr/>
            <p:nvPr/>
          </p:nvSpPr>
          <p:spPr>
            <a:xfrm>
              <a:off x="5718441" y="2741422"/>
              <a:ext cx="292100" cy="368300"/>
            </a:xfrm>
            <a:custGeom>
              <a:avLst/>
              <a:gdLst/>
              <a:ahLst/>
              <a:cxnLst/>
              <a:rect l="l" t="t" r="r" b="b"/>
              <a:pathLst>
                <a:path w="292100" h="368300">
                  <a:moveTo>
                    <a:pt x="291833" y="184403"/>
                  </a:moveTo>
                  <a:lnTo>
                    <a:pt x="145529" y="0"/>
                  </a:lnTo>
                  <a:lnTo>
                    <a:pt x="0" y="184403"/>
                  </a:lnTo>
                  <a:lnTo>
                    <a:pt x="73152" y="184403"/>
                  </a:lnTo>
                  <a:lnTo>
                    <a:pt x="73152" y="368045"/>
                  </a:lnTo>
                  <a:lnTo>
                    <a:pt x="218681" y="368045"/>
                  </a:lnTo>
                  <a:lnTo>
                    <a:pt x="218681" y="184403"/>
                  </a:lnTo>
                  <a:lnTo>
                    <a:pt x="291833" y="184403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718441" y="2741422"/>
              <a:ext cx="292100" cy="368300"/>
            </a:xfrm>
            <a:custGeom>
              <a:avLst/>
              <a:gdLst/>
              <a:ahLst/>
              <a:cxnLst/>
              <a:rect l="l" t="t" r="r" b="b"/>
              <a:pathLst>
                <a:path w="292100" h="368300">
                  <a:moveTo>
                    <a:pt x="0" y="184403"/>
                  </a:moveTo>
                  <a:lnTo>
                    <a:pt x="73152" y="184403"/>
                  </a:lnTo>
                  <a:lnTo>
                    <a:pt x="73152" y="368045"/>
                  </a:lnTo>
                  <a:lnTo>
                    <a:pt x="218681" y="368045"/>
                  </a:lnTo>
                  <a:lnTo>
                    <a:pt x="218681" y="184403"/>
                  </a:lnTo>
                  <a:lnTo>
                    <a:pt x="291833" y="184403"/>
                  </a:lnTo>
                  <a:lnTo>
                    <a:pt x="145529" y="0"/>
                  </a:lnTo>
                  <a:lnTo>
                    <a:pt x="0" y="184403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583207" y="2792730"/>
            <a:ext cx="22301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CALENTAMIENTO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39491" y="3689594"/>
            <a:ext cx="13411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PERDIDAS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477305" y="3485895"/>
            <a:ext cx="2121535" cy="749300"/>
          </a:xfrm>
          <a:custGeom>
            <a:avLst/>
            <a:gdLst/>
            <a:ahLst/>
            <a:cxnLst/>
            <a:rect l="l" t="t" r="r" b="b"/>
            <a:pathLst>
              <a:path w="2121535" h="749300">
                <a:moveTo>
                  <a:pt x="1060704" y="0"/>
                </a:moveTo>
                <a:lnTo>
                  <a:pt x="993605" y="736"/>
                </a:lnTo>
                <a:lnTo>
                  <a:pt x="927618" y="2917"/>
                </a:lnTo>
                <a:lnTo>
                  <a:pt x="862867" y="6499"/>
                </a:lnTo>
                <a:lnTo>
                  <a:pt x="799475" y="11437"/>
                </a:lnTo>
                <a:lnTo>
                  <a:pt x="737567" y="17688"/>
                </a:lnTo>
                <a:lnTo>
                  <a:pt x="677267" y="25209"/>
                </a:lnTo>
                <a:lnTo>
                  <a:pt x="618699" y="33956"/>
                </a:lnTo>
                <a:lnTo>
                  <a:pt x="561987" y="43884"/>
                </a:lnTo>
                <a:lnTo>
                  <a:pt x="507255" y="54951"/>
                </a:lnTo>
                <a:lnTo>
                  <a:pt x="454627" y="67112"/>
                </a:lnTo>
                <a:lnTo>
                  <a:pt x="404228" y="80325"/>
                </a:lnTo>
                <a:lnTo>
                  <a:pt x="356181" y="94544"/>
                </a:lnTo>
                <a:lnTo>
                  <a:pt x="310610" y="109728"/>
                </a:lnTo>
                <a:lnTo>
                  <a:pt x="267639" y="125831"/>
                </a:lnTo>
                <a:lnTo>
                  <a:pt x="227394" y="142810"/>
                </a:lnTo>
                <a:lnTo>
                  <a:pt x="189997" y="160621"/>
                </a:lnTo>
                <a:lnTo>
                  <a:pt x="155572" y="179221"/>
                </a:lnTo>
                <a:lnTo>
                  <a:pt x="96138" y="218613"/>
                </a:lnTo>
                <a:lnTo>
                  <a:pt x="50084" y="260635"/>
                </a:lnTo>
                <a:lnTo>
                  <a:pt x="18402" y="304938"/>
                </a:lnTo>
                <a:lnTo>
                  <a:pt x="2086" y="351172"/>
                </a:lnTo>
                <a:lnTo>
                  <a:pt x="0" y="374904"/>
                </a:lnTo>
                <a:lnTo>
                  <a:pt x="2086" y="398551"/>
                </a:lnTo>
                <a:lnTo>
                  <a:pt x="18402" y="444635"/>
                </a:lnTo>
                <a:lnTo>
                  <a:pt x="50084" y="488812"/>
                </a:lnTo>
                <a:lnTo>
                  <a:pt x="96138" y="530730"/>
                </a:lnTo>
                <a:lnTo>
                  <a:pt x="155572" y="570037"/>
                </a:lnTo>
                <a:lnTo>
                  <a:pt x="189997" y="588602"/>
                </a:lnTo>
                <a:lnTo>
                  <a:pt x="227394" y="606382"/>
                </a:lnTo>
                <a:lnTo>
                  <a:pt x="267639" y="623334"/>
                </a:lnTo>
                <a:lnTo>
                  <a:pt x="310610" y="639413"/>
                </a:lnTo>
                <a:lnTo>
                  <a:pt x="356181" y="654576"/>
                </a:lnTo>
                <a:lnTo>
                  <a:pt x="404228" y="668778"/>
                </a:lnTo>
                <a:lnTo>
                  <a:pt x="454627" y="681976"/>
                </a:lnTo>
                <a:lnTo>
                  <a:pt x="507255" y="694126"/>
                </a:lnTo>
                <a:lnTo>
                  <a:pt x="561987" y="705183"/>
                </a:lnTo>
                <a:lnTo>
                  <a:pt x="618699" y="715104"/>
                </a:lnTo>
                <a:lnTo>
                  <a:pt x="677267" y="723846"/>
                </a:lnTo>
                <a:lnTo>
                  <a:pt x="737567" y="731362"/>
                </a:lnTo>
                <a:lnTo>
                  <a:pt x="799475" y="737611"/>
                </a:lnTo>
                <a:lnTo>
                  <a:pt x="862867" y="742548"/>
                </a:lnTo>
                <a:lnTo>
                  <a:pt x="927618" y="746128"/>
                </a:lnTo>
                <a:lnTo>
                  <a:pt x="993605" y="748309"/>
                </a:lnTo>
                <a:lnTo>
                  <a:pt x="1060704" y="749046"/>
                </a:lnTo>
                <a:lnTo>
                  <a:pt x="1127802" y="748309"/>
                </a:lnTo>
                <a:lnTo>
                  <a:pt x="1193789" y="746128"/>
                </a:lnTo>
                <a:lnTo>
                  <a:pt x="1258540" y="742548"/>
                </a:lnTo>
                <a:lnTo>
                  <a:pt x="1321932" y="737611"/>
                </a:lnTo>
                <a:lnTo>
                  <a:pt x="1383840" y="731362"/>
                </a:lnTo>
                <a:lnTo>
                  <a:pt x="1444140" y="723846"/>
                </a:lnTo>
                <a:lnTo>
                  <a:pt x="1502708" y="715104"/>
                </a:lnTo>
                <a:lnTo>
                  <a:pt x="1559420" y="705183"/>
                </a:lnTo>
                <a:lnTo>
                  <a:pt x="1614152" y="694126"/>
                </a:lnTo>
                <a:lnTo>
                  <a:pt x="1666780" y="681976"/>
                </a:lnTo>
                <a:lnTo>
                  <a:pt x="1717179" y="668778"/>
                </a:lnTo>
                <a:lnTo>
                  <a:pt x="1765227" y="654576"/>
                </a:lnTo>
                <a:lnTo>
                  <a:pt x="1810797" y="639413"/>
                </a:lnTo>
                <a:lnTo>
                  <a:pt x="1853768" y="623334"/>
                </a:lnTo>
                <a:lnTo>
                  <a:pt x="1894013" y="606382"/>
                </a:lnTo>
                <a:lnTo>
                  <a:pt x="1931410" y="588602"/>
                </a:lnTo>
                <a:lnTo>
                  <a:pt x="1965835" y="570037"/>
                </a:lnTo>
                <a:lnTo>
                  <a:pt x="2025269" y="530730"/>
                </a:lnTo>
                <a:lnTo>
                  <a:pt x="2071323" y="488812"/>
                </a:lnTo>
                <a:lnTo>
                  <a:pt x="2103005" y="444635"/>
                </a:lnTo>
                <a:lnTo>
                  <a:pt x="2119321" y="398551"/>
                </a:lnTo>
                <a:lnTo>
                  <a:pt x="2121407" y="374904"/>
                </a:lnTo>
                <a:lnTo>
                  <a:pt x="2119321" y="351172"/>
                </a:lnTo>
                <a:lnTo>
                  <a:pt x="2103005" y="304938"/>
                </a:lnTo>
                <a:lnTo>
                  <a:pt x="2071323" y="260635"/>
                </a:lnTo>
                <a:lnTo>
                  <a:pt x="2025269" y="218613"/>
                </a:lnTo>
                <a:lnTo>
                  <a:pt x="1965835" y="179221"/>
                </a:lnTo>
                <a:lnTo>
                  <a:pt x="1931410" y="160621"/>
                </a:lnTo>
                <a:lnTo>
                  <a:pt x="1894013" y="142810"/>
                </a:lnTo>
                <a:lnTo>
                  <a:pt x="1853768" y="125831"/>
                </a:lnTo>
                <a:lnTo>
                  <a:pt x="1810797" y="109728"/>
                </a:lnTo>
                <a:lnTo>
                  <a:pt x="1765227" y="94544"/>
                </a:lnTo>
                <a:lnTo>
                  <a:pt x="1717179" y="80325"/>
                </a:lnTo>
                <a:lnTo>
                  <a:pt x="1666780" y="67112"/>
                </a:lnTo>
                <a:lnTo>
                  <a:pt x="1614152" y="54951"/>
                </a:lnTo>
                <a:lnTo>
                  <a:pt x="1559420" y="43884"/>
                </a:lnTo>
                <a:lnTo>
                  <a:pt x="1502708" y="33956"/>
                </a:lnTo>
                <a:lnTo>
                  <a:pt x="1444140" y="25209"/>
                </a:lnTo>
                <a:lnTo>
                  <a:pt x="1383840" y="17688"/>
                </a:lnTo>
                <a:lnTo>
                  <a:pt x="1321932" y="11437"/>
                </a:lnTo>
                <a:lnTo>
                  <a:pt x="1258540" y="6499"/>
                </a:lnTo>
                <a:lnTo>
                  <a:pt x="1193789" y="2917"/>
                </a:lnTo>
                <a:lnTo>
                  <a:pt x="1127802" y="736"/>
                </a:lnTo>
                <a:lnTo>
                  <a:pt x="1060704" y="0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15706" y="3714495"/>
            <a:ext cx="978535" cy="292100"/>
          </a:xfrm>
          <a:custGeom>
            <a:avLst/>
            <a:gdLst/>
            <a:ahLst/>
            <a:cxnLst/>
            <a:rect l="l" t="t" r="r" b="b"/>
            <a:pathLst>
              <a:path w="978535" h="292100">
                <a:moveTo>
                  <a:pt x="489203" y="0"/>
                </a:moveTo>
                <a:lnTo>
                  <a:pt x="489203" y="73152"/>
                </a:lnTo>
                <a:lnTo>
                  <a:pt x="0" y="73152"/>
                </a:lnTo>
                <a:lnTo>
                  <a:pt x="0" y="218694"/>
                </a:lnTo>
                <a:lnTo>
                  <a:pt x="489203" y="218694"/>
                </a:lnTo>
                <a:lnTo>
                  <a:pt x="489203" y="291846"/>
                </a:lnTo>
                <a:lnTo>
                  <a:pt x="978408" y="146304"/>
                </a:lnTo>
                <a:lnTo>
                  <a:pt x="489203" y="0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344702" y="3765803"/>
            <a:ext cx="22301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CALENTAMIENTO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134906" y="3409695"/>
            <a:ext cx="2883535" cy="977900"/>
          </a:xfrm>
          <a:custGeom>
            <a:avLst/>
            <a:gdLst/>
            <a:ahLst/>
            <a:cxnLst/>
            <a:rect l="l" t="t" r="r" b="b"/>
            <a:pathLst>
              <a:path w="2883534" h="977900">
                <a:moveTo>
                  <a:pt x="1441691" y="0"/>
                </a:moveTo>
                <a:lnTo>
                  <a:pt x="1371834" y="563"/>
                </a:lnTo>
                <a:lnTo>
                  <a:pt x="1302836" y="2236"/>
                </a:lnTo>
                <a:lnTo>
                  <a:pt x="1234772" y="4993"/>
                </a:lnTo>
                <a:lnTo>
                  <a:pt x="1167717" y="8809"/>
                </a:lnTo>
                <a:lnTo>
                  <a:pt x="1101748" y="13657"/>
                </a:lnTo>
                <a:lnTo>
                  <a:pt x="1036940" y="19514"/>
                </a:lnTo>
                <a:lnTo>
                  <a:pt x="973367" y="26353"/>
                </a:lnTo>
                <a:lnTo>
                  <a:pt x="911106" y="34149"/>
                </a:lnTo>
                <a:lnTo>
                  <a:pt x="850233" y="42875"/>
                </a:lnTo>
                <a:lnTo>
                  <a:pt x="790821" y="52508"/>
                </a:lnTo>
                <a:lnTo>
                  <a:pt x="732948" y="63021"/>
                </a:lnTo>
                <a:lnTo>
                  <a:pt x="676689" y="74389"/>
                </a:lnTo>
                <a:lnTo>
                  <a:pt x="622118" y="86587"/>
                </a:lnTo>
                <a:lnTo>
                  <a:pt x="569312" y="99588"/>
                </a:lnTo>
                <a:lnTo>
                  <a:pt x="518346" y="113368"/>
                </a:lnTo>
                <a:lnTo>
                  <a:pt x="469296" y="127900"/>
                </a:lnTo>
                <a:lnTo>
                  <a:pt x="422236" y="143160"/>
                </a:lnTo>
                <a:lnTo>
                  <a:pt x="377243" y="159123"/>
                </a:lnTo>
                <a:lnTo>
                  <a:pt x="334392" y="175761"/>
                </a:lnTo>
                <a:lnTo>
                  <a:pt x="293759" y="193051"/>
                </a:lnTo>
                <a:lnTo>
                  <a:pt x="255418" y="210966"/>
                </a:lnTo>
                <a:lnTo>
                  <a:pt x="219446" y="229482"/>
                </a:lnTo>
                <a:lnTo>
                  <a:pt x="185918" y="248572"/>
                </a:lnTo>
                <a:lnTo>
                  <a:pt x="126496" y="288374"/>
                </a:lnTo>
                <a:lnTo>
                  <a:pt x="77755" y="330169"/>
                </a:lnTo>
                <a:lnTo>
                  <a:pt x="40300" y="373754"/>
                </a:lnTo>
                <a:lnTo>
                  <a:pt x="14734" y="418923"/>
                </a:lnTo>
                <a:lnTo>
                  <a:pt x="1662" y="465474"/>
                </a:lnTo>
                <a:lnTo>
                  <a:pt x="0" y="489204"/>
                </a:lnTo>
                <a:lnTo>
                  <a:pt x="1662" y="512868"/>
                </a:lnTo>
                <a:lnTo>
                  <a:pt x="14734" y="559300"/>
                </a:lnTo>
                <a:lnTo>
                  <a:pt x="40300" y="604365"/>
                </a:lnTo>
                <a:lnTo>
                  <a:pt x="77755" y="647858"/>
                </a:lnTo>
                <a:lnTo>
                  <a:pt x="126496" y="689574"/>
                </a:lnTo>
                <a:lnTo>
                  <a:pt x="185918" y="729309"/>
                </a:lnTo>
                <a:lnTo>
                  <a:pt x="219446" y="748370"/>
                </a:lnTo>
                <a:lnTo>
                  <a:pt x="255418" y="766858"/>
                </a:lnTo>
                <a:lnTo>
                  <a:pt x="293759" y="784749"/>
                </a:lnTo>
                <a:lnTo>
                  <a:pt x="334392" y="802017"/>
                </a:lnTo>
                <a:lnTo>
                  <a:pt x="377243" y="818636"/>
                </a:lnTo>
                <a:lnTo>
                  <a:pt x="422236" y="834580"/>
                </a:lnTo>
                <a:lnTo>
                  <a:pt x="469296" y="849824"/>
                </a:lnTo>
                <a:lnTo>
                  <a:pt x="518346" y="864343"/>
                </a:lnTo>
                <a:lnTo>
                  <a:pt x="569312" y="878111"/>
                </a:lnTo>
                <a:lnTo>
                  <a:pt x="622118" y="891101"/>
                </a:lnTo>
                <a:lnTo>
                  <a:pt x="676689" y="903289"/>
                </a:lnTo>
                <a:lnTo>
                  <a:pt x="732948" y="914650"/>
                </a:lnTo>
                <a:lnTo>
                  <a:pt x="790821" y="925156"/>
                </a:lnTo>
                <a:lnTo>
                  <a:pt x="850233" y="934784"/>
                </a:lnTo>
                <a:lnTo>
                  <a:pt x="911106" y="943507"/>
                </a:lnTo>
                <a:lnTo>
                  <a:pt x="973367" y="951299"/>
                </a:lnTo>
                <a:lnTo>
                  <a:pt x="1036940" y="958135"/>
                </a:lnTo>
                <a:lnTo>
                  <a:pt x="1101748" y="963990"/>
                </a:lnTo>
                <a:lnTo>
                  <a:pt x="1167717" y="968838"/>
                </a:lnTo>
                <a:lnTo>
                  <a:pt x="1234772" y="972653"/>
                </a:lnTo>
                <a:lnTo>
                  <a:pt x="1302836" y="975410"/>
                </a:lnTo>
                <a:lnTo>
                  <a:pt x="1371834" y="977082"/>
                </a:lnTo>
                <a:lnTo>
                  <a:pt x="1441691" y="977646"/>
                </a:lnTo>
                <a:lnTo>
                  <a:pt x="1511548" y="977082"/>
                </a:lnTo>
                <a:lnTo>
                  <a:pt x="1580548" y="975410"/>
                </a:lnTo>
                <a:lnTo>
                  <a:pt x="1648613" y="972653"/>
                </a:lnTo>
                <a:lnTo>
                  <a:pt x="1715668" y="968838"/>
                </a:lnTo>
                <a:lnTo>
                  <a:pt x="1781639" y="963990"/>
                </a:lnTo>
                <a:lnTo>
                  <a:pt x="1846448" y="958135"/>
                </a:lnTo>
                <a:lnTo>
                  <a:pt x="1910022" y="951299"/>
                </a:lnTo>
                <a:lnTo>
                  <a:pt x="1972284" y="943507"/>
                </a:lnTo>
                <a:lnTo>
                  <a:pt x="2033159" y="934784"/>
                </a:lnTo>
                <a:lnTo>
                  <a:pt x="2092571" y="925156"/>
                </a:lnTo>
                <a:lnTo>
                  <a:pt x="2150445" y="914650"/>
                </a:lnTo>
                <a:lnTo>
                  <a:pt x="2206706" y="903289"/>
                </a:lnTo>
                <a:lnTo>
                  <a:pt x="2261277" y="891101"/>
                </a:lnTo>
                <a:lnTo>
                  <a:pt x="2314084" y="878111"/>
                </a:lnTo>
                <a:lnTo>
                  <a:pt x="2365051" y="864343"/>
                </a:lnTo>
                <a:lnTo>
                  <a:pt x="2414102" y="849824"/>
                </a:lnTo>
                <a:lnTo>
                  <a:pt x="2461163" y="834580"/>
                </a:lnTo>
                <a:lnTo>
                  <a:pt x="2506156" y="818636"/>
                </a:lnTo>
                <a:lnTo>
                  <a:pt x="2549008" y="802017"/>
                </a:lnTo>
                <a:lnTo>
                  <a:pt x="2589642" y="784749"/>
                </a:lnTo>
                <a:lnTo>
                  <a:pt x="2627984" y="766858"/>
                </a:lnTo>
                <a:lnTo>
                  <a:pt x="2663956" y="748370"/>
                </a:lnTo>
                <a:lnTo>
                  <a:pt x="2697485" y="729309"/>
                </a:lnTo>
                <a:lnTo>
                  <a:pt x="2756909" y="689574"/>
                </a:lnTo>
                <a:lnTo>
                  <a:pt x="2805650" y="647858"/>
                </a:lnTo>
                <a:lnTo>
                  <a:pt x="2843106" y="604365"/>
                </a:lnTo>
                <a:lnTo>
                  <a:pt x="2868672" y="559300"/>
                </a:lnTo>
                <a:lnTo>
                  <a:pt x="2881745" y="512868"/>
                </a:lnTo>
                <a:lnTo>
                  <a:pt x="2883407" y="489204"/>
                </a:lnTo>
                <a:lnTo>
                  <a:pt x="2881745" y="465474"/>
                </a:lnTo>
                <a:lnTo>
                  <a:pt x="2868672" y="418923"/>
                </a:lnTo>
                <a:lnTo>
                  <a:pt x="2843106" y="373754"/>
                </a:lnTo>
                <a:lnTo>
                  <a:pt x="2805650" y="330169"/>
                </a:lnTo>
                <a:lnTo>
                  <a:pt x="2756909" y="288374"/>
                </a:lnTo>
                <a:lnTo>
                  <a:pt x="2697485" y="248572"/>
                </a:lnTo>
                <a:lnTo>
                  <a:pt x="2663956" y="229482"/>
                </a:lnTo>
                <a:lnTo>
                  <a:pt x="2627984" y="210966"/>
                </a:lnTo>
                <a:lnTo>
                  <a:pt x="2589642" y="193051"/>
                </a:lnTo>
                <a:lnTo>
                  <a:pt x="2549008" y="175761"/>
                </a:lnTo>
                <a:lnTo>
                  <a:pt x="2506156" y="159123"/>
                </a:lnTo>
                <a:lnTo>
                  <a:pt x="2461163" y="143160"/>
                </a:lnTo>
                <a:lnTo>
                  <a:pt x="2414102" y="127900"/>
                </a:lnTo>
                <a:lnTo>
                  <a:pt x="2365051" y="113368"/>
                </a:lnTo>
                <a:lnTo>
                  <a:pt x="2314084" y="99588"/>
                </a:lnTo>
                <a:lnTo>
                  <a:pt x="2261277" y="86587"/>
                </a:lnTo>
                <a:lnTo>
                  <a:pt x="2206706" y="74389"/>
                </a:lnTo>
                <a:lnTo>
                  <a:pt x="2150445" y="63021"/>
                </a:lnTo>
                <a:lnTo>
                  <a:pt x="2092571" y="52508"/>
                </a:lnTo>
                <a:lnTo>
                  <a:pt x="2033159" y="42875"/>
                </a:lnTo>
                <a:lnTo>
                  <a:pt x="1972284" y="34149"/>
                </a:lnTo>
                <a:lnTo>
                  <a:pt x="1910022" y="26353"/>
                </a:lnTo>
                <a:lnTo>
                  <a:pt x="1846448" y="19514"/>
                </a:lnTo>
                <a:lnTo>
                  <a:pt x="1781639" y="13657"/>
                </a:lnTo>
                <a:lnTo>
                  <a:pt x="1715668" y="8809"/>
                </a:lnTo>
                <a:lnTo>
                  <a:pt x="1648613" y="4993"/>
                </a:lnTo>
                <a:lnTo>
                  <a:pt x="1580548" y="2236"/>
                </a:lnTo>
                <a:lnTo>
                  <a:pt x="1511548" y="563"/>
                </a:lnTo>
                <a:lnTo>
                  <a:pt x="1441691" y="0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430292" y="4552695"/>
            <a:ext cx="292735" cy="520700"/>
          </a:xfrm>
          <a:custGeom>
            <a:avLst/>
            <a:gdLst/>
            <a:ahLst/>
            <a:cxnLst/>
            <a:rect l="l" t="t" r="r" b="b"/>
            <a:pathLst>
              <a:path w="292734" h="520700">
                <a:moveTo>
                  <a:pt x="0" y="260604"/>
                </a:moveTo>
                <a:lnTo>
                  <a:pt x="73152" y="260604"/>
                </a:lnTo>
                <a:lnTo>
                  <a:pt x="73152" y="0"/>
                </a:lnTo>
                <a:lnTo>
                  <a:pt x="219469" y="0"/>
                </a:lnTo>
                <a:lnTo>
                  <a:pt x="219469" y="260604"/>
                </a:lnTo>
                <a:lnTo>
                  <a:pt x="292620" y="260604"/>
                </a:lnTo>
                <a:lnTo>
                  <a:pt x="146304" y="520446"/>
                </a:lnTo>
                <a:lnTo>
                  <a:pt x="0" y="260604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573303" y="5442203"/>
            <a:ext cx="19780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TEMPERATURA</a:t>
            </a:r>
            <a:endParaRPr sz="20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211106" y="5162295"/>
            <a:ext cx="2807335" cy="901700"/>
          </a:xfrm>
          <a:custGeom>
            <a:avLst/>
            <a:gdLst/>
            <a:ahLst/>
            <a:cxnLst/>
            <a:rect l="l" t="t" r="r" b="b"/>
            <a:pathLst>
              <a:path w="2807334" h="901700">
                <a:moveTo>
                  <a:pt x="1403591" y="0"/>
                </a:moveTo>
                <a:lnTo>
                  <a:pt x="1333557" y="551"/>
                </a:lnTo>
                <a:lnTo>
                  <a:pt x="1264409" y="2190"/>
                </a:lnTo>
                <a:lnTo>
                  <a:pt x="1196229" y="4890"/>
                </a:lnTo>
                <a:lnTo>
                  <a:pt x="1129097" y="8625"/>
                </a:lnTo>
                <a:lnTo>
                  <a:pt x="1063093" y="13368"/>
                </a:lnTo>
                <a:lnTo>
                  <a:pt x="998298" y="19096"/>
                </a:lnTo>
                <a:lnTo>
                  <a:pt x="934792" y="25781"/>
                </a:lnTo>
                <a:lnTo>
                  <a:pt x="872656" y="33398"/>
                </a:lnTo>
                <a:lnTo>
                  <a:pt x="811971" y="41920"/>
                </a:lnTo>
                <a:lnTo>
                  <a:pt x="752816" y="51323"/>
                </a:lnTo>
                <a:lnTo>
                  <a:pt x="695272" y="61580"/>
                </a:lnTo>
                <a:lnTo>
                  <a:pt x="639421" y="72666"/>
                </a:lnTo>
                <a:lnTo>
                  <a:pt x="585342" y="84554"/>
                </a:lnTo>
                <a:lnTo>
                  <a:pt x="533116" y="97219"/>
                </a:lnTo>
                <a:lnTo>
                  <a:pt x="482824" y="110636"/>
                </a:lnTo>
                <a:lnTo>
                  <a:pt x="434546" y="124777"/>
                </a:lnTo>
                <a:lnTo>
                  <a:pt x="388362" y="139617"/>
                </a:lnTo>
                <a:lnTo>
                  <a:pt x="344354" y="155132"/>
                </a:lnTo>
                <a:lnTo>
                  <a:pt x="302601" y="171293"/>
                </a:lnTo>
                <a:lnTo>
                  <a:pt x="263184" y="188077"/>
                </a:lnTo>
                <a:lnTo>
                  <a:pt x="226184" y="205457"/>
                </a:lnTo>
                <a:lnTo>
                  <a:pt x="191681" y="223407"/>
                </a:lnTo>
                <a:lnTo>
                  <a:pt x="130490" y="260914"/>
                </a:lnTo>
                <a:lnTo>
                  <a:pt x="80253" y="300392"/>
                </a:lnTo>
                <a:lnTo>
                  <a:pt x="41616" y="341635"/>
                </a:lnTo>
                <a:lnTo>
                  <a:pt x="15223" y="384435"/>
                </a:lnTo>
                <a:lnTo>
                  <a:pt x="1718" y="428586"/>
                </a:lnTo>
                <a:lnTo>
                  <a:pt x="0" y="451104"/>
                </a:lnTo>
                <a:lnTo>
                  <a:pt x="1718" y="473554"/>
                </a:lnTo>
                <a:lnTo>
                  <a:pt x="15223" y="517583"/>
                </a:lnTo>
                <a:lnTo>
                  <a:pt x="41616" y="560276"/>
                </a:lnTo>
                <a:lnTo>
                  <a:pt x="80253" y="601426"/>
                </a:lnTo>
                <a:lnTo>
                  <a:pt x="130490" y="640825"/>
                </a:lnTo>
                <a:lnTo>
                  <a:pt x="191681" y="678264"/>
                </a:lnTo>
                <a:lnTo>
                  <a:pt x="226184" y="696185"/>
                </a:lnTo>
                <a:lnTo>
                  <a:pt x="263184" y="713538"/>
                </a:lnTo>
                <a:lnTo>
                  <a:pt x="302601" y="730297"/>
                </a:lnTo>
                <a:lnTo>
                  <a:pt x="344354" y="746437"/>
                </a:lnTo>
                <a:lnTo>
                  <a:pt x="388362" y="761932"/>
                </a:lnTo>
                <a:lnTo>
                  <a:pt x="434546" y="776755"/>
                </a:lnTo>
                <a:lnTo>
                  <a:pt x="482824" y="790881"/>
                </a:lnTo>
                <a:lnTo>
                  <a:pt x="533116" y="804284"/>
                </a:lnTo>
                <a:lnTo>
                  <a:pt x="585342" y="816937"/>
                </a:lnTo>
                <a:lnTo>
                  <a:pt x="639421" y="828816"/>
                </a:lnTo>
                <a:lnTo>
                  <a:pt x="695272" y="839893"/>
                </a:lnTo>
                <a:lnTo>
                  <a:pt x="752816" y="850143"/>
                </a:lnTo>
                <a:lnTo>
                  <a:pt x="811971" y="859540"/>
                </a:lnTo>
                <a:lnTo>
                  <a:pt x="872656" y="868058"/>
                </a:lnTo>
                <a:lnTo>
                  <a:pt x="934792" y="875672"/>
                </a:lnTo>
                <a:lnTo>
                  <a:pt x="998298" y="882354"/>
                </a:lnTo>
                <a:lnTo>
                  <a:pt x="1063093" y="888079"/>
                </a:lnTo>
                <a:lnTo>
                  <a:pt x="1129097" y="892822"/>
                </a:lnTo>
                <a:lnTo>
                  <a:pt x="1196229" y="896556"/>
                </a:lnTo>
                <a:lnTo>
                  <a:pt x="1264409" y="899255"/>
                </a:lnTo>
                <a:lnTo>
                  <a:pt x="1333557" y="900894"/>
                </a:lnTo>
                <a:lnTo>
                  <a:pt x="1403591" y="901446"/>
                </a:lnTo>
                <a:lnTo>
                  <a:pt x="1473626" y="900894"/>
                </a:lnTo>
                <a:lnTo>
                  <a:pt x="1542774" y="899255"/>
                </a:lnTo>
                <a:lnTo>
                  <a:pt x="1610955" y="896556"/>
                </a:lnTo>
                <a:lnTo>
                  <a:pt x="1678088" y="892822"/>
                </a:lnTo>
                <a:lnTo>
                  <a:pt x="1744094" y="888079"/>
                </a:lnTo>
                <a:lnTo>
                  <a:pt x="1808890" y="882354"/>
                </a:lnTo>
                <a:lnTo>
                  <a:pt x="1872397" y="875672"/>
                </a:lnTo>
                <a:lnTo>
                  <a:pt x="1934534" y="868058"/>
                </a:lnTo>
                <a:lnTo>
                  <a:pt x="1995221" y="859540"/>
                </a:lnTo>
                <a:lnTo>
                  <a:pt x="2054376" y="850143"/>
                </a:lnTo>
                <a:lnTo>
                  <a:pt x="2111921" y="839893"/>
                </a:lnTo>
                <a:lnTo>
                  <a:pt x="2167773" y="828816"/>
                </a:lnTo>
                <a:lnTo>
                  <a:pt x="2221853" y="816937"/>
                </a:lnTo>
                <a:lnTo>
                  <a:pt x="2274080" y="804284"/>
                </a:lnTo>
                <a:lnTo>
                  <a:pt x="2324373" y="790881"/>
                </a:lnTo>
                <a:lnTo>
                  <a:pt x="2372652" y="776755"/>
                </a:lnTo>
                <a:lnTo>
                  <a:pt x="2418837" y="761932"/>
                </a:lnTo>
                <a:lnTo>
                  <a:pt x="2462846" y="746437"/>
                </a:lnTo>
                <a:lnTo>
                  <a:pt x="2504600" y="730297"/>
                </a:lnTo>
                <a:lnTo>
                  <a:pt x="2544017" y="713538"/>
                </a:lnTo>
                <a:lnTo>
                  <a:pt x="2581018" y="696185"/>
                </a:lnTo>
                <a:lnTo>
                  <a:pt x="2615521" y="678264"/>
                </a:lnTo>
                <a:lnTo>
                  <a:pt x="2676714" y="640825"/>
                </a:lnTo>
                <a:lnTo>
                  <a:pt x="2726952" y="601426"/>
                </a:lnTo>
                <a:lnTo>
                  <a:pt x="2765589" y="560276"/>
                </a:lnTo>
                <a:lnTo>
                  <a:pt x="2791983" y="517583"/>
                </a:lnTo>
                <a:lnTo>
                  <a:pt x="2805489" y="473554"/>
                </a:lnTo>
                <a:lnTo>
                  <a:pt x="2807207" y="451104"/>
                </a:lnTo>
                <a:lnTo>
                  <a:pt x="2805489" y="428586"/>
                </a:lnTo>
                <a:lnTo>
                  <a:pt x="2791983" y="384435"/>
                </a:lnTo>
                <a:lnTo>
                  <a:pt x="2765589" y="341635"/>
                </a:lnTo>
                <a:lnTo>
                  <a:pt x="2726952" y="300392"/>
                </a:lnTo>
                <a:lnTo>
                  <a:pt x="2676714" y="260914"/>
                </a:lnTo>
                <a:lnTo>
                  <a:pt x="2615521" y="223407"/>
                </a:lnTo>
                <a:lnTo>
                  <a:pt x="2581018" y="205457"/>
                </a:lnTo>
                <a:lnTo>
                  <a:pt x="2544017" y="188077"/>
                </a:lnTo>
                <a:lnTo>
                  <a:pt x="2504600" y="171293"/>
                </a:lnTo>
                <a:lnTo>
                  <a:pt x="2462846" y="155132"/>
                </a:lnTo>
                <a:lnTo>
                  <a:pt x="2418837" y="139617"/>
                </a:lnTo>
                <a:lnTo>
                  <a:pt x="2372652" y="124777"/>
                </a:lnTo>
                <a:lnTo>
                  <a:pt x="2324373" y="110636"/>
                </a:lnTo>
                <a:lnTo>
                  <a:pt x="2274080" y="97219"/>
                </a:lnTo>
                <a:lnTo>
                  <a:pt x="2221853" y="84554"/>
                </a:lnTo>
                <a:lnTo>
                  <a:pt x="2167773" y="72666"/>
                </a:lnTo>
                <a:lnTo>
                  <a:pt x="2111921" y="61580"/>
                </a:lnTo>
                <a:lnTo>
                  <a:pt x="2054376" y="51323"/>
                </a:lnTo>
                <a:lnTo>
                  <a:pt x="1995221" y="41920"/>
                </a:lnTo>
                <a:lnTo>
                  <a:pt x="1934534" y="33398"/>
                </a:lnTo>
                <a:lnTo>
                  <a:pt x="1872397" y="25781"/>
                </a:lnTo>
                <a:lnTo>
                  <a:pt x="1808890" y="19096"/>
                </a:lnTo>
                <a:lnTo>
                  <a:pt x="1744094" y="13368"/>
                </a:lnTo>
                <a:lnTo>
                  <a:pt x="1678088" y="8625"/>
                </a:lnTo>
                <a:lnTo>
                  <a:pt x="1610955" y="4890"/>
                </a:lnTo>
                <a:lnTo>
                  <a:pt x="1542774" y="2190"/>
                </a:lnTo>
                <a:lnTo>
                  <a:pt x="1473626" y="551"/>
                </a:lnTo>
                <a:lnTo>
                  <a:pt x="1403591" y="0"/>
                </a:lnTo>
                <a:close/>
              </a:path>
            </a:pathLst>
          </a:custGeom>
          <a:ln w="12699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013502" y="4964177"/>
            <a:ext cx="4060190" cy="1019175"/>
          </a:xfrm>
          <a:custGeom>
            <a:avLst/>
            <a:gdLst/>
            <a:ahLst/>
            <a:cxnLst/>
            <a:rect l="l" t="t" r="r" b="b"/>
            <a:pathLst>
              <a:path w="4060190" h="1019175">
                <a:moveTo>
                  <a:pt x="0" y="0"/>
                </a:moveTo>
                <a:lnTo>
                  <a:pt x="0" y="1018794"/>
                </a:lnTo>
                <a:lnTo>
                  <a:pt x="4059935" y="1018794"/>
                </a:lnTo>
                <a:lnTo>
                  <a:pt x="4059935" y="0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099856" y="4997195"/>
            <a:ext cx="3818890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NORMAS:</a:t>
            </a:r>
            <a:endParaRPr sz="2000" dirty="0">
              <a:latin typeface="Arial"/>
              <a:cs typeface="Arial"/>
            </a:endParaRPr>
          </a:p>
          <a:p>
            <a:pPr marL="12700" marR="5080"/>
            <a:r>
              <a:rPr sz="2000" b="1" spc="-5" dirty="0">
                <a:latin typeface="Arial"/>
                <a:cs typeface="Arial"/>
              </a:rPr>
              <a:t>Temperatura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0" dirty="0" err="1">
                <a:latin typeface="Arial"/>
                <a:cs typeface="Arial"/>
              </a:rPr>
              <a:t>máxima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10" dirty="0" err="1" smtClean="0">
                <a:latin typeface="Arial"/>
                <a:cs typeface="Arial"/>
              </a:rPr>
              <a:t>admisible</a:t>
            </a:r>
            <a:r>
              <a:rPr lang="es-ES" sz="2000" b="1" spc="-10" dirty="0" smtClean="0">
                <a:latin typeface="Arial"/>
                <a:cs typeface="Arial"/>
              </a:rPr>
              <a:t> </a:t>
            </a:r>
            <a:r>
              <a:rPr sz="2000" b="1" spc="-5" dirty="0" err="1" smtClean="0">
                <a:latin typeface="Arial"/>
                <a:cs typeface="Arial"/>
              </a:rPr>
              <a:t>en</a:t>
            </a:r>
            <a:r>
              <a:rPr sz="2000" b="1" spc="-5" dirty="0" smtClean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devanados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y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aceite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991906" y="5390895"/>
            <a:ext cx="902335" cy="368300"/>
          </a:xfrm>
          <a:custGeom>
            <a:avLst/>
            <a:gdLst/>
            <a:ahLst/>
            <a:cxnLst/>
            <a:rect l="l" t="t" r="r" b="b"/>
            <a:pathLst>
              <a:path w="902335" h="368300">
                <a:moveTo>
                  <a:pt x="451103" y="0"/>
                </a:moveTo>
                <a:lnTo>
                  <a:pt x="451103" y="92202"/>
                </a:lnTo>
                <a:lnTo>
                  <a:pt x="902208" y="92202"/>
                </a:lnTo>
                <a:lnTo>
                  <a:pt x="902208" y="275844"/>
                </a:lnTo>
                <a:lnTo>
                  <a:pt x="451103" y="275844"/>
                </a:lnTo>
                <a:lnTo>
                  <a:pt x="451103" y="368046"/>
                </a:lnTo>
                <a:lnTo>
                  <a:pt x="0" y="184404"/>
                </a:lnTo>
                <a:lnTo>
                  <a:pt x="451103" y="0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33" name="object 3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1.1.1	TRANSFORMADORES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Conceptos</a:t>
            </a:r>
            <a:r>
              <a:rPr spc="-20" dirty="0"/>
              <a:t> </a:t>
            </a:r>
            <a:r>
              <a:rPr spc="-5" dirty="0"/>
              <a:t>básicos</a:t>
            </a:r>
          </a:p>
        </p:txBody>
      </p:sp>
      <p:sp>
        <p:nvSpPr>
          <p:cNvPr id="3" name="object 3"/>
          <p:cNvSpPr/>
          <p:nvPr/>
        </p:nvSpPr>
        <p:spPr>
          <a:xfrm>
            <a:off x="2023408" y="1961895"/>
            <a:ext cx="1054100" cy="520700"/>
          </a:xfrm>
          <a:custGeom>
            <a:avLst/>
            <a:gdLst/>
            <a:ahLst/>
            <a:cxnLst/>
            <a:rect l="l" t="t" r="r" b="b"/>
            <a:pathLst>
              <a:path w="1054100" h="520700">
                <a:moveTo>
                  <a:pt x="527304" y="0"/>
                </a:moveTo>
                <a:lnTo>
                  <a:pt x="527304" y="130301"/>
                </a:lnTo>
                <a:lnTo>
                  <a:pt x="0" y="130301"/>
                </a:lnTo>
                <a:lnTo>
                  <a:pt x="0" y="390143"/>
                </a:lnTo>
                <a:lnTo>
                  <a:pt x="527304" y="390143"/>
                </a:lnTo>
                <a:lnTo>
                  <a:pt x="527304" y="520445"/>
                </a:lnTo>
                <a:lnTo>
                  <a:pt x="1053846" y="260603"/>
                </a:lnTo>
                <a:lnTo>
                  <a:pt x="527304" y="0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712504" y="1226820"/>
            <a:ext cx="6922770" cy="135101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FINALIDAD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LOS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TRANSFORMADORES:</a:t>
            </a:r>
            <a:endParaRPr sz="2000"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3100" dirty="0">
              <a:latin typeface="Arial"/>
              <a:cs typeface="Arial"/>
            </a:endParaRPr>
          </a:p>
          <a:p>
            <a:pPr marL="622300" marR="5080"/>
            <a:r>
              <a:rPr dirty="0">
                <a:latin typeface="Arial MT"/>
                <a:cs typeface="Arial MT"/>
              </a:rPr>
              <a:t>Transmisión </a:t>
            </a:r>
            <a:r>
              <a:rPr spc="-5" dirty="0">
                <a:latin typeface="Arial MT"/>
                <a:cs typeface="Arial MT"/>
              </a:rPr>
              <a:t>de la energía eléctrica desde un </a:t>
            </a:r>
            <a:r>
              <a:rPr dirty="0">
                <a:latin typeface="Arial MT"/>
                <a:cs typeface="Arial MT"/>
              </a:rPr>
              <a:t>sistema</a:t>
            </a:r>
            <a:r>
              <a:rPr dirty="0">
                <a:latin typeface="Arial MT"/>
                <a:cs typeface="Arial MT"/>
              </a:rPr>
              <a:t> con </a:t>
            </a:r>
            <a:r>
              <a:rPr spc="-5" dirty="0" err="1" smtClean="0">
                <a:latin typeface="Arial MT"/>
                <a:cs typeface="Arial MT"/>
              </a:rPr>
              <a:t>una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determinada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tensión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otro con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otra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tensión</a:t>
            </a:r>
            <a:r>
              <a:rPr spc="-5" dirty="0">
                <a:latin typeface="Arial MT"/>
                <a:cs typeface="Arial MT"/>
              </a:rPr>
              <a:t> distinta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67698" y="3097276"/>
            <a:ext cx="6248400" cy="290321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871001" y="5007863"/>
            <a:ext cx="1283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Generación</a:t>
            </a:r>
            <a:endParaRPr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76046" y="5007863"/>
            <a:ext cx="1219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Transporte</a:t>
            </a:r>
            <a:endParaRPr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09809" y="4474471"/>
            <a:ext cx="1358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Distribución</a:t>
            </a:r>
            <a:endParaRPr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1.1.1	TRANSFORMADORES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POTENCIA.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Conceptos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básicos</a:t>
            </a:r>
            <a:endParaRPr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80629" y="1130046"/>
            <a:ext cx="686180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0000"/>
                </a:solidFill>
                <a:latin typeface="Arial"/>
                <a:cs typeface="Arial"/>
              </a:rPr>
              <a:t>Impedancia</a:t>
            </a:r>
            <a:r>
              <a:rPr sz="2400" b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sz="2400" b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00"/>
                </a:solidFill>
                <a:latin typeface="Arial"/>
                <a:cs typeface="Arial"/>
              </a:rPr>
              <a:t>cortocircuito</a:t>
            </a:r>
            <a:r>
              <a:rPr sz="2400" b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00"/>
                </a:solidFill>
                <a:latin typeface="Arial"/>
                <a:cs typeface="Arial"/>
              </a:rPr>
              <a:t>Zcc</a:t>
            </a:r>
            <a:r>
              <a:rPr sz="2400" b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00"/>
                </a:solidFill>
                <a:latin typeface="Arial"/>
                <a:cs typeface="Arial"/>
              </a:rPr>
              <a:t>=</a:t>
            </a:r>
            <a:r>
              <a:rPr sz="2400" b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00"/>
                </a:solidFill>
                <a:latin typeface="Arial"/>
                <a:cs typeface="Arial"/>
              </a:rPr>
              <a:t>√Rcc²</a:t>
            </a:r>
            <a:r>
              <a:rPr sz="2400" b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00"/>
                </a:solidFill>
                <a:latin typeface="Arial"/>
                <a:cs typeface="Arial"/>
              </a:rPr>
              <a:t>+</a:t>
            </a:r>
            <a:r>
              <a:rPr sz="2400" b="1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00"/>
                </a:solidFill>
                <a:latin typeface="Arial"/>
                <a:cs typeface="Arial"/>
              </a:rPr>
              <a:t>Xcc²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80628" y="1403902"/>
            <a:ext cx="5203190" cy="706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9700"/>
              </a:lnSpc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Rcc </a:t>
            </a:r>
            <a:r>
              <a:rPr sz="1600" dirty="0">
                <a:latin typeface="Arial MT"/>
                <a:cs typeface="Arial MT"/>
              </a:rPr>
              <a:t>= </a:t>
            </a:r>
            <a:r>
              <a:rPr sz="1600" spc="-5" dirty="0">
                <a:latin typeface="Arial MT"/>
                <a:cs typeface="Arial MT"/>
              </a:rPr>
              <a:t>Resistencia de pérdidas </a:t>
            </a:r>
            <a:r>
              <a:rPr sz="1600" dirty="0">
                <a:latin typeface="Arial MT"/>
                <a:cs typeface="Arial MT"/>
              </a:rPr>
              <a:t>(en </a:t>
            </a:r>
            <a:r>
              <a:rPr sz="1600" spc="-5" dirty="0">
                <a:latin typeface="Arial MT"/>
                <a:cs typeface="Arial MT"/>
              </a:rPr>
              <a:t>el hierro </a:t>
            </a:r>
            <a:r>
              <a:rPr sz="1600" dirty="0">
                <a:latin typeface="Arial MT"/>
                <a:cs typeface="Arial MT"/>
              </a:rPr>
              <a:t>y </a:t>
            </a:r>
            <a:r>
              <a:rPr sz="1600" spc="-5" dirty="0">
                <a:latin typeface="Arial MT"/>
                <a:cs typeface="Arial MT"/>
              </a:rPr>
              <a:t>en el </a:t>
            </a:r>
            <a:r>
              <a:rPr sz="1600" spc="-5" dirty="0" err="1">
                <a:latin typeface="Arial MT"/>
                <a:cs typeface="Arial MT"/>
              </a:rPr>
              <a:t>cobre</a:t>
            </a:r>
            <a:r>
              <a:rPr sz="1600" spc="-5" dirty="0" smtClean="0">
                <a:latin typeface="Arial MT"/>
                <a:cs typeface="Arial MT"/>
              </a:rPr>
              <a:t>)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Xcc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 </a:t>
            </a:r>
            <a:r>
              <a:rPr sz="1600" spc="-5" dirty="0">
                <a:latin typeface="Arial MT"/>
                <a:cs typeface="Arial MT"/>
              </a:rPr>
              <a:t>Reactancia de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dispersión</a:t>
            </a:r>
            <a:endParaRPr sz="1600" dirty="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7772" y="2314702"/>
            <a:ext cx="6658356" cy="219836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3401125" y="5382493"/>
            <a:ext cx="615950" cy="0"/>
          </a:xfrm>
          <a:custGeom>
            <a:avLst/>
            <a:gdLst/>
            <a:ahLst/>
            <a:cxnLst/>
            <a:rect l="l" t="t" r="r" b="b"/>
            <a:pathLst>
              <a:path w="615950">
                <a:moveTo>
                  <a:pt x="0" y="0"/>
                </a:moveTo>
                <a:lnTo>
                  <a:pt x="615702" y="0"/>
                </a:lnTo>
              </a:path>
            </a:pathLst>
          </a:custGeom>
          <a:ln w="174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90187" y="5382493"/>
            <a:ext cx="527050" cy="0"/>
          </a:xfrm>
          <a:custGeom>
            <a:avLst/>
            <a:gdLst/>
            <a:ahLst/>
            <a:cxnLst/>
            <a:rect l="l" t="t" r="r" b="b"/>
            <a:pathLst>
              <a:path w="527050">
                <a:moveTo>
                  <a:pt x="0" y="0"/>
                </a:moveTo>
                <a:lnTo>
                  <a:pt x="526548" y="0"/>
                </a:lnTo>
              </a:path>
            </a:pathLst>
          </a:custGeom>
          <a:ln w="174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707943" y="5032010"/>
            <a:ext cx="6471285" cy="880110"/>
          </a:xfrm>
          <a:prstGeom prst="rect">
            <a:avLst/>
          </a:prstGeom>
        </p:spPr>
        <p:txBody>
          <a:bodyPr vert="horz" wrap="square" lIns="0" tIns="203200" rIns="0" bIns="0" rtlCol="0">
            <a:spAutoFit/>
          </a:bodyPr>
          <a:lstStyle/>
          <a:p>
            <a:pPr marL="681355" marR="43180" indent="-631190">
              <a:lnSpc>
                <a:spcPct val="64700"/>
              </a:lnSpc>
              <a:spcBef>
                <a:spcPts val="1600"/>
              </a:spcBef>
              <a:tabLst>
                <a:tab pos="3067050" algn="l"/>
              </a:tabLst>
            </a:pPr>
            <a:r>
              <a:rPr sz="3450" spc="-45" dirty="0">
                <a:latin typeface="Symbol"/>
                <a:cs typeface="Symbol"/>
              </a:rPr>
              <a:t></a:t>
            </a:r>
            <a:r>
              <a:rPr sz="1900" i="1" spc="10" dirty="0">
                <a:latin typeface="Times New Roman"/>
                <a:cs typeface="Times New Roman"/>
              </a:rPr>
              <a:t>c</a:t>
            </a:r>
            <a:r>
              <a:rPr sz="1900" i="1" spc="30" dirty="0">
                <a:latin typeface="Times New Roman"/>
                <a:cs typeface="Times New Roman"/>
              </a:rPr>
              <a:t>c</a:t>
            </a:r>
            <a:r>
              <a:rPr sz="3300" spc="220" dirty="0">
                <a:latin typeface="Symbol"/>
                <a:cs typeface="Symbol"/>
              </a:rPr>
              <a:t></a:t>
            </a:r>
            <a:r>
              <a:rPr sz="4950" i="1" spc="52" baseline="35353" dirty="0">
                <a:latin typeface="Times New Roman"/>
                <a:cs typeface="Times New Roman"/>
              </a:rPr>
              <a:t>U</a:t>
            </a:r>
            <a:r>
              <a:rPr sz="2850" i="1" spc="15" baseline="61403" dirty="0">
                <a:latin typeface="Times New Roman"/>
                <a:cs typeface="Times New Roman"/>
              </a:rPr>
              <a:t>cc</a:t>
            </a:r>
            <a:r>
              <a:rPr sz="2850" i="1" spc="-240" baseline="61403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10</a:t>
            </a:r>
            <a:r>
              <a:rPr sz="3300" spc="-50" dirty="0">
                <a:latin typeface="Times New Roman"/>
                <a:cs typeface="Times New Roman"/>
              </a:rPr>
              <a:t>0</a:t>
            </a:r>
            <a:r>
              <a:rPr sz="3300" dirty="0">
                <a:latin typeface="Times New Roman"/>
                <a:cs typeface="Times New Roman"/>
              </a:rPr>
              <a:t>(%)</a:t>
            </a:r>
            <a:r>
              <a:rPr sz="3300" spc="2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Symbol"/>
                <a:cs typeface="Symbol"/>
              </a:rPr>
              <a:t></a:t>
            </a:r>
            <a:r>
              <a:rPr sz="3300" spc="330" dirty="0">
                <a:latin typeface="Times New Roman"/>
                <a:cs typeface="Times New Roman"/>
              </a:rPr>
              <a:t> </a:t>
            </a:r>
            <a:r>
              <a:rPr sz="4950" i="1" spc="82" baseline="35353" dirty="0">
                <a:latin typeface="Times New Roman"/>
                <a:cs typeface="Times New Roman"/>
              </a:rPr>
              <a:t>Z</a:t>
            </a:r>
            <a:r>
              <a:rPr sz="2850" i="1" spc="15" baseline="61403" dirty="0">
                <a:latin typeface="Times New Roman"/>
                <a:cs typeface="Times New Roman"/>
              </a:rPr>
              <a:t>c</a:t>
            </a:r>
            <a:r>
              <a:rPr sz="2850" i="1" spc="82" baseline="61403" dirty="0">
                <a:latin typeface="Times New Roman"/>
                <a:cs typeface="Times New Roman"/>
              </a:rPr>
              <a:t>c</a:t>
            </a:r>
            <a:r>
              <a:rPr sz="3300" dirty="0">
                <a:latin typeface="Times New Roman"/>
                <a:cs typeface="Times New Roman"/>
              </a:rPr>
              <a:t>10</a:t>
            </a:r>
            <a:r>
              <a:rPr sz="3300" spc="-50" dirty="0">
                <a:latin typeface="Times New Roman"/>
                <a:cs typeface="Times New Roman"/>
              </a:rPr>
              <a:t>0</a:t>
            </a:r>
            <a:r>
              <a:rPr sz="3300" dirty="0">
                <a:latin typeface="Times New Roman"/>
                <a:cs typeface="Times New Roman"/>
              </a:rPr>
              <a:t>(%)</a:t>
            </a:r>
            <a:r>
              <a:rPr sz="3300" spc="2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Symbol"/>
                <a:cs typeface="Symbol"/>
              </a:rPr>
              <a:t></a:t>
            </a:r>
            <a:r>
              <a:rPr sz="3300" spc="50" dirty="0">
                <a:latin typeface="Times New Roman"/>
                <a:cs typeface="Times New Roman"/>
              </a:rPr>
              <a:t> </a:t>
            </a:r>
            <a:r>
              <a:rPr sz="3300" i="1" spc="-5" dirty="0" err="1">
                <a:latin typeface="Times New Roman"/>
                <a:cs typeface="Times New Roman"/>
              </a:rPr>
              <a:t>Zc</a:t>
            </a:r>
            <a:r>
              <a:rPr sz="3300" i="1" spc="20" dirty="0" err="1">
                <a:latin typeface="Times New Roman"/>
                <a:cs typeface="Times New Roman"/>
              </a:rPr>
              <a:t>c</a:t>
            </a:r>
            <a:r>
              <a:rPr sz="3300" spc="-5" dirty="0" smtClean="0">
                <a:latin typeface="Times New Roman"/>
                <a:cs typeface="Times New Roman"/>
              </a:rPr>
              <a:t>(%)</a:t>
            </a:r>
            <a:r>
              <a:rPr lang="es-ES" sz="3300" spc="-5" dirty="0" smtClean="0">
                <a:latin typeface="Times New Roman"/>
                <a:cs typeface="Times New Roman"/>
              </a:rPr>
              <a:t> </a:t>
            </a:r>
            <a:r>
              <a:rPr sz="3300" i="1" spc="-5" dirty="0" smtClean="0">
                <a:latin typeface="Times New Roman"/>
                <a:cs typeface="Times New Roman"/>
              </a:rPr>
              <a:t>U</a:t>
            </a:r>
            <a:r>
              <a:rPr sz="3300" i="1" spc="-450" dirty="0" smtClean="0">
                <a:latin typeface="Times New Roman"/>
                <a:cs typeface="Times New Roman"/>
              </a:rPr>
              <a:t> </a:t>
            </a:r>
            <a:r>
              <a:rPr sz="1900" spc="20" dirty="0">
                <a:latin typeface="Times New Roman"/>
                <a:cs typeface="Times New Roman"/>
              </a:rPr>
              <a:t>1</a:t>
            </a:r>
            <a:r>
              <a:rPr sz="1900" i="1" spc="20" dirty="0">
                <a:latin typeface="Times New Roman"/>
                <a:cs typeface="Times New Roman"/>
              </a:rPr>
              <a:t>n	</a:t>
            </a:r>
            <a:r>
              <a:rPr sz="3300" i="1" spc="35" dirty="0">
                <a:latin typeface="Times New Roman"/>
                <a:cs typeface="Times New Roman"/>
              </a:rPr>
              <a:t>Z</a:t>
            </a:r>
            <a:r>
              <a:rPr sz="1900" i="1" spc="35" dirty="0">
                <a:latin typeface="Times New Roman"/>
                <a:cs typeface="Times New Roman"/>
              </a:rPr>
              <a:t>n</a:t>
            </a:r>
            <a:endParaRPr sz="19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358952" y="1177805"/>
            <a:ext cx="1871980" cy="0"/>
          </a:xfrm>
          <a:custGeom>
            <a:avLst/>
            <a:gdLst/>
            <a:ahLst/>
            <a:cxnLst/>
            <a:rect l="l" t="t" r="r" b="b"/>
            <a:pathLst>
              <a:path w="1871979">
                <a:moveTo>
                  <a:pt x="0" y="0"/>
                </a:moveTo>
                <a:lnTo>
                  <a:pt x="1871481" y="0"/>
                </a:lnTo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1.1.1	TRANSFORMADORES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Conceptos</a:t>
            </a:r>
            <a:r>
              <a:rPr spc="-20" dirty="0"/>
              <a:t> </a:t>
            </a:r>
            <a:r>
              <a:rPr spc="-5" dirty="0"/>
              <a:t>básicos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36304" y="1226819"/>
            <a:ext cx="30619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GRUPOS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CONEXION: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75803" y="1961895"/>
            <a:ext cx="7848599" cy="2514600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978451" y="4705096"/>
          <a:ext cx="8190229" cy="10713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5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42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7378">
                <a:tc>
                  <a:txBody>
                    <a:bodyPr/>
                    <a:lstStyle/>
                    <a:p>
                      <a:pPr marR="54610" algn="ctr">
                        <a:lnSpc>
                          <a:spcPts val="2410"/>
                        </a:lnSpc>
                        <a:spcBef>
                          <a:spcPts val="300"/>
                        </a:spcBef>
                      </a:pPr>
                      <a:r>
                        <a:rPr sz="2200" spc="-235" dirty="0">
                          <a:latin typeface="Times New Roman"/>
                          <a:cs typeface="Times New Roman"/>
                        </a:rPr>
                        <a:t>ESTRELLA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2410"/>
                        </a:lnSpc>
                        <a:spcBef>
                          <a:spcPts val="300"/>
                        </a:spcBef>
                        <a:tabLst>
                          <a:tab pos="413384" algn="l"/>
                        </a:tabLst>
                      </a:pPr>
                      <a:r>
                        <a:rPr sz="2200" b="1" dirty="0">
                          <a:latin typeface="Times New Roman"/>
                          <a:cs typeface="Times New Roman"/>
                        </a:rPr>
                        <a:t>Y	</a:t>
                      </a:r>
                      <a:r>
                        <a:rPr sz="2200" spc="-14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2200" spc="-11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2200" spc="-19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200" spc="-210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2200" spc="-3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204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2200" spc="-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30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200" spc="-105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2200" spc="-254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2200" spc="-105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)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7010" algn="r">
                        <a:lnSpc>
                          <a:spcPts val="2410"/>
                        </a:lnSpc>
                        <a:spcBef>
                          <a:spcPts val="300"/>
                        </a:spcBef>
                        <a:tabLst>
                          <a:tab pos="346075" algn="l"/>
                        </a:tabLst>
                      </a:pPr>
                      <a:r>
                        <a:rPr sz="2200" b="1" dirty="0">
                          <a:latin typeface="Times New Roman"/>
                          <a:cs typeface="Times New Roman"/>
                        </a:rPr>
                        <a:t>y	</a:t>
                      </a:r>
                      <a:r>
                        <a:rPr sz="2200" spc="-14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2200" spc="-11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2200" spc="-19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200" spc="-204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2200" spc="-3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210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2200" spc="-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27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2200" spc="-105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2200" spc="-254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2200" spc="-105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)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997">
                <a:tc>
                  <a:txBody>
                    <a:bodyPr/>
                    <a:lstStyle/>
                    <a:p>
                      <a:pPr marR="24130" algn="ctr">
                        <a:lnSpc>
                          <a:spcPts val="2415"/>
                        </a:lnSpc>
                        <a:spcBef>
                          <a:spcPts val="295"/>
                        </a:spcBef>
                      </a:pPr>
                      <a:r>
                        <a:rPr sz="2200" spc="-220" dirty="0">
                          <a:latin typeface="Times New Roman"/>
                          <a:cs typeface="Times New Roman"/>
                        </a:rPr>
                        <a:t>TRIANGULO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2415"/>
                        </a:lnSpc>
                        <a:spcBef>
                          <a:spcPts val="295"/>
                        </a:spcBef>
                        <a:tabLst>
                          <a:tab pos="413384" algn="l"/>
                        </a:tabLst>
                      </a:pPr>
                      <a:r>
                        <a:rPr sz="2200" b="1" dirty="0">
                          <a:latin typeface="Times New Roman"/>
                          <a:cs typeface="Times New Roman"/>
                        </a:rPr>
                        <a:t>D	</a:t>
                      </a:r>
                      <a:r>
                        <a:rPr sz="2200" spc="-14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2200" spc="-11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2200" spc="-19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200" spc="-210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2200" spc="-3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204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2200" spc="-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30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200" spc="-105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2200" spc="-254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2200" spc="-105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)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0025" algn="r">
                        <a:lnSpc>
                          <a:spcPts val="2415"/>
                        </a:lnSpc>
                        <a:spcBef>
                          <a:spcPts val="295"/>
                        </a:spcBef>
                        <a:tabLst>
                          <a:tab pos="360680" algn="l"/>
                        </a:tabLst>
                      </a:pPr>
                      <a:r>
                        <a:rPr sz="2200" b="1" dirty="0">
                          <a:latin typeface="Times New Roman"/>
                          <a:cs typeface="Times New Roman"/>
                        </a:rPr>
                        <a:t>d	</a:t>
                      </a:r>
                      <a:r>
                        <a:rPr sz="2200" spc="-14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2200" spc="-11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2200" spc="-19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200" spc="-204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2200" spc="-3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210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2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27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2200" spc="-105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2200" spc="-254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2200" spc="-105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)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996">
                <a:tc>
                  <a:txBody>
                    <a:bodyPr/>
                    <a:lstStyle/>
                    <a:p>
                      <a:pPr marR="23495" algn="ctr">
                        <a:lnSpc>
                          <a:spcPts val="2410"/>
                        </a:lnSpc>
                        <a:spcBef>
                          <a:spcPts val="295"/>
                        </a:spcBef>
                      </a:pPr>
                      <a:r>
                        <a:rPr sz="2200" spc="-185" dirty="0">
                          <a:latin typeface="Times New Roman"/>
                          <a:cs typeface="Times New Roman"/>
                        </a:rPr>
                        <a:t>ZIG-ZAG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2410"/>
                        </a:lnSpc>
                        <a:spcBef>
                          <a:spcPts val="295"/>
                        </a:spcBef>
                        <a:tabLst>
                          <a:tab pos="403860" algn="l"/>
                        </a:tabLst>
                      </a:pPr>
                      <a:r>
                        <a:rPr sz="2200" b="1" dirty="0">
                          <a:latin typeface="Times New Roman"/>
                          <a:cs typeface="Times New Roman"/>
                        </a:rPr>
                        <a:t>Z	</a:t>
                      </a:r>
                      <a:r>
                        <a:rPr sz="2200" spc="-14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2200" spc="-11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2200" spc="-19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200" spc="-210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2200" spc="-3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204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2200" spc="-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30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200" spc="-105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2200" spc="-254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2200" spc="-105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)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4629" algn="r">
                        <a:lnSpc>
                          <a:spcPts val="2410"/>
                        </a:lnSpc>
                        <a:spcBef>
                          <a:spcPts val="295"/>
                        </a:spcBef>
                        <a:tabLst>
                          <a:tab pos="331470" algn="l"/>
                        </a:tabLst>
                      </a:pPr>
                      <a:r>
                        <a:rPr sz="2200" b="1" dirty="0">
                          <a:latin typeface="Times New Roman"/>
                          <a:cs typeface="Times New Roman"/>
                        </a:rPr>
                        <a:t>z	</a:t>
                      </a:r>
                      <a:r>
                        <a:rPr sz="2200" spc="-14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2200" spc="-11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2200" spc="-19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200" spc="-204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2200" spc="-3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204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2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26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2200" spc="-105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2200" spc="-254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2200" spc="-110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)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1.1.1	TRANSFORMADORES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Conceptos</a:t>
            </a:r>
            <a:r>
              <a:rPr spc="-20" dirty="0"/>
              <a:t> </a:t>
            </a:r>
            <a:r>
              <a:rPr spc="-5" dirty="0"/>
              <a:t>básicos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66803" y="971297"/>
            <a:ext cx="3943349" cy="519455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058710" y="1333501"/>
            <a:ext cx="3478529" cy="410561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Indice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horario</a:t>
            </a:r>
            <a:r>
              <a:rPr sz="2000" b="1" spc="-5" dirty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2050" dirty="0">
              <a:latin typeface="Arial"/>
              <a:cs typeface="Arial"/>
            </a:endParaRPr>
          </a:p>
          <a:p>
            <a:pPr marL="12700" marR="5080"/>
            <a:r>
              <a:rPr spc="-5" dirty="0">
                <a:latin typeface="Arial MT"/>
                <a:cs typeface="Arial MT"/>
              </a:rPr>
              <a:t>Desfase existente, en vacío</a:t>
            </a:r>
            <a:r>
              <a:rPr spc="-5" dirty="0">
                <a:latin typeface="Arial MT"/>
                <a:cs typeface="Arial MT"/>
              </a:rPr>
              <a:t>, </a:t>
            </a:r>
            <a:r>
              <a:rPr spc="-5" dirty="0" smtClean="0">
                <a:latin typeface="Arial MT"/>
                <a:cs typeface="Arial MT"/>
              </a:rPr>
              <a:t>entre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las</a:t>
            </a:r>
            <a:r>
              <a:rPr spc="-1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tensiones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linea</a:t>
            </a:r>
            <a:endParaRPr dirty="0">
              <a:latin typeface="Arial MT"/>
              <a:cs typeface="Arial MT"/>
            </a:endParaRPr>
          </a:p>
          <a:p>
            <a:pPr marL="12700" marR="194945">
              <a:spcBef>
                <a:spcPts val="5"/>
              </a:spcBef>
            </a:pPr>
            <a:r>
              <a:rPr spc="-5" dirty="0">
                <a:latin typeface="Arial MT"/>
                <a:cs typeface="Arial MT"/>
              </a:rPr>
              <a:t>primaria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>
                <a:latin typeface="Arial MT"/>
                <a:cs typeface="Arial MT"/>
              </a:rPr>
              <a:t>secundaria </a:t>
            </a:r>
            <a:r>
              <a:rPr spc="-5" dirty="0" err="1">
                <a:latin typeface="Arial MT"/>
                <a:cs typeface="Arial MT"/>
              </a:rPr>
              <a:t>en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bornes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homólogos</a:t>
            </a:r>
            <a:endParaRPr dirty="0">
              <a:latin typeface="Arial MT"/>
              <a:cs typeface="Arial MT"/>
            </a:endParaRPr>
          </a:p>
          <a:p>
            <a:pPr marL="12700" marR="321310">
              <a:spcBef>
                <a:spcPts val="5"/>
              </a:spcBef>
            </a:pPr>
            <a:r>
              <a:rPr spc="-5" dirty="0">
                <a:latin typeface="Arial MT"/>
                <a:cs typeface="Arial MT"/>
              </a:rPr>
              <a:t>No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indica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grados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 err="1">
                <a:latin typeface="Arial MT"/>
                <a:cs typeface="Arial MT"/>
              </a:rPr>
              <a:t>sino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múltiplos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30º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55"/>
              </a:spcBef>
            </a:pPr>
            <a:endParaRPr sz="2050" dirty="0">
              <a:latin typeface="Arial MT"/>
              <a:cs typeface="Arial MT"/>
            </a:endParaRPr>
          </a:p>
          <a:p>
            <a:pPr marL="12700"/>
            <a:r>
              <a:rPr sz="2000" b="1" spc="-5" dirty="0">
                <a:latin typeface="Arial"/>
                <a:cs typeface="Arial"/>
              </a:rPr>
              <a:t>Grupos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conexión</a:t>
            </a:r>
            <a:r>
              <a:rPr sz="2000" spc="-5" dirty="0">
                <a:latin typeface="Arial MT"/>
                <a:cs typeface="Arial MT"/>
              </a:rPr>
              <a:t>: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</a:pPr>
            <a:endParaRPr sz="2050" dirty="0">
              <a:latin typeface="Arial MT"/>
              <a:cs typeface="Arial MT"/>
            </a:endParaRPr>
          </a:p>
          <a:p>
            <a:pPr marL="12700" marR="42545"/>
            <a:r>
              <a:rPr spc="-5" dirty="0">
                <a:latin typeface="Arial MT"/>
                <a:cs typeface="Arial MT"/>
              </a:rPr>
              <a:t>Caracteriza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conexiones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los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dos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arrollamientos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</a:p>
          <a:p>
            <a:pPr marL="12700">
              <a:spcBef>
                <a:spcPts val="204"/>
              </a:spcBef>
            </a:pPr>
            <a:r>
              <a:rPr spc="-5" dirty="0">
                <a:latin typeface="Arial MT"/>
                <a:cs typeface="Arial MT"/>
              </a:rPr>
              <a:t>el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índice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horario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1.1.1	TRANSFORMADORES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Conceptos</a:t>
            </a:r>
            <a:r>
              <a:rPr spc="-20" dirty="0"/>
              <a:t> </a:t>
            </a:r>
            <a:r>
              <a:rPr spc="-5" dirty="0"/>
              <a:t>básicos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58710" y="1333501"/>
            <a:ext cx="7615555" cy="23128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Requisitos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para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que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dos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transformadores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trabajen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en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paralelo</a:t>
            </a:r>
            <a:r>
              <a:rPr sz="2000" b="1" spc="-5" dirty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2050" dirty="0">
              <a:latin typeface="Arial"/>
              <a:cs typeface="Arial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Tensiones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nominales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grupo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conexión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iguales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2700" marR="60960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Impedancia </a:t>
            </a:r>
            <a:r>
              <a:rPr spc="-5" dirty="0">
                <a:latin typeface="Arial MT"/>
                <a:cs typeface="Arial MT"/>
              </a:rPr>
              <a:t>de cortocircuito en </a:t>
            </a:r>
            <a:r>
              <a:rPr dirty="0">
                <a:latin typeface="Arial MT"/>
                <a:cs typeface="Arial MT"/>
              </a:rPr>
              <a:t>% </a:t>
            </a:r>
            <a:r>
              <a:rPr spc="-5" dirty="0">
                <a:latin typeface="Arial MT"/>
                <a:cs typeface="Arial MT"/>
              </a:rPr>
              <a:t>similar (reparto de </a:t>
            </a:r>
            <a:r>
              <a:rPr spc="-5" dirty="0" err="1">
                <a:latin typeface="Arial MT"/>
                <a:cs typeface="Arial MT"/>
              </a:rPr>
              <a:t>carga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inversamente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proporcional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5" dirty="0">
                <a:latin typeface="Arial MT"/>
                <a:cs typeface="Arial MT"/>
              </a:rPr>
              <a:t> la </a:t>
            </a:r>
            <a:r>
              <a:rPr spc="-5" dirty="0">
                <a:latin typeface="Arial MT"/>
                <a:cs typeface="Arial MT"/>
              </a:rPr>
              <a:t>impedancia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dirty="0">
                <a:latin typeface="Arial MT"/>
                <a:cs typeface="Arial MT"/>
              </a:rPr>
              <a:t>cortocircuito</a:t>
            </a:r>
            <a:r>
              <a:rPr dirty="0">
                <a:latin typeface="Arial MT"/>
                <a:cs typeface="Arial MT"/>
              </a:rPr>
              <a:t>)</a:t>
            </a: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94945" indent="-182245">
              <a:spcBef>
                <a:spcPts val="5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Tomas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regulación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tensión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similares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58710" y="4415027"/>
            <a:ext cx="7720965" cy="1183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Requisitos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para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energizar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un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transformador</a:t>
            </a:r>
            <a:r>
              <a:rPr sz="2000" b="1" spc="-5" dirty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2050" dirty="0">
              <a:latin typeface="Arial"/>
              <a:cs typeface="Arial"/>
            </a:endParaRPr>
          </a:p>
          <a:p>
            <a:pPr marL="12700" marR="5080"/>
            <a:r>
              <a:rPr spc="-5" dirty="0">
                <a:latin typeface="Arial MT"/>
                <a:cs typeface="Arial MT"/>
              </a:rPr>
              <a:t>Poner </a:t>
            </a:r>
            <a:r>
              <a:rPr dirty="0">
                <a:latin typeface="Arial MT"/>
                <a:cs typeface="Arial MT"/>
              </a:rPr>
              <a:t>toma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dirty="0">
                <a:latin typeface="Arial MT"/>
                <a:cs typeface="Arial MT"/>
              </a:rPr>
              <a:t>tensión </a:t>
            </a:r>
            <a:r>
              <a:rPr spc="-5" dirty="0">
                <a:latin typeface="Arial MT"/>
                <a:cs typeface="Arial MT"/>
              </a:rPr>
              <a:t>en la mayor relación, para evitar </a:t>
            </a:r>
            <a:r>
              <a:rPr spc="-5" dirty="0" err="1">
                <a:latin typeface="Arial MT"/>
                <a:cs typeface="Arial MT"/>
              </a:rPr>
              <a:t>sobreexcitaciones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y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sobretensiones</a:t>
            </a:r>
            <a:endParaRPr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1.1.2	TRANSFORMADORES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Aspectos</a:t>
            </a:r>
            <a:r>
              <a:rPr spc="-20" dirty="0"/>
              <a:t> </a:t>
            </a:r>
            <a:r>
              <a:rPr spc="-5" dirty="0"/>
              <a:t>constructivos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93505" y="1645919"/>
            <a:ext cx="4999355" cy="24205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ELEMENTOS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UN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TRANSFORMADOR: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198120" indent="-186055">
              <a:spcBef>
                <a:spcPts val="1810"/>
              </a:spcBef>
              <a:buChar char="•"/>
              <a:tabLst>
                <a:tab pos="198755" algn="l"/>
              </a:tabLst>
            </a:pPr>
            <a:r>
              <a:rPr spc="-5" dirty="0">
                <a:latin typeface="Arial MT"/>
                <a:cs typeface="Arial MT"/>
              </a:rPr>
              <a:t>NÚCLEO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HIERRO</a:t>
            </a:r>
            <a:endParaRPr>
              <a:latin typeface="Arial MT"/>
              <a:cs typeface="Arial MT"/>
            </a:endParaRPr>
          </a:p>
          <a:p>
            <a:pPr marL="198120" indent="-186055">
              <a:spcBef>
                <a:spcPts val="1090"/>
              </a:spcBef>
              <a:buChar char="•"/>
              <a:tabLst>
                <a:tab pos="198755" algn="l"/>
              </a:tabLst>
            </a:pPr>
            <a:r>
              <a:rPr spc="-5" dirty="0">
                <a:latin typeface="Arial MT"/>
                <a:cs typeface="Arial MT"/>
              </a:rPr>
              <a:t>ARROLLAMIENTOS</a:t>
            </a:r>
            <a:endParaRPr>
              <a:latin typeface="Arial MT"/>
              <a:cs typeface="Arial MT"/>
            </a:endParaRPr>
          </a:p>
          <a:p>
            <a:pPr marL="198120" indent="-186055">
              <a:spcBef>
                <a:spcPts val="1090"/>
              </a:spcBef>
              <a:buChar char="•"/>
              <a:tabLst>
                <a:tab pos="198755" algn="l"/>
              </a:tabLst>
            </a:pPr>
            <a:r>
              <a:rPr dirty="0">
                <a:latin typeface="Arial MT"/>
                <a:cs typeface="Arial MT"/>
              </a:rPr>
              <a:t>CUBA</a:t>
            </a:r>
            <a:endParaRPr>
              <a:latin typeface="Arial MT"/>
              <a:cs typeface="Arial MT"/>
            </a:endParaRPr>
          </a:p>
          <a:p>
            <a:pPr marL="198120" indent="-186055">
              <a:spcBef>
                <a:spcPts val="1090"/>
              </a:spcBef>
              <a:buChar char="•"/>
              <a:tabLst>
                <a:tab pos="198755" algn="l"/>
              </a:tabLst>
            </a:pPr>
            <a:r>
              <a:rPr spc="-5" dirty="0">
                <a:latin typeface="Arial MT"/>
                <a:cs typeface="Arial MT"/>
              </a:rPr>
              <a:t>ACCESORIOS</a:t>
            </a:r>
            <a:endParaRPr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569" y="356934"/>
            <a:ext cx="9118600" cy="465455"/>
            <a:chOff x="0" y="356933"/>
            <a:chExt cx="9118600" cy="465455"/>
          </a:xfrm>
        </p:grpSpPr>
        <p:sp>
          <p:nvSpPr>
            <p:cNvPr id="3" name="object 3"/>
            <p:cNvSpPr/>
            <p:nvPr/>
          </p:nvSpPr>
          <p:spPr>
            <a:xfrm>
              <a:off x="0" y="361695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361695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1.1.2	TRANSFORMADORES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Aspectos</a:t>
            </a:r>
            <a:r>
              <a:rPr spc="-20" dirty="0"/>
              <a:t> </a:t>
            </a:r>
            <a:r>
              <a:rPr spc="-5" dirty="0"/>
              <a:t>constructivos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59800" y="955708"/>
            <a:ext cx="6863080" cy="3718967"/>
          </a:xfrm>
          <a:prstGeom prst="rect">
            <a:avLst/>
          </a:prstGeom>
        </p:spPr>
        <p:txBody>
          <a:bodyPr vert="horz" wrap="square" lIns="0" tIns="167640" rIns="0" bIns="0" rtlCol="0">
            <a:spAutoFit/>
          </a:bodyPr>
          <a:lstStyle/>
          <a:p>
            <a:pPr marL="38100">
              <a:spcBef>
                <a:spcPts val="1320"/>
              </a:spcBef>
            </a:pPr>
            <a:r>
              <a:rPr sz="2000" b="1" spc="-10" dirty="0">
                <a:latin typeface="Arial"/>
                <a:cs typeface="Arial"/>
              </a:rPr>
              <a:t>NÚCLEO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HIERRO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(circuito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magnético</a:t>
            </a:r>
            <a:r>
              <a:rPr sz="2000" b="1" spc="-5" dirty="0">
                <a:latin typeface="Arial"/>
                <a:cs typeface="Arial"/>
              </a:rPr>
              <a:t>):</a:t>
            </a:r>
            <a:endParaRPr sz="2000" dirty="0">
              <a:latin typeface="Arial"/>
              <a:cs typeface="Arial"/>
            </a:endParaRPr>
          </a:p>
          <a:p>
            <a:pPr marL="223520" indent="-186055">
              <a:spcBef>
                <a:spcPts val="980"/>
              </a:spcBef>
              <a:buChar char="•"/>
              <a:tabLst>
                <a:tab pos="224154" algn="l"/>
              </a:tabLst>
            </a:pPr>
            <a:r>
              <a:rPr sz="1600" spc="-5" dirty="0">
                <a:latin typeface="Arial MT"/>
                <a:cs typeface="Arial MT"/>
              </a:rPr>
              <a:t>Formado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por columnas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culatas</a:t>
            </a:r>
            <a:endParaRPr sz="1600" dirty="0">
              <a:latin typeface="Arial MT"/>
              <a:cs typeface="Arial MT"/>
            </a:endParaRPr>
          </a:p>
          <a:p>
            <a:pPr marL="223520" indent="-186055">
              <a:spcBef>
                <a:spcPts val="965"/>
              </a:spcBef>
              <a:buChar char="•"/>
              <a:tabLst>
                <a:tab pos="224154" algn="l"/>
              </a:tabLst>
            </a:pPr>
            <a:r>
              <a:rPr sz="1600" spc="-5" dirty="0">
                <a:latin typeface="Arial MT"/>
                <a:cs typeface="Arial MT"/>
              </a:rPr>
              <a:t>Número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columnas según número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fases y tipo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construcción</a:t>
            </a:r>
            <a:endParaRPr sz="1600" dirty="0">
              <a:latin typeface="Arial MT"/>
              <a:cs typeface="Arial MT"/>
            </a:endParaRPr>
          </a:p>
          <a:p>
            <a:pPr marL="38100" marR="30480">
              <a:spcBef>
                <a:spcPts val="970"/>
              </a:spcBef>
              <a:buChar char="•"/>
              <a:tabLst>
                <a:tab pos="224154" algn="l"/>
              </a:tabLst>
            </a:pPr>
            <a:r>
              <a:rPr sz="1600" spc="-5" dirty="0">
                <a:latin typeface="Arial MT"/>
                <a:cs typeface="Arial MT"/>
              </a:rPr>
              <a:t>Chapas ferromagnéticas eléctricamente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aisladas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entre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sí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tipo</a:t>
            </a:r>
            <a:r>
              <a:rPr sz="1600" dirty="0">
                <a:latin typeface="Arial MT"/>
                <a:cs typeface="Arial MT"/>
              </a:rPr>
              <a:t> “</a:t>
            </a:r>
            <a:r>
              <a:rPr sz="1600" dirty="0" err="1" smtClean="0">
                <a:latin typeface="Arial MT"/>
                <a:cs typeface="Arial MT"/>
              </a:rPr>
              <a:t>grano</a:t>
            </a:r>
            <a:r>
              <a:rPr lang="es-ES" sz="1600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orientado</a:t>
            </a:r>
            <a:r>
              <a:rPr sz="1600" spc="-5" dirty="0">
                <a:latin typeface="Arial MT"/>
                <a:cs typeface="Arial MT"/>
              </a:rPr>
              <a:t>”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(tratamiento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"CARLITE“).</a:t>
            </a:r>
            <a:endParaRPr sz="1600" dirty="0">
              <a:latin typeface="Arial MT"/>
              <a:cs typeface="Arial MT"/>
            </a:endParaRPr>
          </a:p>
          <a:p>
            <a:pPr marL="223520" indent="-186055">
              <a:spcBef>
                <a:spcPts val="969"/>
              </a:spcBef>
              <a:buChar char="•"/>
              <a:tabLst>
                <a:tab pos="224154" algn="l"/>
              </a:tabLst>
            </a:pPr>
            <a:r>
              <a:rPr sz="1600" spc="-5" dirty="0">
                <a:latin typeface="Arial MT"/>
                <a:cs typeface="Arial MT"/>
              </a:rPr>
              <a:t>Pérdidas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magnéticas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chapa</a:t>
            </a:r>
            <a:r>
              <a:rPr sz="1600" spc="-5" dirty="0">
                <a:latin typeface="Arial MT"/>
                <a:cs typeface="Arial MT"/>
              </a:rPr>
              <a:t>= 800-1100 </a:t>
            </a:r>
            <a:r>
              <a:rPr sz="1600" dirty="0">
                <a:latin typeface="Arial MT"/>
                <a:cs typeface="Arial MT"/>
              </a:rPr>
              <a:t>W/m</a:t>
            </a:r>
            <a:r>
              <a:rPr sz="1650" baseline="25252" dirty="0">
                <a:latin typeface="Arial MT"/>
                <a:cs typeface="Arial MT"/>
              </a:rPr>
              <a:t>3</a:t>
            </a:r>
          </a:p>
          <a:p>
            <a:pPr marL="222885" indent="-185420">
              <a:spcBef>
                <a:spcPts val="965"/>
              </a:spcBef>
              <a:buChar char="•"/>
              <a:tabLst>
                <a:tab pos="223520" algn="l"/>
              </a:tabLst>
            </a:pPr>
            <a:r>
              <a:rPr sz="1600" spc="-5" dirty="0">
                <a:latin typeface="Arial MT"/>
                <a:cs typeface="Arial MT"/>
              </a:rPr>
              <a:t>Espesor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chapa</a:t>
            </a:r>
            <a:r>
              <a:rPr sz="1600" spc="-5" dirty="0">
                <a:latin typeface="Arial MT"/>
                <a:cs typeface="Arial MT"/>
              </a:rPr>
              <a:t>=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0.35mm</a:t>
            </a:r>
            <a:endParaRPr sz="1600" dirty="0">
              <a:latin typeface="Arial MT"/>
              <a:cs typeface="Arial MT"/>
            </a:endParaRPr>
          </a:p>
          <a:p>
            <a:pPr marL="223520" indent="-186055">
              <a:spcBef>
                <a:spcPts val="975"/>
              </a:spcBef>
              <a:buChar char="•"/>
              <a:tabLst>
                <a:tab pos="224154" algn="l"/>
              </a:tabLst>
            </a:pPr>
            <a:r>
              <a:rPr sz="1600" spc="-5" dirty="0">
                <a:latin typeface="Arial MT"/>
                <a:cs typeface="Arial MT"/>
              </a:rPr>
              <a:t>La sección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tiende</a:t>
            </a:r>
            <a:r>
              <a:rPr sz="1600" dirty="0">
                <a:latin typeface="Arial MT"/>
                <a:cs typeface="Arial MT"/>
              </a:rPr>
              <a:t> a</a:t>
            </a:r>
            <a:r>
              <a:rPr sz="1600" spc="-5" dirty="0">
                <a:latin typeface="Arial MT"/>
                <a:cs typeface="Arial MT"/>
              </a:rPr>
              <a:t> la forma circular </a:t>
            </a:r>
            <a:r>
              <a:rPr sz="1600" dirty="0">
                <a:latin typeface="Arial MT"/>
                <a:cs typeface="Arial MT"/>
              </a:rPr>
              <a:t>(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paquetes de chapas apilados</a:t>
            </a:r>
            <a:r>
              <a:rPr sz="1600" spc="-5" dirty="0">
                <a:latin typeface="Arial MT"/>
                <a:cs typeface="Arial MT"/>
              </a:rPr>
              <a:t>)</a:t>
            </a:r>
            <a:endParaRPr sz="1600" dirty="0">
              <a:latin typeface="Arial MT"/>
              <a:cs typeface="Arial MT"/>
            </a:endParaRPr>
          </a:p>
          <a:p>
            <a:pPr marL="223520" indent="-186055">
              <a:spcBef>
                <a:spcPts val="965"/>
              </a:spcBef>
              <a:buChar char="•"/>
              <a:tabLst>
                <a:tab pos="224154" algn="l"/>
              </a:tabLst>
            </a:pPr>
            <a:r>
              <a:rPr sz="1600" spc="-5" dirty="0">
                <a:latin typeface="Arial MT"/>
                <a:cs typeface="Arial MT"/>
              </a:rPr>
              <a:t>Uniones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columnas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culatas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solape</a:t>
            </a:r>
            <a:endParaRPr sz="1600" dirty="0">
              <a:latin typeface="Arial MT"/>
              <a:cs typeface="Arial MT"/>
            </a:endParaRPr>
          </a:p>
          <a:p>
            <a:pPr marL="223520" indent="-186055">
              <a:spcBef>
                <a:spcPts val="965"/>
              </a:spcBef>
              <a:buChar char="•"/>
              <a:tabLst>
                <a:tab pos="224154" algn="l"/>
              </a:tabLst>
            </a:pPr>
            <a:r>
              <a:rPr sz="1600" spc="-5" dirty="0">
                <a:latin typeface="Arial MT"/>
                <a:cs typeface="Arial MT"/>
              </a:rPr>
              <a:t>Cierres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fundición moldeada </a:t>
            </a:r>
            <a:r>
              <a:rPr sz="1600" dirty="0">
                <a:latin typeface="Arial MT"/>
                <a:cs typeface="Arial MT"/>
              </a:rPr>
              <a:t>y </a:t>
            </a:r>
            <a:r>
              <a:rPr sz="1600" spc="-5" dirty="0">
                <a:latin typeface="Arial MT"/>
                <a:cs typeface="Arial MT"/>
              </a:rPr>
              <a:t>uniones mediante</a:t>
            </a:r>
            <a:r>
              <a:rPr sz="1600" dirty="0">
                <a:latin typeface="Arial MT"/>
                <a:cs typeface="Arial MT"/>
              </a:rPr>
              <a:t> tirantes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 </a:t>
            </a:r>
            <a:r>
              <a:rPr sz="1600" spc="-5" dirty="0">
                <a:latin typeface="Arial MT"/>
                <a:cs typeface="Arial MT"/>
              </a:rPr>
              <a:t>espárragos</a:t>
            </a:r>
            <a:endParaRPr sz="1600" dirty="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1003" y="4993894"/>
            <a:ext cx="4335779" cy="1274825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6831623" y="1106170"/>
            <a:ext cx="3789679" cy="5129530"/>
            <a:chOff x="5329053" y="1106170"/>
            <a:chExt cx="3789679" cy="512953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71035" y="1106170"/>
              <a:ext cx="1647564" cy="397687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29053" y="4705095"/>
              <a:ext cx="2189225" cy="1530096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1.1.2	TRANSFORMADORES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Aspectos</a:t>
            </a:r>
            <a:r>
              <a:rPr spc="-20" dirty="0"/>
              <a:t> </a:t>
            </a:r>
            <a:r>
              <a:rPr spc="-5" dirty="0"/>
              <a:t>constructivos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2003" y="2697227"/>
            <a:ext cx="2206751" cy="254126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553246" y="2406396"/>
            <a:ext cx="14351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Monofásico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ordinario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996226" y="3804411"/>
            <a:ext cx="694690" cy="275590"/>
          </a:xfrm>
          <a:custGeom>
            <a:avLst/>
            <a:gdLst/>
            <a:ahLst/>
            <a:cxnLst/>
            <a:rect l="l" t="t" r="r" b="b"/>
            <a:pathLst>
              <a:path w="694689" h="275589">
                <a:moveTo>
                  <a:pt x="694181" y="275082"/>
                </a:moveTo>
                <a:lnTo>
                  <a:pt x="694181" y="0"/>
                </a:lnTo>
                <a:lnTo>
                  <a:pt x="0" y="0"/>
                </a:lnTo>
                <a:lnTo>
                  <a:pt x="0" y="275082"/>
                </a:lnTo>
                <a:lnTo>
                  <a:pt x="694181" y="2750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116109" y="3835145"/>
            <a:ext cx="49720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Núcleo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840779" y="2571495"/>
            <a:ext cx="624205" cy="457200"/>
          </a:xfrm>
          <a:custGeom>
            <a:avLst/>
            <a:gdLst/>
            <a:ahLst/>
            <a:cxnLst/>
            <a:rect l="l" t="t" r="r" b="b"/>
            <a:pathLst>
              <a:path w="624205" h="457200">
                <a:moveTo>
                  <a:pt x="624078" y="457200"/>
                </a:moveTo>
                <a:lnTo>
                  <a:pt x="624078" y="0"/>
                </a:lnTo>
                <a:lnTo>
                  <a:pt x="0" y="0"/>
                </a:lnTo>
                <a:lnTo>
                  <a:pt x="0" y="457200"/>
                </a:lnTo>
                <a:lnTo>
                  <a:pt x="624078" y="457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920274" y="2784347"/>
            <a:ext cx="4648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Culata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071402" y="2461768"/>
            <a:ext cx="2005330" cy="2853055"/>
            <a:chOff x="3568833" y="2461767"/>
            <a:chExt cx="2005330" cy="285305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68833" y="2760471"/>
              <a:ext cx="2004821" cy="255422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744861" y="2461767"/>
              <a:ext cx="1676400" cy="457200"/>
            </a:xfrm>
            <a:custGeom>
              <a:avLst/>
              <a:gdLst/>
              <a:ahLst/>
              <a:cxnLst/>
              <a:rect l="l" t="t" r="r" b="b"/>
              <a:pathLst>
                <a:path w="1676400" h="457200">
                  <a:moveTo>
                    <a:pt x="1676400" y="457200"/>
                  </a:moveTo>
                  <a:lnTo>
                    <a:pt x="1676400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1676400" y="457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684305" y="2491740"/>
            <a:ext cx="8032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" marR="5080" indent="-34290">
              <a:spcBef>
                <a:spcPts val="100"/>
              </a:spcBef>
            </a:pPr>
            <a:r>
              <a:rPr sz="1200" spc="-5" dirty="0" err="1" smtClean="0">
                <a:latin typeface="Arial MT"/>
                <a:cs typeface="Arial MT"/>
              </a:rPr>
              <a:t>Mo</a:t>
            </a:r>
            <a:r>
              <a:rPr sz="1200" spc="-10" dirty="0" err="1" smtClean="0">
                <a:latin typeface="Arial MT"/>
                <a:cs typeface="Arial MT"/>
              </a:rPr>
              <a:t>n</a:t>
            </a:r>
            <a:r>
              <a:rPr sz="1200" spc="-5" dirty="0" err="1" smtClean="0">
                <a:latin typeface="Arial MT"/>
                <a:cs typeface="Arial MT"/>
              </a:rPr>
              <a:t>ofásico</a:t>
            </a:r>
            <a:r>
              <a:rPr lang="es-ES" sz="1200" spc="-5" dirty="0" smtClean="0">
                <a:latin typeface="Arial MT"/>
                <a:cs typeface="Arial MT"/>
              </a:rPr>
              <a:t> </a:t>
            </a:r>
            <a:r>
              <a:rPr sz="1200" spc="-5" dirty="0" err="1" smtClean="0">
                <a:latin typeface="Arial MT"/>
                <a:cs typeface="Arial MT"/>
              </a:rPr>
              <a:t>acorazado</a:t>
            </a:r>
            <a:endParaRPr sz="1200" dirty="0">
              <a:latin typeface="Arial MT"/>
              <a:cs typeface="Arial M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586003" y="2413762"/>
            <a:ext cx="2295525" cy="2748915"/>
            <a:chOff x="6083433" y="2413761"/>
            <a:chExt cx="2295525" cy="2748915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83433" y="2676651"/>
              <a:ext cx="2295144" cy="248564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397370" y="2413761"/>
              <a:ext cx="1676400" cy="275590"/>
            </a:xfrm>
            <a:custGeom>
              <a:avLst/>
              <a:gdLst/>
              <a:ahLst/>
              <a:cxnLst/>
              <a:rect l="l" t="t" r="r" b="b"/>
              <a:pathLst>
                <a:path w="1676400" h="275589">
                  <a:moveTo>
                    <a:pt x="1676400" y="275081"/>
                  </a:moveTo>
                  <a:lnTo>
                    <a:pt x="1676400" y="0"/>
                  </a:lnTo>
                  <a:lnTo>
                    <a:pt x="0" y="0"/>
                  </a:lnTo>
                  <a:lnTo>
                    <a:pt x="0" y="275082"/>
                  </a:lnTo>
                  <a:lnTo>
                    <a:pt x="1676400" y="2750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8121181" y="2444496"/>
            <a:ext cx="123380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Trifásico</a:t>
            </a:r>
            <a:r>
              <a:rPr sz="1200" spc="-6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ordinario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78949" y="1379219"/>
            <a:ext cx="43199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TIPOS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NÚCLEOS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MAGNETICOS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1.1.2	TRANSFORMADORES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Aspectos</a:t>
            </a:r>
            <a:r>
              <a:rPr spc="-20" dirty="0"/>
              <a:t> </a:t>
            </a:r>
            <a:r>
              <a:rPr spc="-5" dirty="0"/>
              <a:t>constructivos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31504" y="1122012"/>
            <a:ext cx="6687184" cy="2442210"/>
          </a:xfrm>
          <a:prstGeom prst="rect">
            <a:avLst/>
          </a:prstGeom>
        </p:spPr>
        <p:txBody>
          <a:bodyPr vert="horz" wrap="square" lIns="0" tIns="166370" rIns="0" bIns="0" rtlCol="0">
            <a:spAutoFit/>
          </a:bodyPr>
          <a:lstStyle/>
          <a:p>
            <a:pPr marL="12700">
              <a:spcBef>
                <a:spcPts val="1310"/>
              </a:spcBef>
            </a:pPr>
            <a:r>
              <a:rPr sz="2000" b="1" spc="-5" dirty="0">
                <a:latin typeface="Arial"/>
                <a:cs typeface="Arial"/>
              </a:rPr>
              <a:t>ARROLLAMIENTOS (circuitos eléctricos</a:t>
            </a:r>
            <a:r>
              <a:rPr sz="2000" b="1" spc="-5" dirty="0">
                <a:latin typeface="Arial"/>
                <a:cs typeface="Arial"/>
              </a:rPr>
              <a:t>):</a:t>
            </a:r>
            <a:endParaRPr sz="2000" dirty="0">
              <a:latin typeface="Arial"/>
              <a:cs typeface="Arial"/>
            </a:endParaRPr>
          </a:p>
          <a:p>
            <a:pPr marL="12700" marR="5080" indent="-635">
              <a:spcBef>
                <a:spcPts val="980"/>
              </a:spcBef>
              <a:buChar char="•"/>
              <a:tabLst>
                <a:tab pos="198755" algn="l"/>
              </a:tabLst>
            </a:pPr>
            <a:r>
              <a:rPr sz="1600" spc="-5" dirty="0">
                <a:latin typeface="Arial MT"/>
                <a:cs typeface="Arial MT"/>
              </a:rPr>
              <a:t>Tipos: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primario,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secundario,</a:t>
            </a:r>
            <a:r>
              <a:rPr sz="1600" dirty="0">
                <a:latin typeface="Arial MT"/>
                <a:cs typeface="Arial MT"/>
              </a:rPr>
              <a:t> terciario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regulación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(hasta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12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total</a:t>
            </a:r>
            <a:r>
              <a:rPr sz="1600" spc="-5" dirty="0" smtClean="0">
                <a:latin typeface="Arial MT"/>
                <a:cs typeface="Arial MT"/>
              </a:rPr>
              <a:t>).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Es</a:t>
            </a:r>
            <a:r>
              <a:rPr sz="160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importante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conocer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para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un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transformador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concreto</a:t>
            </a:r>
            <a:r>
              <a:rPr sz="1600" spc="-5" dirty="0">
                <a:latin typeface="Arial MT"/>
                <a:cs typeface="Arial MT"/>
              </a:rPr>
              <a:t> la </a:t>
            </a:r>
            <a:r>
              <a:rPr sz="1600" spc="-5" dirty="0" err="1" smtClean="0">
                <a:latin typeface="Arial MT"/>
                <a:cs typeface="Arial MT"/>
              </a:rPr>
              <a:t>posición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relativa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</a:t>
            </a:r>
            <a:r>
              <a:rPr sz="1600" spc="-5" dirty="0">
                <a:latin typeface="Arial MT"/>
                <a:cs typeface="Arial MT"/>
              </a:rPr>
              <a:t>los devanados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5" dirty="0">
                <a:latin typeface="Arial MT"/>
                <a:cs typeface="Arial MT"/>
              </a:rPr>
              <a:t> la hora de </a:t>
            </a:r>
            <a:r>
              <a:rPr sz="1600" spc="-5" dirty="0" err="1">
                <a:latin typeface="Arial MT"/>
                <a:cs typeface="Arial MT"/>
              </a:rPr>
              <a:t>analizar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lang="es-ES" sz="1600" spc="-5" dirty="0" smtClean="0">
                <a:latin typeface="Arial MT"/>
                <a:cs typeface="Arial MT"/>
              </a:rPr>
              <a:t>falla</a:t>
            </a:r>
            <a:r>
              <a:rPr sz="1600" spc="-5" dirty="0" smtClean="0">
                <a:latin typeface="Arial MT"/>
                <a:cs typeface="Arial MT"/>
              </a:rPr>
              <a:t>s</a:t>
            </a:r>
            <a:endParaRPr sz="1600" dirty="0">
              <a:latin typeface="Arial MT"/>
              <a:cs typeface="Arial MT"/>
            </a:endParaRPr>
          </a:p>
          <a:p>
            <a:pPr marL="198120" indent="-186055">
              <a:spcBef>
                <a:spcPts val="975"/>
              </a:spcBef>
              <a:buChar char="•"/>
              <a:tabLst>
                <a:tab pos="198755" algn="l"/>
              </a:tabLst>
            </a:pPr>
            <a:r>
              <a:rPr sz="1600" spc="-5" dirty="0">
                <a:latin typeface="Arial MT"/>
                <a:cs typeface="Arial MT"/>
              </a:rPr>
              <a:t>Cilíndricos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concéntricos (mejor resistencia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los cortocircuitos</a:t>
            </a:r>
            <a:r>
              <a:rPr sz="1600" spc="-5" dirty="0">
                <a:latin typeface="Arial MT"/>
                <a:cs typeface="Arial MT"/>
              </a:rPr>
              <a:t>)</a:t>
            </a:r>
            <a:endParaRPr sz="1600" dirty="0">
              <a:latin typeface="Arial MT"/>
              <a:cs typeface="Arial MT"/>
            </a:endParaRPr>
          </a:p>
          <a:p>
            <a:pPr marL="197485" indent="-185420">
              <a:spcBef>
                <a:spcPts val="965"/>
              </a:spcBef>
              <a:buChar char="•"/>
              <a:tabLst>
                <a:tab pos="198120" algn="l"/>
              </a:tabLst>
            </a:pPr>
            <a:r>
              <a:rPr sz="1600" spc="-5" dirty="0">
                <a:latin typeface="Arial MT"/>
                <a:cs typeface="Arial MT"/>
              </a:rPr>
              <a:t>Separadores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aislantes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entre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devanados</a:t>
            </a:r>
            <a:endParaRPr sz="1600" dirty="0">
              <a:latin typeface="Arial MT"/>
              <a:cs typeface="Arial MT"/>
            </a:endParaRPr>
          </a:p>
          <a:p>
            <a:pPr marL="197485" indent="-185420">
              <a:spcBef>
                <a:spcPts val="975"/>
              </a:spcBef>
              <a:buChar char="•"/>
              <a:tabLst>
                <a:tab pos="198120" algn="l"/>
              </a:tabLst>
            </a:pPr>
            <a:r>
              <a:rPr sz="1600" spc="-5" dirty="0">
                <a:latin typeface="Arial MT"/>
                <a:cs typeface="Arial MT"/>
              </a:rPr>
              <a:t>Canales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refrigeración gracias</a:t>
            </a:r>
            <a:r>
              <a:rPr sz="1600" dirty="0">
                <a:latin typeface="Arial MT"/>
                <a:cs typeface="Arial MT"/>
              </a:rPr>
              <a:t> a </a:t>
            </a:r>
            <a:r>
              <a:rPr sz="1600" spc="-5" dirty="0">
                <a:latin typeface="Arial MT"/>
                <a:cs typeface="Arial MT"/>
              </a:rPr>
              <a:t>cuñas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entre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espiras</a:t>
            </a:r>
            <a:endParaRPr sz="1600" dirty="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89046" y="3892042"/>
            <a:ext cx="2358506" cy="170840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14074" y="3888994"/>
            <a:ext cx="2357628" cy="169849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01827" y="3866896"/>
            <a:ext cx="2321051" cy="175869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652307" y="5867399"/>
            <a:ext cx="171259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spc="-10" dirty="0">
                <a:latin typeface="Arial MT"/>
                <a:cs typeface="Arial MT"/>
              </a:rPr>
              <a:t>Concéntricos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simples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77177" y="5867399"/>
            <a:ext cx="163004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spc="-10" dirty="0">
                <a:latin typeface="Arial MT"/>
                <a:cs typeface="Arial MT"/>
              </a:rPr>
              <a:t>Concéntricos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dobles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24412" y="5867399"/>
            <a:ext cx="87312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spc="-10" dirty="0">
                <a:latin typeface="Arial MT"/>
                <a:cs typeface="Arial MT"/>
              </a:rPr>
              <a:t>Alternados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1.1.2	TRANSFORMADORES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Aspectos</a:t>
            </a:r>
            <a:r>
              <a:rPr spc="-20" dirty="0"/>
              <a:t> </a:t>
            </a:r>
            <a:r>
              <a:rPr spc="-5" dirty="0"/>
              <a:t>constructivos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8676" y="909573"/>
            <a:ext cx="8074129" cy="524332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1.1.2	TRANSFORMADORES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Aspectos</a:t>
            </a:r>
            <a:r>
              <a:rPr spc="-20" dirty="0"/>
              <a:t> </a:t>
            </a:r>
            <a:r>
              <a:rPr spc="-5" dirty="0"/>
              <a:t>constructivos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2291" y="1033018"/>
            <a:ext cx="6446142" cy="482574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1.1.2	TRANSFORMADORES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Aspectos</a:t>
            </a:r>
            <a:r>
              <a:rPr spc="-20" dirty="0"/>
              <a:t> </a:t>
            </a:r>
            <a:r>
              <a:rPr spc="-5" dirty="0"/>
              <a:t>constructivos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6333" y="961391"/>
            <a:ext cx="7057405" cy="529285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1.1.2	TRANSFORMADORES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Aspectos</a:t>
            </a:r>
            <a:r>
              <a:rPr spc="-20" dirty="0"/>
              <a:t> </a:t>
            </a:r>
            <a:r>
              <a:rPr spc="-5" dirty="0"/>
              <a:t>constructivos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5503" y="1150619"/>
            <a:ext cx="71685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MONTAJE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NUCLEO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MAGNETICO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Y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ARROLLAMIENTOS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0701" y="1609090"/>
            <a:ext cx="3097529" cy="46085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25505" y="1609090"/>
            <a:ext cx="5333805" cy="399897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1.1.2	TRANSFORMADORES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Aspectos</a:t>
            </a:r>
            <a:r>
              <a:rPr spc="-20" dirty="0"/>
              <a:t> </a:t>
            </a:r>
            <a:r>
              <a:rPr spc="-5" dirty="0"/>
              <a:t>constructivos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407704" y="1226819"/>
            <a:ext cx="7396480" cy="4051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dirty="0">
                <a:latin typeface="Arial"/>
                <a:cs typeface="Arial"/>
              </a:rPr>
              <a:t>CUBA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2550">
              <a:latin typeface="Arial"/>
              <a:cs typeface="Arial"/>
            </a:endParaRPr>
          </a:p>
          <a:p>
            <a:pPr marL="167005" indent="-154940">
              <a:buChar char="-"/>
              <a:tabLst>
                <a:tab pos="167640" algn="l"/>
              </a:tabLst>
            </a:pPr>
            <a:r>
              <a:rPr sz="2000" spc="-5" dirty="0">
                <a:latin typeface="Arial MT"/>
                <a:cs typeface="Arial MT"/>
              </a:rPr>
              <a:t>LÁMINAS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ACERO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SOLDADAS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+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REFUERZOS</a:t>
            </a:r>
            <a:endParaRPr sz="2000">
              <a:latin typeface="Arial MT"/>
              <a:cs typeface="Arial MT"/>
            </a:endParaRPr>
          </a:p>
          <a:p>
            <a:pPr marL="167005" indent="-154940">
              <a:spcBef>
                <a:spcPts val="1685"/>
              </a:spcBef>
              <a:buChar char="-"/>
              <a:tabLst>
                <a:tab pos="167640" algn="l"/>
              </a:tabLst>
            </a:pPr>
            <a:r>
              <a:rPr sz="2000" spc="-5" dirty="0">
                <a:latin typeface="Arial MT"/>
                <a:cs typeface="Arial MT"/>
              </a:rPr>
              <a:t>ELEMENTOS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IZAJE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y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ELEVACIÓN,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MÉNSULAS,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RUEDAS</a:t>
            </a:r>
            <a:endParaRPr sz="2000">
              <a:latin typeface="Arial MT"/>
              <a:cs typeface="Arial MT"/>
            </a:endParaRPr>
          </a:p>
          <a:p>
            <a:pPr marL="167005" indent="-154940">
              <a:spcBef>
                <a:spcPts val="1800"/>
              </a:spcBef>
              <a:buChar char="-"/>
              <a:tabLst>
                <a:tab pos="167640" algn="l"/>
              </a:tabLst>
            </a:pPr>
            <a:r>
              <a:rPr sz="2000" spc="-5" dirty="0">
                <a:latin typeface="Arial MT"/>
                <a:cs typeface="Arial MT"/>
              </a:rPr>
              <a:t>TAPA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ATORNILLADA</a:t>
            </a:r>
            <a:endParaRPr sz="2000">
              <a:latin typeface="Arial MT"/>
              <a:cs typeface="Arial MT"/>
            </a:endParaRPr>
          </a:p>
          <a:p>
            <a:pPr marL="167005" indent="-154940">
              <a:spcBef>
                <a:spcPts val="1800"/>
              </a:spcBef>
              <a:buChar char="-"/>
              <a:tabLst>
                <a:tab pos="167640" algn="l"/>
              </a:tabLst>
            </a:pPr>
            <a:r>
              <a:rPr sz="2000" spc="-5" dirty="0">
                <a:latin typeface="Arial MT"/>
                <a:cs typeface="Arial MT"/>
              </a:rPr>
              <a:t>TERMINACIÓN</a:t>
            </a:r>
            <a:endParaRPr sz="2000">
              <a:latin typeface="Arial MT"/>
              <a:cs typeface="Arial MT"/>
            </a:endParaRPr>
          </a:p>
          <a:p>
            <a:pPr marL="167005" indent="-154940">
              <a:spcBef>
                <a:spcPts val="1800"/>
              </a:spcBef>
              <a:buChar char="-"/>
              <a:tabLst>
                <a:tab pos="167640" algn="l"/>
              </a:tabLst>
            </a:pPr>
            <a:r>
              <a:rPr sz="2000" spc="-5" dirty="0">
                <a:latin typeface="Arial MT"/>
                <a:cs typeface="Arial MT"/>
              </a:rPr>
              <a:t>LIMPIEZA CON GRANALLA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 ACERO</a:t>
            </a:r>
            <a:endParaRPr sz="2000">
              <a:latin typeface="Arial MT"/>
              <a:cs typeface="Arial MT"/>
            </a:endParaRPr>
          </a:p>
          <a:p>
            <a:pPr marL="167005" indent="-154940">
              <a:spcBef>
                <a:spcPts val="1800"/>
              </a:spcBef>
              <a:buChar char="-"/>
              <a:tabLst>
                <a:tab pos="167640" algn="l"/>
              </a:tabLst>
            </a:pPr>
            <a:r>
              <a:rPr sz="2000" spc="-5" dirty="0">
                <a:latin typeface="Arial MT"/>
                <a:cs typeface="Arial MT"/>
              </a:rPr>
              <a:t>3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CAPAS DE PINTURA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1.1.2	TRANSFORMADORES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Aspectos</a:t>
            </a:r>
            <a:r>
              <a:rPr spc="-20" dirty="0"/>
              <a:t> </a:t>
            </a:r>
            <a:r>
              <a:rPr spc="-5" dirty="0"/>
              <a:t>constructivos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60105" y="1204723"/>
            <a:ext cx="6082665" cy="4775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ACCESORIOS</a:t>
            </a:r>
            <a:endParaRPr sz="20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2700">
              <a:latin typeface="Arial"/>
              <a:cs typeface="Arial"/>
            </a:endParaRPr>
          </a:p>
          <a:p>
            <a:pPr marL="292100" indent="-280035">
              <a:buChar char="•"/>
              <a:tabLst>
                <a:tab pos="292100" algn="l"/>
                <a:tab pos="292735" algn="l"/>
              </a:tabLst>
            </a:pPr>
            <a:r>
              <a:rPr spc="-5" dirty="0">
                <a:latin typeface="Arial MT"/>
                <a:cs typeface="Arial MT"/>
              </a:rPr>
              <a:t>DEPÓSITO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CONSERVADOR</a:t>
            </a:r>
            <a:endParaRPr>
              <a:latin typeface="Arial MT"/>
              <a:cs typeface="Arial MT"/>
            </a:endParaRPr>
          </a:p>
          <a:p>
            <a:pPr marL="292100" indent="-280035">
              <a:spcBef>
                <a:spcPts val="1085"/>
              </a:spcBef>
              <a:buChar char="•"/>
              <a:tabLst>
                <a:tab pos="292100" algn="l"/>
                <a:tab pos="292735" algn="l"/>
              </a:tabLst>
            </a:pPr>
            <a:r>
              <a:rPr dirty="0">
                <a:latin typeface="Arial MT"/>
                <a:cs typeface="Arial MT"/>
              </a:rPr>
              <a:t>DESECADOR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AIRE</a:t>
            </a:r>
            <a:endParaRPr>
              <a:latin typeface="Arial MT"/>
              <a:cs typeface="Arial MT"/>
            </a:endParaRPr>
          </a:p>
          <a:p>
            <a:pPr marL="292100" indent="-280035">
              <a:spcBef>
                <a:spcPts val="1095"/>
              </a:spcBef>
              <a:buChar char="•"/>
              <a:tabLst>
                <a:tab pos="292100" algn="l"/>
                <a:tab pos="292735" algn="l"/>
              </a:tabLst>
            </a:pPr>
            <a:r>
              <a:rPr spc="-5" dirty="0">
                <a:latin typeface="Arial MT"/>
                <a:cs typeface="Arial MT"/>
              </a:rPr>
              <a:t>INDICADOR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NIVEL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ACEITE</a:t>
            </a:r>
            <a:endParaRPr>
              <a:latin typeface="Arial MT"/>
              <a:cs typeface="Arial MT"/>
            </a:endParaRPr>
          </a:p>
          <a:p>
            <a:pPr marL="292100" indent="-280035">
              <a:spcBef>
                <a:spcPts val="1090"/>
              </a:spcBef>
              <a:buChar char="•"/>
              <a:tabLst>
                <a:tab pos="292100" algn="l"/>
                <a:tab pos="292735" algn="l"/>
              </a:tabLst>
            </a:pPr>
            <a:r>
              <a:rPr spc="-5" dirty="0">
                <a:latin typeface="Arial MT"/>
                <a:cs typeface="Arial MT"/>
              </a:rPr>
              <a:t>CHIMENEA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/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VÁLVULA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EXPANSIÓN</a:t>
            </a:r>
            <a:endParaRPr>
              <a:latin typeface="Arial MT"/>
              <a:cs typeface="Arial MT"/>
            </a:endParaRPr>
          </a:p>
          <a:p>
            <a:pPr marL="292100" indent="-280035">
              <a:spcBef>
                <a:spcPts val="1085"/>
              </a:spcBef>
              <a:buChar char="•"/>
              <a:tabLst>
                <a:tab pos="292100" algn="l"/>
                <a:tab pos="292735" algn="l"/>
              </a:tabLst>
            </a:pPr>
            <a:r>
              <a:rPr spc="-5" dirty="0">
                <a:latin typeface="Arial MT"/>
                <a:cs typeface="Arial MT"/>
              </a:rPr>
              <a:t>RELÉS</a:t>
            </a:r>
            <a:r>
              <a:rPr spc="459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BUCHHOLZ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JANSEN</a:t>
            </a:r>
            <a:endParaRPr>
              <a:latin typeface="Arial MT"/>
              <a:cs typeface="Arial MT"/>
            </a:endParaRPr>
          </a:p>
          <a:p>
            <a:pPr marL="292100" indent="-280035">
              <a:spcBef>
                <a:spcPts val="1095"/>
              </a:spcBef>
              <a:buChar char="•"/>
              <a:tabLst>
                <a:tab pos="292100" algn="l"/>
                <a:tab pos="292735" algn="l"/>
              </a:tabLst>
            </a:pPr>
            <a:r>
              <a:rPr spc="-5" dirty="0">
                <a:latin typeface="Arial MT"/>
                <a:cs typeface="Arial MT"/>
              </a:rPr>
              <a:t>IMAGEN</a:t>
            </a:r>
            <a:r>
              <a:rPr spc="-4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TÉRMICA</a:t>
            </a:r>
            <a:endParaRPr>
              <a:latin typeface="Arial MT"/>
              <a:cs typeface="Arial MT"/>
            </a:endParaRPr>
          </a:p>
          <a:p>
            <a:pPr marL="292100" indent="-280035">
              <a:spcBef>
                <a:spcPts val="1090"/>
              </a:spcBef>
              <a:buChar char="•"/>
              <a:tabLst>
                <a:tab pos="292100" algn="l"/>
                <a:tab pos="292735" algn="l"/>
              </a:tabLst>
            </a:pPr>
            <a:r>
              <a:rPr spc="-5" dirty="0">
                <a:latin typeface="Arial MT"/>
                <a:cs typeface="Arial MT"/>
              </a:rPr>
              <a:t>TERMÓMETROS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TERMOSTATOS</a:t>
            </a:r>
            <a:endParaRPr>
              <a:latin typeface="Arial MT"/>
              <a:cs typeface="Arial MT"/>
            </a:endParaRPr>
          </a:p>
          <a:p>
            <a:pPr marL="292100" indent="-280035">
              <a:spcBef>
                <a:spcPts val="1085"/>
              </a:spcBef>
              <a:buChar char="•"/>
              <a:tabLst>
                <a:tab pos="292100" algn="l"/>
                <a:tab pos="292735" algn="l"/>
              </a:tabLst>
            </a:pPr>
            <a:r>
              <a:rPr spc="-5" dirty="0">
                <a:latin typeface="Arial MT"/>
                <a:cs typeface="Arial MT"/>
              </a:rPr>
              <a:t>BORNAS</a:t>
            </a:r>
            <a:endParaRPr>
              <a:latin typeface="Arial MT"/>
              <a:cs typeface="Arial MT"/>
            </a:endParaRPr>
          </a:p>
          <a:p>
            <a:pPr marL="292100" indent="-280035">
              <a:spcBef>
                <a:spcPts val="1095"/>
              </a:spcBef>
              <a:buChar char="•"/>
              <a:tabLst>
                <a:tab pos="292100" algn="l"/>
                <a:tab pos="292735" algn="l"/>
              </a:tabLst>
            </a:pPr>
            <a:r>
              <a:rPr spc="-5" dirty="0">
                <a:latin typeface="Arial MT"/>
                <a:cs typeface="Arial MT"/>
              </a:rPr>
              <a:t>VÁLVULAS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LLENADO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VACIADO,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PURGA,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etc...</a:t>
            </a:r>
            <a:endParaRPr>
              <a:latin typeface="Arial MT"/>
              <a:cs typeface="Arial MT"/>
            </a:endParaRPr>
          </a:p>
          <a:p>
            <a:pPr marL="292100" indent="-280035">
              <a:spcBef>
                <a:spcPts val="1090"/>
              </a:spcBef>
              <a:buChar char="•"/>
              <a:tabLst>
                <a:tab pos="292100" algn="l"/>
                <a:tab pos="292735" algn="l"/>
              </a:tabLst>
            </a:pPr>
            <a:r>
              <a:rPr spc="-5" dirty="0">
                <a:latin typeface="Arial MT"/>
                <a:cs typeface="Arial MT"/>
              </a:rPr>
              <a:t>ARMARIO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CONTROL</a:t>
            </a:r>
            <a:endParaRPr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4021" y="987299"/>
            <a:ext cx="5644133" cy="501395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4" name="object 4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1.1.2	TRANSFORMADORES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Aspectos</a:t>
            </a:r>
            <a:r>
              <a:rPr spc="-20" dirty="0"/>
              <a:t> </a:t>
            </a:r>
            <a:r>
              <a:rPr spc="-5" dirty="0"/>
              <a:t>constructivos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365269" y="1204730"/>
            <a:ext cx="3009900" cy="441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5280">
              <a:spcBef>
                <a:spcPts val="100"/>
              </a:spcBef>
            </a:pPr>
            <a:r>
              <a:rPr spc="-5" dirty="0">
                <a:latin typeface="Arial MT"/>
                <a:cs typeface="Arial MT"/>
              </a:rPr>
              <a:t>1.- Depósito</a:t>
            </a:r>
            <a:r>
              <a:rPr spc="-5" dirty="0">
                <a:latin typeface="Arial MT"/>
                <a:cs typeface="Arial MT"/>
              </a:rPr>
              <a:t> de </a:t>
            </a:r>
            <a:r>
              <a:rPr spc="-5" dirty="0" err="1" smtClean="0">
                <a:latin typeface="Arial MT"/>
                <a:cs typeface="Arial MT"/>
              </a:rPr>
              <a:t>expansión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2</a:t>
            </a:r>
            <a:r>
              <a:rPr spc="-5" dirty="0">
                <a:latin typeface="Arial MT"/>
                <a:cs typeface="Arial MT"/>
              </a:rPr>
              <a:t>.- </a:t>
            </a:r>
            <a:r>
              <a:rPr spc="-5" dirty="0" err="1">
                <a:latin typeface="Arial MT"/>
                <a:cs typeface="Arial MT"/>
              </a:rPr>
              <a:t>Separador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entre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depósitos</a:t>
            </a:r>
            <a:endParaRPr dirty="0">
              <a:latin typeface="Arial MT"/>
              <a:cs typeface="Arial MT"/>
            </a:endParaRPr>
          </a:p>
          <a:p>
            <a:pPr marL="12700" marR="309245">
              <a:spcBef>
                <a:spcPts val="5"/>
              </a:spcBef>
            </a:pPr>
            <a:r>
              <a:rPr spc="-5" dirty="0">
                <a:latin typeface="Arial MT"/>
                <a:cs typeface="Arial MT"/>
              </a:rPr>
              <a:t>3.- Indicadores de </a:t>
            </a:r>
            <a:r>
              <a:rPr spc="-5" dirty="0" err="1">
                <a:latin typeface="Arial MT"/>
                <a:cs typeface="Arial MT"/>
              </a:rPr>
              <a:t>nivel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aceite</a:t>
            </a:r>
            <a:endParaRPr dirty="0">
              <a:latin typeface="Arial MT"/>
              <a:cs typeface="Arial MT"/>
            </a:endParaRPr>
          </a:p>
          <a:p>
            <a:pPr marL="12700" marR="132080">
              <a:spcBef>
                <a:spcPts val="5"/>
              </a:spcBef>
              <a:tabLst>
                <a:tab pos="774065" algn="l"/>
              </a:tabLst>
            </a:pPr>
            <a:r>
              <a:rPr dirty="0">
                <a:latin typeface="Arial MT"/>
                <a:cs typeface="Arial MT"/>
              </a:rPr>
              <a:t>4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5" dirty="0">
                <a:latin typeface="Arial MT"/>
                <a:cs typeface="Arial MT"/>
              </a:rPr>
              <a:t> 5.-	Válvulas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apertura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y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cierre</a:t>
            </a:r>
            <a:endParaRPr dirty="0">
              <a:latin typeface="Arial MT"/>
              <a:cs typeface="Arial MT"/>
            </a:endParaRPr>
          </a:p>
          <a:p>
            <a:pPr marL="12700" marR="5715">
              <a:spcBef>
                <a:spcPts val="5"/>
              </a:spcBef>
            </a:pPr>
            <a:r>
              <a:rPr spc="-5" dirty="0">
                <a:latin typeface="Arial MT"/>
                <a:cs typeface="Arial MT"/>
              </a:rPr>
              <a:t>6.- Rele Buchholtz</a:t>
            </a:r>
            <a:r>
              <a:rPr spc="-5" dirty="0">
                <a:latin typeface="Arial MT"/>
                <a:cs typeface="Arial MT"/>
              </a:rPr>
              <a:t> de la </a:t>
            </a:r>
            <a:r>
              <a:rPr spc="-5" dirty="0" err="1" smtClean="0">
                <a:latin typeface="Arial MT"/>
                <a:cs typeface="Arial MT"/>
              </a:rPr>
              <a:t>cuba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7</a:t>
            </a:r>
            <a:r>
              <a:rPr spc="-5" dirty="0">
                <a:latin typeface="Arial MT"/>
                <a:cs typeface="Arial MT"/>
              </a:rPr>
              <a:t>.-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Rele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Buchholtz</a:t>
            </a:r>
            <a:r>
              <a:rPr spc="-5" dirty="0">
                <a:latin typeface="Arial MT"/>
                <a:cs typeface="Arial MT"/>
              </a:rPr>
              <a:t>-Jansen</a:t>
            </a:r>
            <a:endParaRPr dirty="0">
              <a:latin typeface="Arial MT"/>
              <a:cs typeface="Arial MT"/>
            </a:endParaRPr>
          </a:p>
          <a:p>
            <a:pPr marL="12700"/>
            <a:r>
              <a:rPr dirty="0">
                <a:latin typeface="Arial MT"/>
                <a:cs typeface="Arial MT"/>
              </a:rPr>
              <a:t>8.-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Aceite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cuba</a:t>
            </a:r>
            <a:endParaRPr dirty="0">
              <a:latin typeface="Arial MT"/>
              <a:cs typeface="Arial MT"/>
            </a:endParaRPr>
          </a:p>
          <a:p>
            <a:pPr marL="12700" marR="703580">
              <a:spcBef>
                <a:spcPts val="5"/>
              </a:spcBef>
            </a:pPr>
            <a:r>
              <a:rPr spc="-5" dirty="0">
                <a:latin typeface="Arial MT"/>
                <a:cs typeface="Arial MT"/>
              </a:rPr>
              <a:t>9.-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Válvula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 err="1">
                <a:latin typeface="Arial MT"/>
                <a:cs typeface="Arial MT"/>
              </a:rPr>
              <a:t>toma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muestras</a:t>
            </a:r>
            <a:endParaRPr dirty="0">
              <a:latin typeface="Arial MT"/>
              <a:cs typeface="Arial MT"/>
            </a:endParaRPr>
          </a:p>
          <a:p>
            <a:pPr marL="12700">
              <a:spcBef>
                <a:spcPts val="10"/>
              </a:spcBef>
            </a:pPr>
            <a:r>
              <a:rPr spc="-5" dirty="0">
                <a:latin typeface="Arial MT"/>
                <a:cs typeface="Arial MT"/>
              </a:rPr>
              <a:t>10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12.-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Válvulas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vaciado</a:t>
            </a:r>
            <a:endParaRPr dirty="0">
              <a:latin typeface="Arial MT"/>
              <a:cs typeface="Arial MT"/>
            </a:endParaRPr>
          </a:p>
          <a:p>
            <a:pPr marL="12700"/>
            <a:r>
              <a:rPr spc="-5" dirty="0">
                <a:latin typeface="Arial MT"/>
                <a:cs typeface="Arial MT"/>
              </a:rPr>
              <a:t>11.-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Desecador</a:t>
            </a:r>
            <a:endParaRPr dirty="0">
              <a:latin typeface="Arial MT"/>
              <a:cs typeface="Arial MT"/>
            </a:endParaRPr>
          </a:p>
          <a:p>
            <a:pPr marL="12700" marR="323850">
              <a:spcBef>
                <a:spcPts val="5"/>
              </a:spcBef>
            </a:pPr>
            <a:r>
              <a:rPr spc="-5" dirty="0">
                <a:latin typeface="Arial MT"/>
                <a:cs typeface="Arial MT"/>
              </a:rPr>
              <a:t>13.- Registro</a:t>
            </a:r>
            <a:r>
              <a:rPr spc="-5" dirty="0">
                <a:latin typeface="Arial MT"/>
                <a:cs typeface="Arial MT"/>
              </a:rPr>
              <a:t> de </a:t>
            </a:r>
            <a:r>
              <a:rPr spc="-5" dirty="0" err="1" smtClean="0">
                <a:latin typeface="Arial MT"/>
                <a:cs typeface="Arial MT"/>
              </a:rPr>
              <a:t>depósitos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14</a:t>
            </a:r>
            <a:r>
              <a:rPr spc="-5" dirty="0">
                <a:latin typeface="Arial MT"/>
                <a:cs typeface="Arial MT"/>
              </a:rPr>
              <a:t>.-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Liberador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presión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1.1.2	TRANSFORMADORES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Aspectos</a:t>
            </a:r>
            <a:r>
              <a:rPr spc="-20" dirty="0"/>
              <a:t> </a:t>
            </a:r>
            <a:r>
              <a:rPr spc="-5" dirty="0"/>
              <a:t>constructivos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69783" y="1150314"/>
            <a:ext cx="7225665" cy="33782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spcBef>
                <a:spcPts val="1300"/>
              </a:spcBef>
            </a:pPr>
            <a:r>
              <a:rPr sz="2000" b="1" spc="-5" dirty="0">
                <a:latin typeface="Arial"/>
                <a:cs typeface="Arial"/>
              </a:rPr>
              <a:t>DEPÓSITO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CONSERVADOR:</a:t>
            </a:r>
            <a:endParaRPr sz="2000" dirty="0">
              <a:latin typeface="Arial"/>
              <a:cs typeface="Arial"/>
            </a:endParaRPr>
          </a:p>
          <a:p>
            <a:pPr marL="12700" marR="5080">
              <a:spcBef>
                <a:spcPts val="1200"/>
              </a:spcBef>
              <a:buSzPct val="95000"/>
              <a:buFont typeface="Wingdings"/>
              <a:buChar char=""/>
              <a:tabLst>
                <a:tab pos="215265" algn="l"/>
              </a:tabLst>
            </a:pPr>
            <a:r>
              <a:rPr sz="2000" spc="-5" dirty="0">
                <a:latin typeface="Arial MT"/>
                <a:cs typeface="Arial MT"/>
              </a:rPr>
              <a:t>Permite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las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dilataciones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y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contracciones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del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aceite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 err="1">
                <a:latin typeface="Arial MT"/>
                <a:cs typeface="Arial MT"/>
              </a:rPr>
              <a:t>por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cambio</a:t>
            </a:r>
            <a:r>
              <a:rPr lang="es-ES" sz="2000" spc="-5" dirty="0" smtClean="0">
                <a:latin typeface="Arial MT"/>
                <a:cs typeface="Arial MT"/>
              </a:rPr>
              <a:t> </a:t>
            </a:r>
            <a:r>
              <a:rPr sz="2000" spc="-5" dirty="0" smtClean="0">
                <a:latin typeface="Arial MT"/>
                <a:cs typeface="Arial MT"/>
              </a:rPr>
              <a:t>de</a:t>
            </a:r>
            <a:r>
              <a:rPr sz="2000" spc="-10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temperatura</a:t>
            </a:r>
            <a:r>
              <a:rPr sz="2000" spc="-5" dirty="0">
                <a:latin typeface="Arial MT"/>
                <a:cs typeface="Arial MT"/>
              </a:rPr>
              <a:t>.</a:t>
            </a:r>
            <a:endParaRPr sz="2000" dirty="0">
              <a:latin typeface="Arial MT"/>
              <a:cs typeface="Arial MT"/>
            </a:endParaRPr>
          </a:p>
          <a:p>
            <a:pPr marL="214629" indent="-202565">
              <a:spcBef>
                <a:spcPts val="1200"/>
              </a:spcBef>
              <a:buSzPct val="95000"/>
              <a:buFont typeface="Wingdings"/>
              <a:buChar char=""/>
              <a:tabLst>
                <a:tab pos="215265" algn="l"/>
              </a:tabLst>
            </a:pPr>
            <a:r>
              <a:rPr sz="2000" spc="-5" dirty="0">
                <a:latin typeface="Arial MT"/>
                <a:cs typeface="Arial MT"/>
              </a:rPr>
              <a:t>Evita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entrada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humedad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aire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exterior</a:t>
            </a:r>
            <a:endParaRPr sz="2000" dirty="0">
              <a:latin typeface="Arial MT"/>
              <a:cs typeface="Arial MT"/>
            </a:endParaRPr>
          </a:p>
          <a:p>
            <a:pPr marL="214629" indent="-202565">
              <a:spcBef>
                <a:spcPts val="1200"/>
              </a:spcBef>
              <a:buSzPct val="95000"/>
              <a:buFont typeface="Wingdings"/>
              <a:buChar char=""/>
              <a:tabLst>
                <a:tab pos="215265" algn="l"/>
              </a:tabLst>
            </a:pPr>
            <a:r>
              <a:rPr sz="2000" spc="-5" dirty="0">
                <a:latin typeface="Arial MT"/>
                <a:cs typeface="Arial MT"/>
              </a:rPr>
              <a:t>Su cota debe de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ser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más alta del</a:t>
            </a:r>
            <a:r>
              <a:rPr sz="2000" spc="-10" dirty="0">
                <a:latin typeface="Arial MT"/>
                <a:cs typeface="Arial MT"/>
              </a:rPr>
              <a:t> transformador</a:t>
            </a:r>
            <a:endParaRPr sz="2000" dirty="0">
              <a:latin typeface="Arial MT"/>
              <a:cs typeface="Arial MT"/>
            </a:endParaRPr>
          </a:p>
          <a:p>
            <a:pPr marL="12700" marR="769620">
              <a:spcBef>
                <a:spcPts val="1200"/>
              </a:spcBef>
              <a:buSzPct val="95000"/>
              <a:buFont typeface="Wingdings"/>
              <a:buChar char=""/>
              <a:tabLst>
                <a:tab pos="215265" algn="l"/>
              </a:tabLst>
            </a:pPr>
            <a:r>
              <a:rPr sz="2000" spc="-5" dirty="0">
                <a:latin typeface="Arial MT"/>
                <a:cs typeface="Arial MT"/>
              </a:rPr>
              <a:t>Internamente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dividido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para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no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mezclar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aceite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 err="1">
                <a:latin typeface="Arial MT"/>
                <a:cs typeface="Arial MT"/>
              </a:rPr>
              <a:t>cuba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 smtClean="0">
                <a:latin typeface="Arial MT"/>
                <a:cs typeface="Arial MT"/>
              </a:rPr>
              <a:t>y</a:t>
            </a:r>
            <a:r>
              <a:rPr lang="es-ES" sz="2000" spc="-5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regulador</a:t>
            </a:r>
            <a:endParaRPr sz="2000" dirty="0">
              <a:latin typeface="Arial MT"/>
              <a:cs typeface="Arial MT"/>
            </a:endParaRPr>
          </a:p>
          <a:p>
            <a:pPr marL="214629" indent="-202565">
              <a:spcBef>
                <a:spcPts val="1200"/>
              </a:spcBef>
              <a:buSzPct val="95000"/>
              <a:buFont typeface="Wingdings"/>
              <a:buChar char=""/>
              <a:tabLst>
                <a:tab pos="215265" algn="l"/>
              </a:tabLst>
            </a:pPr>
            <a:r>
              <a:rPr sz="2000" spc="-10" dirty="0">
                <a:latin typeface="Arial MT"/>
                <a:cs typeface="Arial MT"/>
              </a:rPr>
              <a:t>Autosoportado</a:t>
            </a:r>
            <a:r>
              <a:rPr sz="2000" spc="-5" dirty="0">
                <a:latin typeface="Arial MT"/>
                <a:cs typeface="Arial MT"/>
              </a:rPr>
              <a:t> 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soportado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por la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cuba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1.1.2	TRANSFORMADORES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Aspectos</a:t>
            </a:r>
            <a:r>
              <a:rPr spc="-20" dirty="0"/>
              <a:t> </a:t>
            </a:r>
            <a:r>
              <a:rPr spc="-5" dirty="0"/>
              <a:t>constructivos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2905" y="1384554"/>
            <a:ext cx="4090035" cy="33002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4165" marR="678180" indent="-2921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DESECADOR DE AIRE </a:t>
            </a:r>
            <a:r>
              <a:rPr sz="2000" b="1" spc="-5" dirty="0" smtClean="0">
                <a:latin typeface="Arial"/>
                <a:cs typeface="Arial"/>
              </a:rPr>
              <a:t>TIPO</a:t>
            </a:r>
            <a:r>
              <a:rPr lang="es-ES" sz="2000" b="1" spc="-5" dirty="0" smtClean="0">
                <a:latin typeface="Arial"/>
                <a:cs typeface="Arial"/>
              </a:rPr>
              <a:t> </a:t>
            </a:r>
            <a:r>
              <a:rPr sz="2000" b="1" spc="-5" dirty="0" smtClean="0">
                <a:latin typeface="Arial"/>
                <a:cs typeface="Arial"/>
              </a:rPr>
              <a:t>SILICAGEL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 dirty="0">
              <a:latin typeface="Arial"/>
              <a:cs typeface="Arial"/>
            </a:endParaRPr>
          </a:p>
          <a:p>
            <a:pPr marL="304165" marR="5080" indent="-292100">
              <a:spcBef>
                <a:spcPts val="1805"/>
              </a:spcBef>
              <a:buFont typeface="Arial MT"/>
              <a:buChar char="•"/>
              <a:tabLst>
                <a:tab pos="393065" algn="l"/>
                <a:tab pos="393700" algn="l"/>
              </a:tabLst>
            </a:pPr>
            <a:r>
              <a:rPr dirty="0"/>
              <a:t>	</a:t>
            </a:r>
            <a:r>
              <a:rPr spc="-5" dirty="0">
                <a:latin typeface="Arial MT"/>
                <a:cs typeface="Arial MT"/>
              </a:rPr>
              <a:t>SECA EL AIRE </a:t>
            </a:r>
            <a:r>
              <a:rPr dirty="0">
                <a:latin typeface="Arial MT"/>
                <a:cs typeface="Arial MT"/>
              </a:rPr>
              <a:t>QUE </a:t>
            </a:r>
            <a:r>
              <a:rPr spc="-5" dirty="0">
                <a:latin typeface="Arial MT"/>
                <a:cs typeface="Arial MT"/>
              </a:rPr>
              <a:t>ENTRA EN </a:t>
            </a:r>
            <a:r>
              <a:rPr spc="-5" dirty="0" smtClean="0">
                <a:latin typeface="Arial MT"/>
                <a:cs typeface="Arial MT"/>
              </a:rPr>
              <a:t>EL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TRASFORMADOR</a:t>
            </a:r>
            <a:endParaRPr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2000" dirty="0">
              <a:latin typeface="Arial MT"/>
              <a:cs typeface="Arial MT"/>
            </a:endParaRPr>
          </a:p>
          <a:p>
            <a:pPr>
              <a:spcBef>
                <a:spcPts val="30"/>
              </a:spcBef>
              <a:buFont typeface="Arial MT"/>
              <a:buChar char="•"/>
            </a:pPr>
            <a:endParaRPr sz="1750" dirty="0">
              <a:latin typeface="Arial MT"/>
              <a:cs typeface="Arial MT"/>
            </a:endParaRPr>
          </a:p>
          <a:p>
            <a:pPr marL="393065" indent="-381000">
              <a:spcBef>
                <a:spcPts val="5"/>
              </a:spcBef>
              <a:buChar char="•"/>
              <a:tabLst>
                <a:tab pos="393065" algn="l"/>
                <a:tab pos="393700" algn="l"/>
              </a:tabLst>
            </a:pPr>
            <a:r>
              <a:rPr spc="-5" dirty="0">
                <a:latin typeface="Arial MT"/>
                <a:cs typeface="Arial MT"/>
              </a:rPr>
              <a:t>GRAVILLA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GEL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SÍLICE</a:t>
            </a:r>
            <a:endParaRPr dirty="0">
              <a:latin typeface="Arial MT"/>
              <a:cs typeface="Arial MT"/>
            </a:endParaRPr>
          </a:p>
          <a:p>
            <a:pPr marL="304165" marR="18415" indent="-102235">
              <a:spcBef>
                <a:spcPts val="1085"/>
              </a:spcBef>
            </a:pPr>
            <a:r>
              <a:rPr dirty="0">
                <a:latin typeface="Arial MT"/>
                <a:cs typeface="Arial MT"/>
              </a:rPr>
              <a:t>(absorbe </a:t>
            </a:r>
            <a:r>
              <a:rPr spc="-5" dirty="0">
                <a:latin typeface="Arial MT"/>
                <a:cs typeface="Arial MT"/>
              </a:rPr>
              <a:t>hasta un 40% de </a:t>
            </a:r>
            <a:r>
              <a:rPr dirty="0">
                <a:latin typeface="Arial MT"/>
                <a:cs typeface="Arial MT"/>
              </a:rPr>
              <a:t>su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peso </a:t>
            </a:r>
            <a:r>
              <a:rPr spc="-5" dirty="0" err="1" smtClean="0">
                <a:latin typeface="Arial MT"/>
                <a:cs typeface="Arial MT"/>
              </a:rPr>
              <a:t>en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HUMEDAD</a:t>
            </a:r>
            <a:r>
              <a:rPr dirty="0">
                <a:latin typeface="Arial MT"/>
                <a:cs typeface="Arial MT"/>
              </a:rPr>
              <a:t>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02905" y="5157189"/>
            <a:ext cx="419036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165" marR="5080" indent="-292100">
              <a:spcBef>
                <a:spcPts val="100"/>
              </a:spcBef>
              <a:buFont typeface="Arial MT"/>
              <a:buChar char="•"/>
              <a:tabLst>
                <a:tab pos="393065" algn="l"/>
                <a:tab pos="393700" algn="l"/>
              </a:tabLst>
            </a:pPr>
            <a:r>
              <a:rPr dirty="0"/>
              <a:t>	</a:t>
            </a:r>
            <a:r>
              <a:rPr spc="-5" dirty="0">
                <a:latin typeface="Arial MT"/>
                <a:cs typeface="Arial MT"/>
              </a:rPr>
              <a:t>JUNTA LÍQUIDA para </a:t>
            </a:r>
            <a:r>
              <a:rPr spc="-5" dirty="0" err="1">
                <a:latin typeface="Arial MT"/>
                <a:cs typeface="Arial MT"/>
              </a:rPr>
              <a:t>evitar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contacto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directo</a:t>
            </a:r>
            <a:r>
              <a:rPr spc="-15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ATMÓSFERA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22720" y="5185375"/>
            <a:ext cx="1879600" cy="851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600"/>
              </a:lnSpc>
              <a:spcBef>
                <a:spcPts val="100"/>
              </a:spcBef>
            </a:pPr>
            <a:r>
              <a:rPr spc="-5" dirty="0">
                <a:latin typeface="Arial MT"/>
                <a:cs typeface="Arial MT"/>
              </a:rPr>
              <a:t>ESTADO</a:t>
            </a:r>
            <a:r>
              <a:rPr spc="-90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ACTIVO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SATURADA</a:t>
            </a:r>
            <a:endParaRPr dirty="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357141" y="5296916"/>
            <a:ext cx="457834" cy="305435"/>
            <a:chOff x="5854572" y="5296915"/>
            <a:chExt cx="457834" cy="305435"/>
          </a:xfrm>
        </p:grpSpPr>
        <p:sp>
          <p:nvSpPr>
            <p:cNvPr id="7" name="object 7"/>
            <p:cNvSpPr/>
            <p:nvPr/>
          </p:nvSpPr>
          <p:spPr>
            <a:xfrm>
              <a:off x="5860922" y="5303265"/>
              <a:ext cx="444500" cy="292100"/>
            </a:xfrm>
            <a:custGeom>
              <a:avLst/>
              <a:gdLst/>
              <a:ahLst/>
              <a:cxnLst/>
              <a:rect l="l" t="t" r="r" b="b"/>
              <a:pathLst>
                <a:path w="444500" h="292100">
                  <a:moveTo>
                    <a:pt x="444246" y="291846"/>
                  </a:moveTo>
                  <a:lnTo>
                    <a:pt x="444246" y="0"/>
                  </a:lnTo>
                  <a:lnTo>
                    <a:pt x="0" y="0"/>
                  </a:lnTo>
                  <a:lnTo>
                    <a:pt x="0" y="291846"/>
                  </a:lnTo>
                  <a:lnTo>
                    <a:pt x="444246" y="291846"/>
                  </a:lnTo>
                  <a:close/>
                </a:path>
              </a:pathLst>
            </a:custGeom>
            <a:solidFill>
              <a:srgbClr val="0167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860922" y="5303265"/>
              <a:ext cx="445134" cy="292735"/>
            </a:xfrm>
            <a:custGeom>
              <a:avLst/>
              <a:gdLst/>
              <a:ahLst/>
              <a:cxnLst/>
              <a:rect l="l" t="t" r="r" b="b"/>
              <a:pathLst>
                <a:path w="445135" h="292735">
                  <a:moveTo>
                    <a:pt x="0" y="0"/>
                  </a:moveTo>
                  <a:lnTo>
                    <a:pt x="0" y="292607"/>
                  </a:lnTo>
                  <a:lnTo>
                    <a:pt x="445008" y="292607"/>
                  </a:lnTo>
                  <a:lnTo>
                    <a:pt x="445008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357141" y="5754116"/>
            <a:ext cx="457834" cy="305435"/>
            <a:chOff x="5854572" y="5754115"/>
            <a:chExt cx="457834" cy="305435"/>
          </a:xfrm>
        </p:grpSpPr>
        <p:sp>
          <p:nvSpPr>
            <p:cNvPr id="10" name="object 10"/>
            <p:cNvSpPr/>
            <p:nvPr/>
          </p:nvSpPr>
          <p:spPr>
            <a:xfrm>
              <a:off x="5860922" y="5760465"/>
              <a:ext cx="444500" cy="292100"/>
            </a:xfrm>
            <a:custGeom>
              <a:avLst/>
              <a:gdLst/>
              <a:ahLst/>
              <a:cxnLst/>
              <a:rect l="l" t="t" r="r" b="b"/>
              <a:pathLst>
                <a:path w="444500" h="292100">
                  <a:moveTo>
                    <a:pt x="444246" y="291846"/>
                  </a:moveTo>
                  <a:lnTo>
                    <a:pt x="444246" y="0"/>
                  </a:lnTo>
                  <a:lnTo>
                    <a:pt x="0" y="0"/>
                  </a:lnTo>
                  <a:lnTo>
                    <a:pt x="0" y="291846"/>
                  </a:lnTo>
                  <a:lnTo>
                    <a:pt x="444246" y="291846"/>
                  </a:lnTo>
                  <a:close/>
                </a:path>
              </a:pathLst>
            </a:custGeom>
            <a:solidFill>
              <a:srgbClr val="FDA4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60922" y="5760465"/>
              <a:ext cx="445134" cy="292735"/>
            </a:xfrm>
            <a:custGeom>
              <a:avLst/>
              <a:gdLst/>
              <a:ahLst/>
              <a:cxnLst/>
              <a:rect l="l" t="t" r="r" b="b"/>
              <a:pathLst>
                <a:path w="445135" h="292735">
                  <a:moveTo>
                    <a:pt x="0" y="0"/>
                  </a:moveTo>
                  <a:lnTo>
                    <a:pt x="0" y="292607"/>
                  </a:lnTo>
                  <a:lnTo>
                    <a:pt x="445008" y="292607"/>
                  </a:lnTo>
                  <a:lnTo>
                    <a:pt x="445008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8802" y="1750822"/>
            <a:ext cx="3124200" cy="3335273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1.1.2	TRANSFORMADORES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Aspectos</a:t>
            </a:r>
            <a:r>
              <a:rPr spc="-20" dirty="0"/>
              <a:t> </a:t>
            </a:r>
            <a:r>
              <a:rPr spc="-5" dirty="0"/>
              <a:t>constructivos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42650" y="1074419"/>
            <a:ext cx="29908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ARMARIO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CONTROL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73582" y="3382511"/>
            <a:ext cx="1697989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dirty="0">
                <a:latin typeface="Arial MT"/>
                <a:cs typeface="Arial MT"/>
              </a:rPr>
              <a:t>Y</a:t>
            </a:r>
            <a:r>
              <a:rPr sz="1600" spc="-6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MOTOBOMBAS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48000" y="3755142"/>
            <a:ext cx="9956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625" marR="5080" indent="-35560">
              <a:spcBef>
                <a:spcPts val="100"/>
              </a:spcBef>
            </a:pPr>
            <a:r>
              <a:rPr sz="1000" spc="-5" dirty="0" err="1" smtClean="0">
                <a:latin typeface="Arial MT"/>
                <a:cs typeface="Arial MT"/>
              </a:rPr>
              <a:t>Magnet</a:t>
            </a:r>
            <a:r>
              <a:rPr sz="1000" dirty="0" err="1" smtClean="0">
                <a:latin typeface="Arial MT"/>
                <a:cs typeface="Arial MT"/>
              </a:rPr>
              <a:t>o</a:t>
            </a:r>
            <a:r>
              <a:rPr sz="1000" spc="-10" dirty="0" err="1" smtClean="0">
                <a:latin typeface="Arial MT"/>
                <a:cs typeface="Arial MT"/>
              </a:rPr>
              <a:t>t</a:t>
            </a:r>
            <a:r>
              <a:rPr sz="1000" dirty="0" err="1" smtClean="0">
                <a:latin typeface="Arial MT"/>
                <a:cs typeface="Arial MT"/>
              </a:rPr>
              <a:t>er</a:t>
            </a:r>
            <a:r>
              <a:rPr sz="1000" spc="-5" dirty="0" err="1" smtClean="0">
                <a:latin typeface="Arial MT"/>
                <a:cs typeface="Arial MT"/>
              </a:rPr>
              <a:t>micos</a:t>
            </a:r>
            <a:r>
              <a:rPr lang="es-ES" sz="1000" spc="-5" dirty="0" smtClean="0">
                <a:latin typeface="Arial MT"/>
                <a:cs typeface="Arial MT"/>
              </a:rPr>
              <a:t> </a:t>
            </a:r>
            <a:r>
              <a:rPr sz="1000" spc="-5" dirty="0" err="1" smtClean="0">
                <a:latin typeface="Arial MT"/>
                <a:cs typeface="Arial MT"/>
              </a:rPr>
              <a:t>ventiladores</a:t>
            </a:r>
            <a:endParaRPr sz="1000" dirty="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57330" y="2067307"/>
            <a:ext cx="10166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000" spc="-10" dirty="0" err="1">
                <a:latin typeface="Arial MT"/>
                <a:cs typeface="Arial MT"/>
              </a:rPr>
              <a:t>Contactores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spc="-10" dirty="0" smtClean="0">
                <a:latin typeface="Arial MT"/>
                <a:cs typeface="Arial MT"/>
              </a:rPr>
              <a:t>con</a:t>
            </a:r>
            <a:r>
              <a:rPr lang="es-ES" sz="1000" spc="-10" dirty="0" smtClean="0">
                <a:latin typeface="Arial MT"/>
                <a:cs typeface="Arial MT"/>
              </a:rPr>
              <a:t> </a:t>
            </a:r>
            <a:r>
              <a:rPr sz="1000" dirty="0" err="1" smtClean="0">
                <a:latin typeface="Arial MT"/>
                <a:cs typeface="Arial MT"/>
              </a:rPr>
              <a:t>Re</a:t>
            </a:r>
            <a:r>
              <a:rPr sz="1000" spc="-10" dirty="0" err="1" smtClean="0">
                <a:latin typeface="Arial MT"/>
                <a:cs typeface="Arial MT"/>
              </a:rPr>
              <a:t>l</a:t>
            </a:r>
            <a:r>
              <a:rPr sz="1000" dirty="0" err="1" smtClean="0">
                <a:latin typeface="Arial MT"/>
                <a:cs typeface="Arial MT"/>
              </a:rPr>
              <a:t>é</a:t>
            </a:r>
            <a:r>
              <a:rPr sz="1000" spc="-10" dirty="0" smtClean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t</a:t>
            </a:r>
            <a:r>
              <a:rPr sz="1000" dirty="0">
                <a:latin typeface="Arial MT"/>
                <a:cs typeface="Arial MT"/>
              </a:rPr>
              <a:t>e</a:t>
            </a:r>
            <a:r>
              <a:rPr sz="1000" spc="-10" dirty="0">
                <a:latin typeface="Arial MT"/>
                <a:cs typeface="Arial MT"/>
              </a:rPr>
              <a:t>mp</a:t>
            </a:r>
            <a:r>
              <a:rPr sz="1000" dirty="0">
                <a:latin typeface="Arial MT"/>
                <a:cs typeface="Arial MT"/>
              </a:rPr>
              <a:t>ori</a:t>
            </a:r>
            <a:r>
              <a:rPr sz="1000" spc="-5" dirty="0">
                <a:latin typeface="Arial MT"/>
                <a:cs typeface="Arial MT"/>
              </a:rPr>
              <a:t>z</a:t>
            </a:r>
            <a:r>
              <a:rPr sz="1000" spc="-10" dirty="0">
                <a:latin typeface="Arial MT"/>
                <a:cs typeface="Arial MT"/>
              </a:rPr>
              <a:t>a</a:t>
            </a:r>
            <a:r>
              <a:rPr sz="1000" spc="-15" dirty="0">
                <a:latin typeface="Arial MT"/>
                <a:cs typeface="Arial MT"/>
              </a:rPr>
              <a:t>d</a:t>
            </a:r>
            <a:r>
              <a:rPr sz="1000" dirty="0">
                <a:latin typeface="Arial MT"/>
                <a:cs typeface="Arial MT"/>
              </a:rPr>
              <a:t>o</a:t>
            </a:r>
            <a:endParaRPr sz="10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14454" y="1914907"/>
            <a:ext cx="52578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000" spc="-10" dirty="0" err="1" smtClean="0">
                <a:latin typeface="Arial MT"/>
                <a:cs typeface="Arial MT"/>
              </a:rPr>
              <a:t>L</a:t>
            </a:r>
            <a:r>
              <a:rPr sz="1000" dirty="0" err="1" smtClean="0">
                <a:latin typeface="Arial MT"/>
                <a:cs typeface="Arial MT"/>
              </a:rPr>
              <a:t>á</a:t>
            </a:r>
            <a:r>
              <a:rPr sz="1000" spc="-10" dirty="0" err="1" smtClean="0">
                <a:latin typeface="Arial MT"/>
                <a:cs typeface="Arial MT"/>
              </a:rPr>
              <a:t>mp</a:t>
            </a:r>
            <a:r>
              <a:rPr sz="1000" dirty="0" err="1" smtClean="0">
                <a:latin typeface="Arial MT"/>
                <a:cs typeface="Arial MT"/>
              </a:rPr>
              <a:t>a</a:t>
            </a:r>
            <a:r>
              <a:rPr sz="1000" spc="-5" dirty="0" err="1" smtClean="0">
                <a:latin typeface="Arial MT"/>
                <a:cs typeface="Arial MT"/>
              </a:rPr>
              <a:t>r</a:t>
            </a:r>
            <a:r>
              <a:rPr sz="1000" dirty="0" err="1" smtClean="0">
                <a:latin typeface="Arial MT"/>
                <a:cs typeface="Arial MT"/>
              </a:rPr>
              <a:t>a</a:t>
            </a:r>
            <a:r>
              <a:rPr lang="es-ES" sz="1000" dirty="0" smtClean="0">
                <a:latin typeface="Arial MT"/>
                <a:cs typeface="Arial MT"/>
              </a:rPr>
              <a:t> </a:t>
            </a:r>
            <a:r>
              <a:rPr sz="1000" spc="-10" dirty="0" smtClean="0">
                <a:latin typeface="Arial MT"/>
                <a:cs typeface="Arial MT"/>
              </a:rPr>
              <a:t>de</a:t>
            </a:r>
            <a:r>
              <a:rPr lang="es-ES" sz="1000" spc="-10" dirty="0" smtClean="0">
                <a:latin typeface="Arial MT"/>
                <a:cs typeface="Arial MT"/>
              </a:rPr>
              <a:t> </a:t>
            </a:r>
            <a:r>
              <a:rPr sz="1000" spc="-5" dirty="0" err="1" smtClean="0">
                <a:latin typeface="Arial MT"/>
                <a:cs typeface="Arial MT"/>
              </a:rPr>
              <a:t>cortesía</a:t>
            </a:r>
            <a:endParaRPr sz="1000" dirty="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63645" y="2840990"/>
            <a:ext cx="68325" cy="6527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211103" y="3728467"/>
            <a:ext cx="66357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000" spc="-10" dirty="0">
                <a:latin typeface="Arial MT"/>
                <a:cs typeface="Arial MT"/>
              </a:rPr>
              <a:t>S</a:t>
            </a:r>
            <a:r>
              <a:rPr sz="1000" dirty="0">
                <a:latin typeface="Arial MT"/>
                <a:cs typeface="Arial MT"/>
              </a:rPr>
              <a:t>e</a:t>
            </a:r>
            <a:r>
              <a:rPr sz="1000" spc="-10" dirty="0">
                <a:latin typeface="Arial MT"/>
                <a:cs typeface="Arial MT"/>
              </a:rPr>
              <a:t>l</a:t>
            </a:r>
            <a:r>
              <a:rPr sz="1000" dirty="0">
                <a:latin typeface="Arial MT"/>
                <a:cs typeface="Arial MT"/>
              </a:rPr>
              <a:t>e</a:t>
            </a:r>
            <a:r>
              <a:rPr sz="1000" spc="-5" dirty="0">
                <a:latin typeface="Arial MT"/>
                <a:cs typeface="Arial MT"/>
              </a:rPr>
              <a:t>c</a:t>
            </a:r>
            <a:r>
              <a:rPr sz="1000" spc="-10" dirty="0">
                <a:latin typeface="Arial MT"/>
                <a:cs typeface="Arial MT"/>
              </a:rPr>
              <a:t>t</a:t>
            </a:r>
            <a:r>
              <a:rPr sz="1000" dirty="0">
                <a:latin typeface="Arial MT"/>
                <a:cs typeface="Arial MT"/>
              </a:rPr>
              <a:t>or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spc="-10" dirty="0" smtClean="0">
                <a:latin typeface="Arial MT"/>
                <a:cs typeface="Arial MT"/>
              </a:rPr>
              <a:t>de</a:t>
            </a:r>
            <a:r>
              <a:rPr lang="es-ES" sz="1000" spc="-10" dirty="0" smtClean="0">
                <a:latin typeface="Arial MT"/>
                <a:cs typeface="Arial MT"/>
              </a:rPr>
              <a:t> </a:t>
            </a:r>
            <a:r>
              <a:rPr sz="1000" spc="-5" dirty="0" err="1" smtClean="0">
                <a:latin typeface="Arial MT"/>
                <a:cs typeface="Arial MT"/>
              </a:rPr>
              <a:t>prioridad</a:t>
            </a:r>
            <a:endParaRPr sz="1000" dirty="0">
              <a:latin typeface="Arial MT"/>
              <a:cs typeface="Arial M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761781" y="2358898"/>
            <a:ext cx="3742690" cy="3775075"/>
            <a:chOff x="4259212" y="2358897"/>
            <a:chExt cx="3742690" cy="377507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6405" y="2358897"/>
              <a:ext cx="2892340" cy="377494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259211" y="4266945"/>
              <a:ext cx="3742690" cy="1014730"/>
            </a:xfrm>
            <a:custGeom>
              <a:avLst/>
              <a:gdLst/>
              <a:ahLst/>
              <a:cxnLst/>
              <a:rect l="l" t="t" r="r" b="b"/>
              <a:pathLst>
                <a:path w="3742690" h="1014729">
                  <a:moveTo>
                    <a:pt x="609600" y="38100"/>
                  </a:moveTo>
                  <a:lnTo>
                    <a:pt x="483108" y="0"/>
                  </a:lnTo>
                  <a:lnTo>
                    <a:pt x="525348" y="32004"/>
                  </a:lnTo>
                  <a:lnTo>
                    <a:pt x="0" y="32004"/>
                  </a:lnTo>
                  <a:lnTo>
                    <a:pt x="0" y="44196"/>
                  </a:lnTo>
                  <a:lnTo>
                    <a:pt x="525348" y="44196"/>
                  </a:lnTo>
                  <a:lnTo>
                    <a:pt x="483108" y="76200"/>
                  </a:lnTo>
                  <a:lnTo>
                    <a:pt x="533400" y="61061"/>
                  </a:lnTo>
                  <a:lnTo>
                    <a:pt x="609600" y="38100"/>
                  </a:lnTo>
                  <a:close/>
                </a:path>
                <a:path w="3742690" h="1014729">
                  <a:moveTo>
                    <a:pt x="1600187" y="190500"/>
                  </a:moveTo>
                  <a:lnTo>
                    <a:pt x="1535417" y="202247"/>
                  </a:lnTo>
                  <a:lnTo>
                    <a:pt x="1535417" y="230886"/>
                  </a:lnTo>
                  <a:lnTo>
                    <a:pt x="1532280" y="224993"/>
                  </a:lnTo>
                  <a:lnTo>
                    <a:pt x="1532153" y="224751"/>
                  </a:lnTo>
                  <a:lnTo>
                    <a:pt x="1532382" y="224790"/>
                  </a:lnTo>
                  <a:lnTo>
                    <a:pt x="1532280" y="224993"/>
                  </a:lnTo>
                  <a:lnTo>
                    <a:pt x="1532382" y="225171"/>
                  </a:lnTo>
                  <a:lnTo>
                    <a:pt x="1535417" y="230886"/>
                  </a:lnTo>
                  <a:lnTo>
                    <a:pt x="1535417" y="202247"/>
                  </a:lnTo>
                  <a:lnTo>
                    <a:pt x="1469872" y="214122"/>
                  </a:lnTo>
                  <a:lnTo>
                    <a:pt x="1522247" y="223062"/>
                  </a:lnTo>
                  <a:lnTo>
                    <a:pt x="170688" y="910590"/>
                  </a:lnTo>
                  <a:lnTo>
                    <a:pt x="176022" y="921258"/>
                  </a:lnTo>
                  <a:lnTo>
                    <a:pt x="1527340" y="235000"/>
                  </a:lnTo>
                  <a:lnTo>
                    <a:pt x="1504162" y="281940"/>
                  </a:lnTo>
                  <a:lnTo>
                    <a:pt x="1535417" y="252183"/>
                  </a:lnTo>
                  <a:lnTo>
                    <a:pt x="1600187" y="190500"/>
                  </a:lnTo>
                  <a:close/>
                </a:path>
                <a:path w="3742690" h="1014729">
                  <a:moveTo>
                    <a:pt x="3742182" y="1002792"/>
                  </a:moveTo>
                  <a:lnTo>
                    <a:pt x="2437904" y="228269"/>
                  </a:lnTo>
                  <a:lnTo>
                    <a:pt x="2427732" y="229374"/>
                  </a:lnTo>
                  <a:lnTo>
                    <a:pt x="2424684" y="234696"/>
                  </a:lnTo>
                  <a:lnTo>
                    <a:pt x="2427732" y="229362"/>
                  </a:lnTo>
                  <a:lnTo>
                    <a:pt x="2437904" y="228269"/>
                  </a:lnTo>
                  <a:lnTo>
                    <a:pt x="2490965" y="222504"/>
                  </a:lnTo>
                  <a:lnTo>
                    <a:pt x="2362187" y="190500"/>
                  </a:lnTo>
                  <a:lnTo>
                    <a:pt x="2424684" y="258292"/>
                  </a:lnTo>
                  <a:lnTo>
                    <a:pt x="2452116" y="288036"/>
                  </a:lnTo>
                  <a:lnTo>
                    <a:pt x="2431669" y="238861"/>
                  </a:lnTo>
                  <a:lnTo>
                    <a:pt x="3705936" y="996022"/>
                  </a:lnTo>
                  <a:lnTo>
                    <a:pt x="2218220" y="732256"/>
                  </a:lnTo>
                  <a:lnTo>
                    <a:pt x="2265413" y="708660"/>
                  </a:lnTo>
                  <a:lnTo>
                    <a:pt x="2133587" y="723900"/>
                  </a:lnTo>
                  <a:lnTo>
                    <a:pt x="2207501" y="760857"/>
                  </a:lnTo>
                  <a:lnTo>
                    <a:pt x="2252446" y="783336"/>
                  </a:lnTo>
                  <a:lnTo>
                    <a:pt x="2217001" y="745401"/>
                  </a:lnTo>
                  <a:lnTo>
                    <a:pt x="3737610" y="1014222"/>
                  </a:lnTo>
                  <a:lnTo>
                    <a:pt x="3738740" y="1008126"/>
                  </a:lnTo>
                  <a:lnTo>
                    <a:pt x="3742182" y="100279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102905" y="1792536"/>
            <a:ext cx="3955415" cy="1653539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marL="198120" indent="-186055">
              <a:spcBef>
                <a:spcPts val="1070"/>
              </a:spcBef>
              <a:buChar char="•"/>
              <a:tabLst>
                <a:tab pos="198755" algn="l"/>
              </a:tabLst>
            </a:pPr>
            <a:r>
              <a:rPr sz="1600" spc="-5" dirty="0">
                <a:latin typeface="Arial MT"/>
                <a:cs typeface="Arial MT"/>
              </a:rPr>
              <a:t>CENTRALIZACIÓN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LOS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CIRCUITOS</a:t>
            </a:r>
            <a:endParaRPr sz="1600" dirty="0">
              <a:latin typeface="Arial MT"/>
              <a:cs typeface="Arial MT"/>
            </a:endParaRPr>
          </a:p>
          <a:p>
            <a:pPr marL="182880" marR="761365" indent="-170815">
              <a:lnSpc>
                <a:spcPct val="150300"/>
              </a:lnSpc>
              <a:spcBef>
                <a:spcPts val="5"/>
              </a:spcBef>
              <a:buChar char="•"/>
              <a:tabLst>
                <a:tab pos="198755" algn="l"/>
              </a:tabLst>
            </a:pPr>
            <a:r>
              <a:rPr sz="1600" spc="-5" dirty="0">
                <a:latin typeface="Arial MT"/>
                <a:cs typeface="Arial MT"/>
              </a:rPr>
              <a:t>SEÑALIZACIONES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ALARMA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dirty="0" smtClean="0">
                <a:latin typeface="Arial MT"/>
                <a:cs typeface="Arial MT"/>
              </a:rPr>
              <a:t>Y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DISPARO</a:t>
            </a:r>
            <a:endParaRPr sz="1600" dirty="0">
              <a:latin typeface="Arial MT"/>
              <a:cs typeface="Arial MT"/>
            </a:endParaRPr>
          </a:p>
          <a:p>
            <a:pPr marL="198120" indent="-186055">
              <a:spcBef>
                <a:spcPts val="965"/>
              </a:spcBef>
              <a:buChar char="•"/>
              <a:tabLst>
                <a:tab pos="198755" algn="l"/>
              </a:tabLst>
            </a:pPr>
            <a:r>
              <a:rPr sz="1600" spc="-5" dirty="0">
                <a:latin typeface="Arial MT"/>
                <a:cs typeface="Arial MT"/>
              </a:rPr>
              <a:t>ACCIONAMIENTO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VENTILADORES</a:t>
            </a:r>
            <a:endParaRPr sz="1600" dirty="0">
              <a:latin typeface="Arial MT"/>
              <a:cs typeface="Arial MT"/>
            </a:endParaRPr>
          </a:p>
          <a:p>
            <a:pPr marR="284480" algn="r">
              <a:spcBef>
                <a:spcPts val="60"/>
              </a:spcBef>
            </a:pPr>
            <a:r>
              <a:rPr sz="1000" spc="-5" dirty="0">
                <a:latin typeface="Arial MT"/>
                <a:cs typeface="Arial MT"/>
              </a:rPr>
              <a:t>Magnetotérmico</a:t>
            </a:r>
            <a:endParaRPr sz="1000" dirty="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76600" y="5202936"/>
            <a:ext cx="77851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" dirty="0">
                <a:latin typeface="Arial MT"/>
                <a:cs typeface="Arial MT"/>
              </a:rPr>
              <a:t>Regletero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“A”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35080" y="4181857"/>
            <a:ext cx="6807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000" dirty="0" smtClean="0">
                <a:latin typeface="Arial MT"/>
                <a:cs typeface="Arial MT"/>
              </a:rPr>
              <a:t>R</a:t>
            </a:r>
            <a:r>
              <a:rPr sz="1000" spc="-10" dirty="0" smtClean="0">
                <a:latin typeface="Arial MT"/>
                <a:cs typeface="Arial MT"/>
              </a:rPr>
              <a:t>e</a:t>
            </a:r>
            <a:r>
              <a:rPr sz="1000" dirty="0" smtClean="0">
                <a:latin typeface="Arial MT"/>
                <a:cs typeface="Arial MT"/>
              </a:rPr>
              <a:t>sis</a:t>
            </a:r>
            <a:r>
              <a:rPr sz="1000" spc="-10" dirty="0" smtClean="0">
                <a:latin typeface="Arial MT"/>
                <a:cs typeface="Arial MT"/>
              </a:rPr>
              <a:t>ten</a:t>
            </a:r>
            <a:r>
              <a:rPr sz="1000" dirty="0" smtClean="0">
                <a:latin typeface="Arial MT"/>
                <a:cs typeface="Arial MT"/>
              </a:rPr>
              <a:t>c</a:t>
            </a:r>
            <a:r>
              <a:rPr sz="1000" spc="-10" dirty="0" smtClean="0">
                <a:latin typeface="Arial MT"/>
                <a:cs typeface="Arial MT"/>
              </a:rPr>
              <a:t>i</a:t>
            </a:r>
            <a:r>
              <a:rPr sz="1000" dirty="0" smtClean="0">
                <a:latin typeface="Arial MT"/>
                <a:cs typeface="Arial MT"/>
              </a:rPr>
              <a:t>a</a:t>
            </a:r>
            <a:r>
              <a:rPr lang="es-ES" sz="1000" dirty="0" smtClean="0">
                <a:latin typeface="Arial MT"/>
                <a:cs typeface="Arial MT"/>
              </a:rPr>
              <a:t> </a:t>
            </a:r>
            <a:r>
              <a:rPr sz="1000" spc="-5" dirty="0" smtClean="0">
                <a:latin typeface="Arial MT"/>
                <a:cs typeface="Arial MT"/>
              </a:rPr>
              <a:t>de</a:t>
            </a:r>
            <a:r>
              <a:rPr sz="1000" spc="-30" dirty="0" smtClean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caldeo</a:t>
            </a:r>
            <a:endParaRPr sz="1000" dirty="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46105" y="3419855"/>
            <a:ext cx="10166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5" dirty="0">
                <a:latin typeface="Arial MT"/>
                <a:cs typeface="Arial MT"/>
              </a:rPr>
              <a:t>circuito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de</a:t>
            </a:r>
            <a:r>
              <a:rPr sz="1000" spc="-5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control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841790" y="3002025"/>
            <a:ext cx="3661410" cy="1639570"/>
          </a:xfrm>
          <a:custGeom>
            <a:avLst/>
            <a:gdLst/>
            <a:ahLst/>
            <a:cxnLst/>
            <a:rect l="l" t="t" r="r" b="b"/>
            <a:pathLst>
              <a:path w="3661409" h="1639570">
                <a:moveTo>
                  <a:pt x="910590" y="693420"/>
                </a:moveTo>
                <a:lnTo>
                  <a:pt x="835914" y="656094"/>
                </a:lnTo>
                <a:lnTo>
                  <a:pt x="835914" y="680466"/>
                </a:lnTo>
                <a:lnTo>
                  <a:pt x="835482" y="680681"/>
                </a:lnTo>
                <a:lnTo>
                  <a:pt x="835583" y="680135"/>
                </a:lnTo>
                <a:lnTo>
                  <a:pt x="835914" y="680466"/>
                </a:lnTo>
                <a:lnTo>
                  <a:pt x="835914" y="656094"/>
                </a:lnTo>
                <a:lnTo>
                  <a:pt x="791718" y="633996"/>
                </a:lnTo>
                <a:lnTo>
                  <a:pt x="828827" y="673023"/>
                </a:lnTo>
                <a:lnTo>
                  <a:pt x="2286" y="530352"/>
                </a:lnTo>
                <a:lnTo>
                  <a:pt x="0" y="542556"/>
                </a:lnTo>
                <a:lnTo>
                  <a:pt x="826541" y="685215"/>
                </a:lnTo>
                <a:lnTo>
                  <a:pt x="778764" y="709422"/>
                </a:lnTo>
                <a:lnTo>
                  <a:pt x="835914" y="702487"/>
                </a:lnTo>
                <a:lnTo>
                  <a:pt x="836676" y="702398"/>
                </a:lnTo>
                <a:lnTo>
                  <a:pt x="910590" y="693420"/>
                </a:lnTo>
                <a:close/>
              </a:path>
              <a:path w="3661409" h="1639570">
                <a:moveTo>
                  <a:pt x="3569970" y="255270"/>
                </a:moveTo>
                <a:lnTo>
                  <a:pt x="2594343" y="21005"/>
                </a:lnTo>
                <a:lnTo>
                  <a:pt x="2643365" y="0"/>
                </a:lnTo>
                <a:lnTo>
                  <a:pt x="2585097" y="3352"/>
                </a:lnTo>
                <a:lnTo>
                  <a:pt x="2585097" y="24980"/>
                </a:lnTo>
                <a:lnTo>
                  <a:pt x="2584996" y="25527"/>
                </a:lnTo>
                <a:lnTo>
                  <a:pt x="2584691" y="25146"/>
                </a:lnTo>
                <a:lnTo>
                  <a:pt x="2585097" y="24980"/>
                </a:lnTo>
                <a:lnTo>
                  <a:pt x="2585097" y="3352"/>
                </a:lnTo>
                <a:lnTo>
                  <a:pt x="2510777" y="7620"/>
                </a:lnTo>
                <a:lnTo>
                  <a:pt x="2583929" y="50253"/>
                </a:lnTo>
                <a:lnTo>
                  <a:pt x="2625852" y="74676"/>
                </a:lnTo>
                <a:lnTo>
                  <a:pt x="2591206" y="32994"/>
                </a:lnTo>
                <a:lnTo>
                  <a:pt x="3566922" y="267462"/>
                </a:lnTo>
                <a:lnTo>
                  <a:pt x="3569970" y="255270"/>
                </a:lnTo>
                <a:close/>
              </a:path>
              <a:path w="3661409" h="1639570">
                <a:moveTo>
                  <a:pt x="3661410" y="1627632"/>
                </a:moveTo>
                <a:lnTo>
                  <a:pt x="1753920" y="871181"/>
                </a:lnTo>
                <a:lnTo>
                  <a:pt x="1805165" y="857250"/>
                </a:lnTo>
                <a:lnTo>
                  <a:pt x="1672577" y="845820"/>
                </a:lnTo>
                <a:lnTo>
                  <a:pt x="1741170" y="899896"/>
                </a:lnTo>
                <a:lnTo>
                  <a:pt x="1776984" y="928116"/>
                </a:lnTo>
                <a:lnTo>
                  <a:pt x="1749196" y="883297"/>
                </a:lnTo>
                <a:lnTo>
                  <a:pt x="3656076" y="1639062"/>
                </a:lnTo>
                <a:lnTo>
                  <a:pt x="3661410" y="1627632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478303" y="3115057"/>
            <a:ext cx="93281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000" spc="-5" dirty="0" err="1" smtClean="0">
                <a:latin typeface="Arial MT"/>
                <a:cs typeface="Arial MT"/>
              </a:rPr>
              <a:t>Magnet</a:t>
            </a:r>
            <a:r>
              <a:rPr sz="1000" dirty="0" err="1" smtClean="0">
                <a:latin typeface="Arial MT"/>
                <a:cs typeface="Arial MT"/>
              </a:rPr>
              <a:t>o</a:t>
            </a:r>
            <a:r>
              <a:rPr sz="1000" spc="-10" dirty="0" err="1" smtClean="0">
                <a:latin typeface="Arial MT"/>
                <a:cs typeface="Arial MT"/>
              </a:rPr>
              <a:t>t</a:t>
            </a:r>
            <a:r>
              <a:rPr sz="1000" dirty="0" err="1" smtClean="0">
                <a:latin typeface="Arial MT"/>
                <a:cs typeface="Arial MT"/>
              </a:rPr>
              <a:t>ér</a:t>
            </a:r>
            <a:r>
              <a:rPr sz="1000" spc="-5" dirty="0" err="1" smtClean="0">
                <a:latin typeface="Arial MT"/>
                <a:cs typeface="Arial MT"/>
              </a:rPr>
              <a:t>mico</a:t>
            </a:r>
            <a:r>
              <a:rPr lang="es-ES" sz="1000" spc="-5" dirty="0" smtClean="0">
                <a:latin typeface="Arial MT"/>
                <a:cs typeface="Arial MT"/>
              </a:rPr>
              <a:t> </a:t>
            </a:r>
            <a:r>
              <a:rPr sz="1000" spc="-5" dirty="0" err="1" smtClean="0">
                <a:latin typeface="Arial MT"/>
                <a:cs typeface="Arial MT"/>
              </a:rPr>
              <a:t>motobombas</a:t>
            </a:r>
            <a:endParaRPr sz="1000" dirty="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55248" y="4639057"/>
            <a:ext cx="1092200" cy="742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000" spc="-5" dirty="0" err="1">
                <a:latin typeface="Arial MT"/>
                <a:cs typeface="Arial MT"/>
              </a:rPr>
              <a:t>Interruptor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spc="-10" dirty="0" err="1" smtClean="0">
                <a:latin typeface="Arial MT"/>
                <a:cs typeface="Arial MT"/>
              </a:rPr>
              <a:t>mando</a:t>
            </a:r>
            <a:r>
              <a:rPr lang="es-ES" sz="1000" spc="-10" dirty="0" smtClean="0">
                <a:latin typeface="Arial MT"/>
                <a:cs typeface="Arial MT"/>
              </a:rPr>
              <a:t> </a:t>
            </a:r>
            <a:r>
              <a:rPr sz="1000" spc="-5" dirty="0" smtClean="0">
                <a:latin typeface="Arial MT"/>
                <a:cs typeface="Arial MT"/>
              </a:rPr>
              <a:t>manu</a:t>
            </a:r>
            <a:r>
              <a:rPr sz="1000" dirty="0" smtClean="0">
                <a:latin typeface="Arial MT"/>
                <a:cs typeface="Arial MT"/>
              </a:rPr>
              <a:t>a</a:t>
            </a:r>
            <a:r>
              <a:rPr sz="1000" spc="-5" dirty="0" smtClean="0">
                <a:latin typeface="Arial MT"/>
                <a:cs typeface="Arial MT"/>
              </a:rPr>
              <a:t>l/</a:t>
            </a:r>
            <a:r>
              <a:rPr sz="1000" spc="-5" dirty="0" err="1" smtClean="0">
                <a:latin typeface="Arial MT"/>
                <a:cs typeface="Arial MT"/>
              </a:rPr>
              <a:t>aut</a:t>
            </a:r>
            <a:r>
              <a:rPr sz="1000" spc="-15" dirty="0" err="1" smtClean="0">
                <a:latin typeface="Arial MT"/>
                <a:cs typeface="Arial MT"/>
              </a:rPr>
              <a:t>o</a:t>
            </a:r>
            <a:r>
              <a:rPr sz="1000" spc="-5" dirty="0" err="1" smtClean="0">
                <a:latin typeface="Arial MT"/>
                <a:cs typeface="Arial MT"/>
              </a:rPr>
              <a:t>m</a:t>
            </a:r>
            <a:r>
              <a:rPr sz="1000" dirty="0" err="1" smtClean="0">
                <a:latin typeface="Arial MT"/>
                <a:cs typeface="Arial MT"/>
              </a:rPr>
              <a:t>a</a:t>
            </a:r>
            <a:r>
              <a:rPr sz="1000" spc="-5" dirty="0" err="1" smtClean="0">
                <a:latin typeface="Arial MT"/>
                <a:cs typeface="Arial MT"/>
              </a:rPr>
              <a:t>tico</a:t>
            </a:r>
            <a:r>
              <a:rPr lang="es-ES" sz="1000" spc="-5" dirty="0" smtClean="0">
                <a:latin typeface="Arial MT"/>
                <a:cs typeface="Arial MT"/>
              </a:rPr>
              <a:t> </a:t>
            </a:r>
            <a:r>
              <a:rPr sz="1000" spc="-5" dirty="0" err="1" smtClean="0">
                <a:latin typeface="Arial MT"/>
                <a:cs typeface="Arial MT"/>
              </a:rPr>
              <a:t>ventiladores</a:t>
            </a:r>
            <a:endParaRPr sz="1000" dirty="0">
              <a:latin typeface="Arial MT"/>
              <a:cs typeface="Arial MT"/>
            </a:endParaRPr>
          </a:p>
          <a:p>
            <a:pPr marL="268605">
              <a:spcBef>
                <a:spcPts val="840"/>
              </a:spcBef>
            </a:pPr>
            <a:r>
              <a:rPr sz="1000" spc="-10" dirty="0">
                <a:latin typeface="Arial MT"/>
                <a:cs typeface="Arial MT"/>
              </a:rPr>
              <a:t>Regletero</a:t>
            </a:r>
            <a:r>
              <a:rPr sz="1000" spc="-3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“B”</a:t>
            </a:r>
            <a:endParaRPr sz="1000" dirty="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576600" y="4562856"/>
            <a:ext cx="6654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dirty="0">
                <a:latin typeface="Arial MT"/>
                <a:cs typeface="Arial MT"/>
              </a:rPr>
              <a:t>Ter</a:t>
            </a:r>
            <a:r>
              <a:rPr sz="1000" spc="-10" dirty="0">
                <a:latin typeface="Arial MT"/>
                <a:cs typeface="Arial MT"/>
              </a:rPr>
              <a:t>m</a:t>
            </a:r>
            <a:r>
              <a:rPr sz="1000" dirty="0">
                <a:latin typeface="Arial MT"/>
                <a:cs typeface="Arial MT"/>
              </a:rPr>
              <a:t>o</a:t>
            </a:r>
            <a:r>
              <a:rPr sz="1000" spc="-5" dirty="0">
                <a:latin typeface="Arial MT"/>
                <a:cs typeface="Arial MT"/>
              </a:rPr>
              <a:t>s</a:t>
            </a:r>
            <a:r>
              <a:rPr sz="1000" spc="-10" dirty="0">
                <a:latin typeface="Arial MT"/>
                <a:cs typeface="Arial MT"/>
              </a:rPr>
              <a:t>t</a:t>
            </a:r>
            <a:r>
              <a:rPr sz="1000" dirty="0">
                <a:latin typeface="Arial MT"/>
                <a:cs typeface="Arial MT"/>
              </a:rPr>
              <a:t>a</a:t>
            </a:r>
            <a:r>
              <a:rPr sz="1000" spc="-10" dirty="0">
                <a:latin typeface="Arial MT"/>
                <a:cs typeface="Arial MT"/>
              </a:rPr>
              <a:t>to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930944" y="2256028"/>
            <a:ext cx="3340100" cy="2567305"/>
          </a:xfrm>
          <a:custGeom>
            <a:avLst/>
            <a:gdLst/>
            <a:ahLst/>
            <a:cxnLst/>
            <a:rect l="l" t="t" r="r" b="b"/>
            <a:pathLst>
              <a:path w="3340100" h="2567304">
                <a:moveTo>
                  <a:pt x="1126223" y="1591818"/>
                </a:moveTo>
                <a:lnTo>
                  <a:pt x="997458" y="1560576"/>
                </a:lnTo>
                <a:lnTo>
                  <a:pt x="1041539" y="1589989"/>
                </a:lnTo>
                <a:lnTo>
                  <a:pt x="3810" y="1644396"/>
                </a:lnTo>
                <a:lnTo>
                  <a:pt x="4572" y="1656588"/>
                </a:lnTo>
                <a:lnTo>
                  <a:pt x="1041311" y="1602981"/>
                </a:lnTo>
                <a:lnTo>
                  <a:pt x="1050023" y="1602536"/>
                </a:lnTo>
                <a:lnTo>
                  <a:pt x="1050798" y="1602498"/>
                </a:lnTo>
                <a:lnTo>
                  <a:pt x="1041311" y="1602981"/>
                </a:lnTo>
                <a:lnTo>
                  <a:pt x="1001268" y="1636776"/>
                </a:lnTo>
                <a:lnTo>
                  <a:pt x="1050798" y="1618957"/>
                </a:lnTo>
                <a:lnTo>
                  <a:pt x="1126223" y="1591818"/>
                </a:lnTo>
                <a:close/>
              </a:path>
              <a:path w="3340100" h="2567304">
                <a:moveTo>
                  <a:pt x="1354823" y="1591818"/>
                </a:moveTo>
                <a:lnTo>
                  <a:pt x="1296898" y="1611960"/>
                </a:lnTo>
                <a:lnTo>
                  <a:pt x="1296898" y="1641348"/>
                </a:lnTo>
                <a:lnTo>
                  <a:pt x="1293012" y="1636280"/>
                </a:lnTo>
                <a:lnTo>
                  <a:pt x="1292809" y="1636014"/>
                </a:lnTo>
                <a:lnTo>
                  <a:pt x="1293101" y="1636014"/>
                </a:lnTo>
                <a:lnTo>
                  <a:pt x="1293012" y="1636280"/>
                </a:lnTo>
                <a:lnTo>
                  <a:pt x="1296898" y="1641348"/>
                </a:lnTo>
                <a:lnTo>
                  <a:pt x="1296898" y="1611960"/>
                </a:lnTo>
                <a:lnTo>
                  <a:pt x="1229868" y="1635252"/>
                </a:lnTo>
                <a:lnTo>
                  <a:pt x="1283093" y="1635899"/>
                </a:lnTo>
                <a:lnTo>
                  <a:pt x="0" y="2556510"/>
                </a:lnTo>
                <a:lnTo>
                  <a:pt x="7620" y="2567178"/>
                </a:lnTo>
                <a:lnTo>
                  <a:pt x="1289837" y="1646428"/>
                </a:lnTo>
                <a:lnTo>
                  <a:pt x="1274038" y="1696974"/>
                </a:lnTo>
                <a:lnTo>
                  <a:pt x="1296898" y="1667217"/>
                </a:lnTo>
                <a:lnTo>
                  <a:pt x="1354823" y="1591818"/>
                </a:lnTo>
                <a:close/>
              </a:path>
              <a:path w="3340100" h="2567304">
                <a:moveTo>
                  <a:pt x="1927834" y="8382"/>
                </a:moveTo>
                <a:lnTo>
                  <a:pt x="1918716" y="0"/>
                </a:lnTo>
                <a:lnTo>
                  <a:pt x="1636204" y="306425"/>
                </a:lnTo>
                <a:lnTo>
                  <a:pt x="1641322" y="253746"/>
                </a:lnTo>
                <a:lnTo>
                  <a:pt x="1583423" y="372618"/>
                </a:lnTo>
                <a:lnTo>
                  <a:pt x="1630680" y="344589"/>
                </a:lnTo>
                <a:lnTo>
                  <a:pt x="1697723" y="304800"/>
                </a:lnTo>
                <a:lnTo>
                  <a:pt x="1645805" y="314299"/>
                </a:lnTo>
                <a:lnTo>
                  <a:pt x="1927834" y="8382"/>
                </a:lnTo>
                <a:close/>
              </a:path>
              <a:path w="3340100" h="2567304">
                <a:moveTo>
                  <a:pt x="3209544" y="8382"/>
                </a:moveTo>
                <a:lnTo>
                  <a:pt x="3199625" y="0"/>
                </a:lnTo>
                <a:lnTo>
                  <a:pt x="2699562" y="607021"/>
                </a:lnTo>
                <a:lnTo>
                  <a:pt x="2702052" y="555498"/>
                </a:lnTo>
                <a:lnTo>
                  <a:pt x="2699042" y="562584"/>
                </a:lnTo>
                <a:lnTo>
                  <a:pt x="2699042" y="618744"/>
                </a:lnTo>
                <a:lnTo>
                  <a:pt x="2699042" y="562584"/>
                </a:lnTo>
                <a:lnTo>
                  <a:pt x="2650223" y="677418"/>
                </a:lnTo>
                <a:lnTo>
                  <a:pt x="2693670" y="648360"/>
                </a:lnTo>
                <a:lnTo>
                  <a:pt x="2760713" y="603504"/>
                </a:lnTo>
                <a:lnTo>
                  <a:pt x="2708656" y="616369"/>
                </a:lnTo>
                <a:lnTo>
                  <a:pt x="3209544" y="8382"/>
                </a:lnTo>
                <a:close/>
              </a:path>
              <a:path w="3340100" h="2567304">
                <a:moveTo>
                  <a:pt x="3339846" y="1662684"/>
                </a:moveTo>
                <a:lnTo>
                  <a:pt x="2190178" y="872769"/>
                </a:lnTo>
                <a:lnTo>
                  <a:pt x="2243328" y="870204"/>
                </a:lnTo>
                <a:lnTo>
                  <a:pt x="2116823" y="829818"/>
                </a:lnTo>
                <a:lnTo>
                  <a:pt x="2176272" y="903986"/>
                </a:lnTo>
                <a:lnTo>
                  <a:pt x="2199894" y="933450"/>
                </a:lnTo>
                <a:lnTo>
                  <a:pt x="2183130" y="882561"/>
                </a:lnTo>
                <a:lnTo>
                  <a:pt x="3332213" y="1673352"/>
                </a:lnTo>
                <a:lnTo>
                  <a:pt x="3339846" y="1662684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1.1.2	TRANSFORMADORES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Aspectos</a:t>
            </a:r>
            <a:r>
              <a:rPr spc="-20" dirty="0"/>
              <a:t> </a:t>
            </a:r>
            <a:r>
              <a:rPr spc="-5" dirty="0"/>
              <a:t>constructivos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9001" y="1226820"/>
            <a:ext cx="7698105" cy="18742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BORNAS:</a:t>
            </a:r>
            <a:endParaRPr sz="2000"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2050" dirty="0">
              <a:latin typeface="Arial"/>
              <a:cs typeface="Arial"/>
            </a:endParaRPr>
          </a:p>
          <a:p>
            <a:pPr marL="12700" marR="5080"/>
            <a:r>
              <a:rPr sz="2000" spc="-10" dirty="0">
                <a:latin typeface="Arial MT"/>
                <a:cs typeface="Arial MT"/>
              </a:rPr>
              <a:t>Permiten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conexión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los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devanados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internos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del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 err="1">
                <a:latin typeface="Arial MT"/>
                <a:cs typeface="Arial MT"/>
              </a:rPr>
              <a:t>transformador</a:t>
            </a:r>
            <a:r>
              <a:rPr sz="2000" spc="25" dirty="0">
                <a:latin typeface="Arial MT"/>
                <a:cs typeface="Arial MT"/>
              </a:rPr>
              <a:t> </a:t>
            </a:r>
            <a:r>
              <a:rPr sz="2000" spc="-5" dirty="0" smtClean="0">
                <a:latin typeface="Arial MT"/>
                <a:cs typeface="Arial MT"/>
              </a:rPr>
              <a:t>a</a:t>
            </a:r>
            <a:r>
              <a:rPr lang="es-ES" sz="2000" spc="-5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los</a:t>
            </a:r>
            <a:r>
              <a:rPr sz="2000" spc="-5" dirty="0" smtClean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conductores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externos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</a:pPr>
            <a:endParaRPr sz="2050" dirty="0">
              <a:latin typeface="Arial MT"/>
              <a:cs typeface="Arial MT"/>
            </a:endParaRPr>
          </a:p>
          <a:p>
            <a:pPr marL="12700"/>
            <a:r>
              <a:rPr sz="2000" spc="-5" dirty="0">
                <a:latin typeface="Arial MT"/>
                <a:cs typeface="Arial MT"/>
              </a:rPr>
              <a:t>Tipos: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aceite-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aceite,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aceite-aire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y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aceite-SF6</a:t>
            </a:r>
            <a:endParaRPr sz="2000" dirty="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4175" y="3481323"/>
            <a:ext cx="3670553" cy="266547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1.1.2	TRANSFORMADORES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Aspectos</a:t>
            </a:r>
            <a:r>
              <a:rPr spc="-20" dirty="0"/>
              <a:t> </a:t>
            </a:r>
            <a:r>
              <a:rPr spc="-5" dirty="0"/>
              <a:t>constructivos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32104" y="2828543"/>
            <a:ext cx="2752090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indent="-381635">
              <a:spcBef>
                <a:spcPts val="100"/>
              </a:spcBef>
              <a:buAutoNum type="arabicPeriod"/>
              <a:tabLst>
                <a:tab pos="393700" algn="l"/>
                <a:tab pos="394335" algn="l"/>
              </a:tabLst>
            </a:pPr>
            <a:r>
              <a:rPr sz="1600" spc="-5" dirty="0">
                <a:latin typeface="Arial MT"/>
                <a:cs typeface="Arial MT"/>
              </a:rPr>
              <a:t>Terminal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alta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tensión</a:t>
            </a:r>
            <a:endParaRPr sz="1600">
              <a:latin typeface="Arial MT"/>
              <a:cs typeface="Arial MT"/>
            </a:endParaRPr>
          </a:p>
          <a:p>
            <a:pPr marL="393700" indent="-381635">
              <a:spcBef>
                <a:spcPts val="5"/>
              </a:spcBef>
              <a:buAutoNum type="arabicPeriod"/>
              <a:tabLst>
                <a:tab pos="393700" algn="l"/>
                <a:tab pos="394335" algn="l"/>
              </a:tabLst>
            </a:pPr>
            <a:r>
              <a:rPr sz="1600" spc="-5" dirty="0">
                <a:latin typeface="Arial MT"/>
                <a:cs typeface="Arial MT"/>
              </a:rPr>
              <a:t>Depósito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expansión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32105" y="3317727"/>
            <a:ext cx="56705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aceite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32104" y="3562317"/>
            <a:ext cx="2924810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indent="-381635">
              <a:spcBef>
                <a:spcPts val="100"/>
              </a:spcBef>
              <a:buAutoNum type="arabicPeriod" startAt="3"/>
              <a:tabLst>
                <a:tab pos="393065" algn="l"/>
                <a:tab pos="394335" algn="l"/>
              </a:tabLst>
            </a:pPr>
            <a:r>
              <a:rPr sz="1600" spc="-5" dirty="0">
                <a:latin typeface="Arial MT"/>
                <a:cs typeface="Arial MT"/>
              </a:rPr>
              <a:t>Indicador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del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nivel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aceite</a:t>
            </a:r>
            <a:endParaRPr sz="1600">
              <a:latin typeface="Arial MT"/>
              <a:cs typeface="Arial MT"/>
            </a:endParaRPr>
          </a:p>
          <a:p>
            <a:pPr marL="393700" indent="-381635">
              <a:spcBef>
                <a:spcPts val="5"/>
              </a:spcBef>
              <a:buAutoNum type="arabicPeriod" startAt="3"/>
              <a:tabLst>
                <a:tab pos="393065" algn="l"/>
                <a:tab pos="394335" algn="l"/>
              </a:tabLst>
            </a:pPr>
            <a:r>
              <a:rPr sz="1600" spc="-5" dirty="0">
                <a:latin typeface="Arial MT"/>
                <a:cs typeface="Arial MT"/>
              </a:rPr>
              <a:t>Porcelana</a:t>
            </a:r>
            <a:endParaRPr sz="1600">
              <a:latin typeface="Arial MT"/>
              <a:cs typeface="Arial MT"/>
            </a:endParaRPr>
          </a:p>
          <a:p>
            <a:pPr marL="393700" indent="-381635">
              <a:buAutoNum type="arabicPeriod" startAt="3"/>
              <a:tabLst>
                <a:tab pos="393700" algn="l"/>
                <a:tab pos="394335" algn="l"/>
              </a:tabLst>
            </a:pPr>
            <a:r>
              <a:rPr sz="1600" spc="-5" dirty="0">
                <a:latin typeface="Arial MT"/>
                <a:cs typeface="Arial MT"/>
              </a:rPr>
              <a:t>Condensadores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papel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32104" y="4295341"/>
            <a:ext cx="197866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impregnado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aceite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32105" y="4539932"/>
            <a:ext cx="2753995" cy="1003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indent="-381635">
              <a:spcBef>
                <a:spcPts val="100"/>
              </a:spcBef>
              <a:buAutoNum type="arabicPeriod" startAt="6"/>
              <a:tabLst>
                <a:tab pos="393700" algn="l"/>
                <a:tab pos="394335" algn="l"/>
              </a:tabLst>
            </a:pPr>
            <a:r>
              <a:rPr sz="1600" spc="-5" dirty="0">
                <a:latin typeface="Arial MT"/>
                <a:cs typeface="Arial MT"/>
              </a:rPr>
              <a:t>Tubo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conductor</a:t>
            </a:r>
            <a:endParaRPr sz="1600">
              <a:latin typeface="Arial MT"/>
              <a:cs typeface="Arial MT"/>
            </a:endParaRPr>
          </a:p>
          <a:p>
            <a:pPr marL="393700" indent="-381635">
              <a:spcBef>
                <a:spcPts val="5"/>
              </a:spcBef>
              <a:buAutoNum type="arabicPeriod" startAt="6"/>
              <a:tabLst>
                <a:tab pos="393700" algn="l"/>
                <a:tab pos="394335" algn="l"/>
              </a:tabLst>
            </a:pPr>
            <a:r>
              <a:rPr sz="1600" spc="-5" dirty="0">
                <a:latin typeface="Arial MT"/>
                <a:cs typeface="Arial MT"/>
              </a:rPr>
              <a:t>Toma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capacitiva</a:t>
            </a:r>
            <a:endParaRPr sz="1600">
              <a:latin typeface="Arial MT"/>
              <a:cs typeface="Arial MT"/>
            </a:endParaRPr>
          </a:p>
          <a:p>
            <a:pPr marL="12700">
              <a:spcBef>
                <a:spcPts val="5"/>
              </a:spcBef>
              <a:tabLst>
                <a:tab pos="393065" algn="l"/>
              </a:tabLst>
            </a:pPr>
            <a:r>
              <a:rPr sz="1600" dirty="0">
                <a:latin typeface="Arial MT"/>
                <a:cs typeface="Arial MT"/>
              </a:rPr>
              <a:t>8	</a:t>
            </a:r>
            <a:r>
              <a:rPr sz="1600" spc="-5" dirty="0">
                <a:latin typeface="Arial MT"/>
                <a:cs typeface="Arial MT"/>
              </a:rPr>
              <a:t>.Brida</a:t>
            </a:r>
            <a:endParaRPr sz="1600">
              <a:latin typeface="Arial MT"/>
              <a:cs typeface="Arial MT"/>
            </a:endParaRPr>
          </a:p>
          <a:p>
            <a:pPr marL="12700">
              <a:spcBef>
                <a:spcPts val="10"/>
              </a:spcBef>
              <a:tabLst>
                <a:tab pos="393700" algn="l"/>
              </a:tabLst>
            </a:pPr>
            <a:r>
              <a:rPr sz="1600" spc="-5" dirty="0">
                <a:latin typeface="Arial MT"/>
                <a:cs typeface="Arial MT"/>
              </a:rPr>
              <a:t>9.	Envoltura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resina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epoxy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32105" y="5517546"/>
            <a:ext cx="121856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10.</a:t>
            </a:r>
            <a:r>
              <a:rPr sz="1600" spc="26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Deflector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228380" y="1425447"/>
            <a:ext cx="2837180" cy="4648200"/>
            <a:chOff x="725811" y="1425447"/>
            <a:chExt cx="2837180" cy="464820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5811" y="1425447"/>
              <a:ext cx="1869893" cy="46482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266837" y="3982720"/>
              <a:ext cx="436880" cy="435609"/>
            </a:xfrm>
            <a:custGeom>
              <a:avLst/>
              <a:gdLst/>
              <a:ahLst/>
              <a:cxnLst/>
              <a:rect l="l" t="t" r="r" b="b"/>
              <a:pathLst>
                <a:path w="436880" h="435610">
                  <a:moveTo>
                    <a:pt x="218694" y="0"/>
                  </a:moveTo>
                  <a:lnTo>
                    <a:pt x="168430" y="5751"/>
                  </a:lnTo>
                  <a:lnTo>
                    <a:pt x="122353" y="22126"/>
                  </a:lnTo>
                  <a:lnTo>
                    <a:pt x="81753" y="47806"/>
                  </a:lnTo>
                  <a:lnTo>
                    <a:pt x="47926" y="81469"/>
                  </a:lnTo>
                  <a:lnTo>
                    <a:pt x="22162" y="121797"/>
                  </a:lnTo>
                  <a:lnTo>
                    <a:pt x="5756" y="167471"/>
                  </a:lnTo>
                  <a:lnTo>
                    <a:pt x="0" y="217170"/>
                  </a:lnTo>
                  <a:lnTo>
                    <a:pt x="5756" y="267150"/>
                  </a:lnTo>
                  <a:lnTo>
                    <a:pt x="22162" y="313026"/>
                  </a:lnTo>
                  <a:lnTo>
                    <a:pt x="47926" y="353490"/>
                  </a:lnTo>
                  <a:lnTo>
                    <a:pt x="81753" y="387235"/>
                  </a:lnTo>
                  <a:lnTo>
                    <a:pt x="122353" y="412957"/>
                  </a:lnTo>
                  <a:lnTo>
                    <a:pt x="168430" y="429347"/>
                  </a:lnTo>
                  <a:lnTo>
                    <a:pt x="218694" y="435101"/>
                  </a:lnTo>
                  <a:lnTo>
                    <a:pt x="268674" y="429347"/>
                  </a:lnTo>
                  <a:lnTo>
                    <a:pt x="314550" y="412957"/>
                  </a:lnTo>
                  <a:lnTo>
                    <a:pt x="355014" y="387235"/>
                  </a:lnTo>
                  <a:lnTo>
                    <a:pt x="388759" y="353490"/>
                  </a:lnTo>
                  <a:lnTo>
                    <a:pt x="414481" y="313026"/>
                  </a:lnTo>
                  <a:lnTo>
                    <a:pt x="430872" y="267150"/>
                  </a:lnTo>
                  <a:lnTo>
                    <a:pt x="436625" y="217170"/>
                  </a:lnTo>
                  <a:lnTo>
                    <a:pt x="430872" y="167471"/>
                  </a:lnTo>
                  <a:lnTo>
                    <a:pt x="414481" y="121797"/>
                  </a:lnTo>
                  <a:lnTo>
                    <a:pt x="388759" y="81469"/>
                  </a:lnTo>
                  <a:lnTo>
                    <a:pt x="355014" y="47806"/>
                  </a:lnTo>
                  <a:lnTo>
                    <a:pt x="314550" y="22126"/>
                  </a:lnTo>
                  <a:lnTo>
                    <a:pt x="268674" y="5751"/>
                  </a:lnTo>
                  <a:lnTo>
                    <a:pt x="218694" y="0"/>
                  </a:lnTo>
                  <a:close/>
                </a:path>
              </a:pathLst>
            </a:custGeom>
            <a:ln w="254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45551" y="3444747"/>
              <a:ext cx="1917700" cy="604520"/>
            </a:xfrm>
            <a:custGeom>
              <a:avLst/>
              <a:gdLst/>
              <a:ahLst/>
              <a:cxnLst/>
              <a:rect l="l" t="t" r="r" b="b"/>
              <a:pathLst>
                <a:path w="1917700" h="604520">
                  <a:moveTo>
                    <a:pt x="1844040" y="22098"/>
                  </a:moveTo>
                  <a:lnTo>
                    <a:pt x="1824043" y="14919"/>
                  </a:lnTo>
                  <a:lnTo>
                    <a:pt x="0" y="579882"/>
                  </a:lnTo>
                  <a:lnTo>
                    <a:pt x="7619" y="604266"/>
                  </a:lnTo>
                  <a:lnTo>
                    <a:pt x="1831635" y="39312"/>
                  </a:lnTo>
                  <a:lnTo>
                    <a:pt x="1844040" y="22098"/>
                  </a:lnTo>
                  <a:close/>
                </a:path>
                <a:path w="1917700" h="604520">
                  <a:moveTo>
                    <a:pt x="1917191" y="0"/>
                  </a:moveTo>
                  <a:lnTo>
                    <a:pt x="1784603" y="762"/>
                  </a:lnTo>
                  <a:lnTo>
                    <a:pt x="1824043" y="14919"/>
                  </a:lnTo>
                  <a:lnTo>
                    <a:pt x="1840229" y="9906"/>
                  </a:lnTo>
                  <a:lnTo>
                    <a:pt x="1847849" y="34290"/>
                  </a:lnTo>
                  <a:lnTo>
                    <a:pt x="1847849" y="46387"/>
                  </a:lnTo>
                  <a:lnTo>
                    <a:pt x="1917191" y="0"/>
                  </a:lnTo>
                  <a:close/>
                </a:path>
                <a:path w="1917700" h="604520">
                  <a:moveTo>
                    <a:pt x="1847849" y="46387"/>
                  </a:moveTo>
                  <a:lnTo>
                    <a:pt x="1847849" y="34290"/>
                  </a:lnTo>
                  <a:lnTo>
                    <a:pt x="1831635" y="39312"/>
                  </a:lnTo>
                  <a:lnTo>
                    <a:pt x="1806702" y="73914"/>
                  </a:lnTo>
                  <a:lnTo>
                    <a:pt x="1847849" y="46387"/>
                  </a:lnTo>
                  <a:close/>
                </a:path>
                <a:path w="1917700" h="604520">
                  <a:moveTo>
                    <a:pt x="1844039" y="22097"/>
                  </a:moveTo>
                  <a:lnTo>
                    <a:pt x="1840229" y="9906"/>
                  </a:lnTo>
                  <a:lnTo>
                    <a:pt x="1824043" y="14919"/>
                  </a:lnTo>
                  <a:lnTo>
                    <a:pt x="1844039" y="22097"/>
                  </a:lnTo>
                  <a:close/>
                </a:path>
                <a:path w="1917700" h="604520">
                  <a:moveTo>
                    <a:pt x="1847849" y="34290"/>
                  </a:moveTo>
                  <a:lnTo>
                    <a:pt x="1844039" y="22098"/>
                  </a:lnTo>
                  <a:lnTo>
                    <a:pt x="1831635" y="39312"/>
                  </a:lnTo>
                  <a:lnTo>
                    <a:pt x="1847849" y="3429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5190788" y="1993646"/>
            <a:ext cx="349250" cy="1721485"/>
            <a:chOff x="3688219" y="1993645"/>
            <a:chExt cx="349250" cy="1721485"/>
          </a:xfrm>
        </p:grpSpPr>
        <p:sp>
          <p:nvSpPr>
            <p:cNvPr id="14" name="object 14"/>
            <p:cNvSpPr/>
            <p:nvPr/>
          </p:nvSpPr>
          <p:spPr>
            <a:xfrm>
              <a:off x="4024515" y="1999995"/>
              <a:ext cx="0" cy="1708785"/>
            </a:xfrm>
            <a:custGeom>
              <a:avLst/>
              <a:gdLst/>
              <a:ahLst/>
              <a:cxnLst/>
              <a:rect l="l" t="t" r="r" b="b"/>
              <a:pathLst>
                <a:path h="1708785">
                  <a:moveTo>
                    <a:pt x="0" y="0"/>
                  </a:moveTo>
                  <a:lnTo>
                    <a:pt x="0" y="1708404"/>
                  </a:lnTo>
                </a:path>
              </a:pathLst>
            </a:custGeom>
            <a:ln w="254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694569" y="1999995"/>
              <a:ext cx="198120" cy="1708785"/>
            </a:xfrm>
            <a:custGeom>
              <a:avLst/>
              <a:gdLst/>
              <a:ahLst/>
              <a:cxnLst/>
              <a:rect l="l" t="t" r="r" b="b"/>
              <a:pathLst>
                <a:path w="198120" h="1708785">
                  <a:moveTo>
                    <a:pt x="198120" y="0"/>
                  </a:moveTo>
                  <a:lnTo>
                    <a:pt x="198120" y="1379219"/>
                  </a:lnTo>
                </a:path>
                <a:path w="198120" h="1708785">
                  <a:moveTo>
                    <a:pt x="0" y="1314449"/>
                  </a:moveTo>
                  <a:lnTo>
                    <a:pt x="131064" y="1314449"/>
                  </a:lnTo>
                </a:path>
                <a:path w="198120" h="1708785">
                  <a:moveTo>
                    <a:pt x="131064" y="1314449"/>
                  </a:moveTo>
                  <a:lnTo>
                    <a:pt x="131064" y="1379219"/>
                  </a:lnTo>
                </a:path>
                <a:path w="198120" h="1708785">
                  <a:moveTo>
                    <a:pt x="0" y="1314449"/>
                  </a:moveTo>
                  <a:lnTo>
                    <a:pt x="0" y="1182624"/>
                  </a:lnTo>
                </a:path>
                <a:path w="198120" h="1708785">
                  <a:moveTo>
                    <a:pt x="198120" y="1182624"/>
                  </a:moveTo>
                  <a:lnTo>
                    <a:pt x="66294" y="1182624"/>
                  </a:lnTo>
                </a:path>
                <a:path w="198120" h="1708785">
                  <a:moveTo>
                    <a:pt x="198120" y="1444751"/>
                  </a:moveTo>
                  <a:lnTo>
                    <a:pt x="198120" y="1708404"/>
                  </a:lnTo>
                </a:path>
                <a:path w="198120" h="1708785">
                  <a:moveTo>
                    <a:pt x="0" y="1708404"/>
                  </a:moveTo>
                  <a:lnTo>
                    <a:pt x="131064" y="1708404"/>
                  </a:lnTo>
                </a:path>
                <a:path w="198120" h="1708785">
                  <a:moveTo>
                    <a:pt x="0" y="1576578"/>
                  </a:moveTo>
                  <a:lnTo>
                    <a:pt x="131064" y="1576578"/>
                  </a:lnTo>
                  <a:lnTo>
                    <a:pt x="131064" y="1444751"/>
                  </a:lnTo>
                </a:path>
                <a:path w="198120" h="1708785">
                  <a:moveTo>
                    <a:pt x="0" y="1708404"/>
                  </a:moveTo>
                  <a:lnTo>
                    <a:pt x="0" y="1576578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60863" y="3411220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60">
                  <a:moveTo>
                    <a:pt x="0" y="0"/>
                  </a:moveTo>
                  <a:lnTo>
                    <a:pt x="263652" y="0"/>
                  </a:lnTo>
                </a:path>
              </a:pathLst>
            </a:custGeom>
            <a:ln w="254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694569" y="1999995"/>
              <a:ext cx="264795" cy="1708785"/>
            </a:xfrm>
            <a:custGeom>
              <a:avLst/>
              <a:gdLst/>
              <a:ahLst/>
              <a:cxnLst/>
              <a:rect l="l" t="t" r="r" b="b"/>
              <a:pathLst>
                <a:path w="264795" h="1708785">
                  <a:moveTo>
                    <a:pt x="264414" y="0"/>
                  </a:moveTo>
                  <a:lnTo>
                    <a:pt x="264414" y="1708404"/>
                  </a:lnTo>
                </a:path>
                <a:path w="264795" h="1708785">
                  <a:moveTo>
                    <a:pt x="131064" y="788670"/>
                  </a:moveTo>
                  <a:lnTo>
                    <a:pt x="0" y="987551"/>
                  </a:lnTo>
                  <a:lnTo>
                    <a:pt x="131064" y="987551"/>
                  </a:lnTo>
                  <a:lnTo>
                    <a:pt x="0" y="1182624"/>
                  </a:lnTo>
                  <a:lnTo>
                    <a:pt x="131064" y="1182624"/>
                  </a:lnTo>
                </a:path>
                <a:path w="264795" h="1708785">
                  <a:moveTo>
                    <a:pt x="131064" y="0"/>
                  </a:moveTo>
                  <a:lnTo>
                    <a:pt x="0" y="196595"/>
                  </a:lnTo>
                  <a:lnTo>
                    <a:pt x="131064" y="196595"/>
                  </a:lnTo>
                  <a:lnTo>
                    <a:pt x="0" y="395478"/>
                  </a:lnTo>
                  <a:lnTo>
                    <a:pt x="131064" y="395478"/>
                  </a:lnTo>
                  <a:lnTo>
                    <a:pt x="0" y="590550"/>
                  </a:lnTo>
                  <a:lnTo>
                    <a:pt x="131064" y="590550"/>
                  </a:lnTo>
                  <a:lnTo>
                    <a:pt x="0" y="788670"/>
                  </a:lnTo>
                  <a:lnTo>
                    <a:pt x="131064" y="788670"/>
                  </a:lnTo>
                </a:path>
                <a:path w="264795" h="1708785">
                  <a:moveTo>
                    <a:pt x="198120" y="0"/>
                  </a:moveTo>
                  <a:lnTo>
                    <a:pt x="131064" y="0"/>
                  </a:lnTo>
                </a:path>
                <a:path w="264795" h="1708785">
                  <a:moveTo>
                    <a:pt x="198120" y="1708404"/>
                  </a:moveTo>
                  <a:lnTo>
                    <a:pt x="66294" y="1708404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5718855" y="1999996"/>
            <a:ext cx="97790" cy="1708785"/>
            <a:chOff x="4216286" y="1999995"/>
            <a:chExt cx="97790" cy="1708785"/>
          </a:xfrm>
        </p:grpSpPr>
        <p:sp>
          <p:nvSpPr>
            <p:cNvPr id="19" name="object 19"/>
            <p:cNvSpPr/>
            <p:nvPr/>
          </p:nvSpPr>
          <p:spPr>
            <a:xfrm>
              <a:off x="4288168" y="1999995"/>
              <a:ext cx="0" cy="1708785"/>
            </a:xfrm>
            <a:custGeom>
              <a:avLst/>
              <a:gdLst/>
              <a:ahLst/>
              <a:cxnLst/>
              <a:rect l="l" t="t" r="r" b="b"/>
              <a:pathLst>
                <a:path h="1708785">
                  <a:moveTo>
                    <a:pt x="0" y="0"/>
                  </a:moveTo>
                  <a:lnTo>
                    <a:pt x="0" y="1708404"/>
                  </a:lnTo>
                </a:path>
              </a:pathLst>
            </a:custGeom>
            <a:ln w="508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222636" y="1999995"/>
              <a:ext cx="0" cy="1708785"/>
            </a:xfrm>
            <a:custGeom>
              <a:avLst/>
              <a:gdLst/>
              <a:ahLst/>
              <a:cxnLst/>
              <a:rect l="l" t="t" r="r" b="b"/>
              <a:pathLst>
                <a:path h="1708785">
                  <a:moveTo>
                    <a:pt x="0" y="0"/>
                  </a:moveTo>
                  <a:lnTo>
                    <a:pt x="0" y="1708404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5924087" y="1999996"/>
            <a:ext cx="0" cy="1708785"/>
          </a:xfrm>
          <a:custGeom>
            <a:avLst/>
            <a:gdLst/>
            <a:ahLst/>
            <a:cxnLst/>
            <a:rect l="l" t="t" r="r" b="b"/>
            <a:pathLst>
              <a:path h="1708785">
                <a:moveTo>
                  <a:pt x="0" y="0"/>
                </a:moveTo>
                <a:lnTo>
                  <a:pt x="0" y="1708404"/>
                </a:lnTo>
              </a:path>
            </a:pathLst>
          </a:custGeom>
          <a:ln w="12700">
            <a:solidFill>
              <a:srgbClr val="010101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658911" y="1999996"/>
            <a:ext cx="0" cy="1708785"/>
          </a:xfrm>
          <a:custGeom>
            <a:avLst/>
            <a:gdLst/>
            <a:ahLst/>
            <a:cxnLst/>
            <a:rect l="l" t="t" r="r" b="b"/>
            <a:pathLst>
              <a:path h="1708785">
                <a:moveTo>
                  <a:pt x="0" y="0"/>
                </a:moveTo>
                <a:lnTo>
                  <a:pt x="0" y="1708404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93378" y="1999996"/>
            <a:ext cx="0" cy="1708785"/>
          </a:xfrm>
          <a:custGeom>
            <a:avLst/>
            <a:gdLst/>
            <a:ahLst/>
            <a:cxnLst/>
            <a:rect l="l" t="t" r="r" b="b"/>
            <a:pathLst>
              <a:path h="1708785">
                <a:moveTo>
                  <a:pt x="0" y="0"/>
                </a:moveTo>
                <a:lnTo>
                  <a:pt x="0" y="1708404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037373" y="1055370"/>
            <a:ext cx="5126355" cy="1025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CONSTITUCION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FISICA DE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LAS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BORNAS:</a:t>
            </a:r>
            <a:endParaRPr sz="2000">
              <a:latin typeface="Arial"/>
              <a:cs typeface="Arial"/>
            </a:endParaRPr>
          </a:p>
          <a:p>
            <a:pPr marL="1379220">
              <a:spcBef>
                <a:spcPts val="65"/>
              </a:spcBef>
            </a:pPr>
            <a:r>
              <a:rPr b="1" dirty="0">
                <a:latin typeface="Arial"/>
                <a:cs typeface="Arial"/>
              </a:rPr>
              <a:t>1</a:t>
            </a:r>
            <a:endParaRPr>
              <a:latin typeface="Arial"/>
              <a:cs typeface="Arial"/>
            </a:endParaRPr>
          </a:p>
          <a:p>
            <a:pPr marL="948055">
              <a:spcBef>
                <a:spcPts val="1090"/>
              </a:spcBef>
              <a:tabLst>
                <a:tab pos="1236980" algn="l"/>
              </a:tabLst>
            </a:pPr>
            <a:r>
              <a:rPr b="1" dirty="0">
                <a:latin typeface="Arial"/>
                <a:cs typeface="Arial"/>
              </a:rPr>
              <a:t>2	3</a:t>
            </a:r>
            <a:endParaRPr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593378" y="4233417"/>
            <a:ext cx="264160" cy="328930"/>
          </a:xfrm>
          <a:custGeom>
            <a:avLst/>
            <a:gdLst/>
            <a:ahLst/>
            <a:cxnLst/>
            <a:rect l="l" t="t" r="r" b="b"/>
            <a:pathLst>
              <a:path w="264160" h="328929">
                <a:moveTo>
                  <a:pt x="131826" y="0"/>
                </a:moveTo>
                <a:lnTo>
                  <a:pt x="131826" y="328422"/>
                </a:lnTo>
              </a:path>
              <a:path w="264160" h="328929">
                <a:moveTo>
                  <a:pt x="0" y="328422"/>
                </a:moveTo>
                <a:lnTo>
                  <a:pt x="263652" y="328422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197138" y="4693666"/>
            <a:ext cx="660400" cy="329565"/>
          </a:xfrm>
          <a:custGeom>
            <a:avLst/>
            <a:gdLst/>
            <a:ahLst/>
            <a:cxnLst/>
            <a:rect l="l" t="t" r="r" b="b"/>
            <a:pathLst>
              <a:path w="660400" h="329564">
                <a:moveTo>
                  <a:pt x="396240" y="0"/>
                </a:moveTo>
                <a:lnTo>
                  <a:pt x="659892" y="0"/>
                </a:lnTo>
              </a:path>
              <a:path w="660400" h="329564">
                <a:moveTo>
                  <a:pt x="528066" y="0"/>
                </a:moveTo>
                <a:lnTo>
                  <a:pt x="528066" y="329184"/>
                </a:lnTo>
              </a:path>
              <a:path w="660400" h="329564">
                <a:moveTo>
                  <a:pt x="396240" y="329184"/>
                </a:moveTo>
                <a:lnTo>
                  <a:pt x="659892" y="329184"/>
                </a:lnTo>
              </a:path>
              <a:path w="660400" h="329564">
                <a:moveTo>
                  <a:pt x="528066" y="131825"/>
                </a:moveTo>
                <a:lnTo>
                  <a:pt x="0" y="131825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593378" y="5154677"/>
            <a:ext cx="264160" cy="327025"/>
          </a:xfrm>
          <a:custGeom>
            <a:avLst/>
            <a:gdLst/>
            <a:ahLst/>
            <a:cxnLst/>
            <a:rect l="l" t="t" r="r" b="b"/>
            <a:pathLst>
              <a:path w="264160" h="327025">
                <a:moveTo>
                  <a:pt x="131826" y="0"/>
                </a:moveTo>
                <a:lnTo>
                  <a:pt x="131826" y="326898"/>
                </a:lnTo>
              </a:path>
              <a:path w="264160" h="327025">
                <a:moveTo>
                  <a:pt x="0" y="0"/>
                </a:moveTo>
                <a:lnTo>
                  <a:pt x="263652" y="0"/>
                </a:lnTo>
              </a:path>
              <a:path w="264160" h="327025">
                <a:moveTo>
                  <a:pt x="0" y="326898"/>
                </a:moveTo>
                <a:lnTo>
                  <a:pt x="263652" y="326898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692439" y="5613400"/>
            <a:ext cx="66675" cy="0"/>
          </a:xfrm>
          <a:custGeom>
            <a:avLst/>
            <a:gdLst/>
            <a:ahLst/>
            <a:cxnLst/>
            <a:rect l="l" t="t" r="r" b="b"/>
            <a:pathLst>
              <a:path w="66675">
                <a:moveTo>
                  <a:pt x="0" y="0"/>
                </a:moveTo>
                <a:lnTo>
                  <a:pt x="66294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658911" y="5547867"/>
            <a:ext cx="132080" cy="0"/>
          </a:xfrm>
          <a:custGeom>
            <a:avLst/>
            <a:gdLst/>
            <a:ahLst/>
            <a:cxnLst/>
            <a:rect l="l" t="t" r="r" b="b"/>
            <a:pathLst>
              <a:path w="132079">
                <a:moveTo>
                  <a:pt x="0" y="0"/>
                </a:moveTo>
                <a:lnTo>
                  <a:pt x="131825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053875" y="4503421"/>
            <a:ext cx="318135" cy="760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Arial MT"/>
                <a:cs typeface="Arial MT"/>
              </a:rPr>
              <a:t>C1</a:t>
            </a:r>
            <a:endParaRPr>
              <a:latin typeface="Arial MT"/>
              <a:cs typeface="Arial MT"/>
            </a:endParaRPr>
          </a:p>
          <a:p>
            <a:pPr marL="12700">
              <a:spcBef>
                <a:spcPts val="1460"/>
              </a:spcBef>
            </a:pPr>
            <a:r>
              <a:rPr dirty="0">
                <a:latin typeface="Arial MT"/>
                <a:cs typeface="Arial MT"/>
              </a:rPr>
              <a:t>C2</a:t>
            </a:r>
            <a:endParaRPr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28450" y="3727631"/>
            <a:ext cx="537210" cy="53086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R="58419" algn="r">
              <a:spcBef>
                <a:spcPts val="495"/>
              </a:spcBef>
            </a:pPr>
            <a:r>
              <a:rPr sz="1200" spc="-5" dirty="0">
                <a:latin typeface="Arial MT"/>
                <a:cs typeface="Arial MT"/>
              </a:rPr>
              <a:t>C2</a:t>
            </a:r>
            <a:r>
              <a:rPr sz="1200" spc="1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C1</a:t>
            </a:r>
            <a:endParaRPr sz="1200">
              <a:latin typeface="Arial MT"/>
              <a:cs typeface="Arial MT"/>
            </a:endParaRPr>
          </a:p>
          <a:p>
            <a:pPr marR="5080" algn="r">
              <a:spcBef>
                <a:spcPts val="459"/>
              </a:spcBef>
            </a:pPr>
            <a:r>
              <a:rPr sz="1400" spc="-5" dirty="0">
                <a:latin typeface="Arial MT"/>
                <a:cs typeface="Arial MT"/>
              </a:rPr>
              <a:t>HV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62380" y="1044447"/>
            <a:ext cx="2438400" cy="1524000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2661459" y="270966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4</a:t>
            </a:r>
            <a:endParaRPr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520482" y="3240023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5</a:t>
            </a:r>
            <a:endParaRPr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456225" y="3371596"/>
            <a:ext cx="798195" cy="1805305"/>
          </a:xfrm>
          <a:custGeom>
            <a:avLst/>
            <a:gdLst/>
            <a:ahLst/>
            <a:cxnLst/>
            <a:rect l="l" t="t" r="r" b="b"/>
            <a:pathLst>
              <a:path w="798194" h="1805304">
                <a:moveTo>
                  <a:pt x="581406" y="1261872"/>
                </a:moveTo>
                <a:lnTo>
                  <a:pt x="501396" y="1233678"/>
                </a:lnTo>
                <a:lnTo>
                  <a:pt x="505371" y="1266520"/>
                </a:lnTo>
                <a:lnTo>
                  <a:pt x="4572" y="1328928"/>
                </a:lnTo>
                <a:lnTo>
                  <a:pt x="2286" y="1328928"/>
                </a:lnTo>
                <a:lnTo>
                  <a:pt x="0" y="1331226"/>
                </a:lnTo>
                <a:lnTo>
                  <a:pt x="762" y="1334262"/>
                </a:lnTo>
                <a:lnTo>
                  <a:pt x="762" y="1336548"/>
                </a:lnTo>
                <a:lnTo>
                  <a:pt x="3048" y="1338834"/>
                </a:lnTo>
                <a:lnTo>
                  <a:pt x="6096" y="1338072"/>
                </a:lnTo>
                <a:lnTo>
                  <a:pt x="506564" y="1276350"/>
                </a:lnTo>
                <a:lnTo>
                  <a:pt x="510540" y="1309116"/>
                </a:lnTo>
                <a:lnTo>
                  <a:pt x="523494" y="1300492"/>
                </a:lnTo>
                <a:lnTo>
                  <a:pt x="581406" y="1261872"/>
                </a:lnTo>
                <a:close/>
              </a:path>
              <a:path w="798194" h="1805304">
                <a:moveTo>
                  <a:pt x="726186" y="38100"/>
                </a:moveTo>
                <a:lnTo>
                  <a:pt x="649986" y="0"/>
                </a:lnTo>
                <a:lnTo>
                  <a:pt x="649986" y="33528"/>
                </a:lnTo>
                <a:lnTo>
                  <a:pt x="218694" y="33528"/>
                </a:lnTo>
                <a:lnTo>
                  <a:pt x="216408" y="35826"/>
                </a:lnTo>
                <a:lnTo>
                  <a:pt x="216408" y="40386"/>
                </a:lnTo>
                <a:lnTo>
                  <a:pt x="218694" y="42672"/>
                </a:lnTo>
                <a:lnTo>
                  <a:pt x="649986" y="42672"/>
                </a:lnTo>
                <a:lnTo>
                  <a:pt x="649986" y="76200"/>
                </a:lnTo>
                <a:lnTo>
                  <a:pt x="667512" y="67437"/>
                </a:lnTo>
                <a:lnTo>
                  <a:pt x="726186" y="38100"/>
                </a:lnTo>
                <a:close/>
              </a:path>
              <a:path w="798194" h="1805304">
                <a:moveTo>
                  <a:pt x="797814" y="1767078"/>
                </a:moveTo>
                <a:lnTo>
                  <a:pt x="721614" y="1728978"/>
                </a:lnTo>
                <a:lnTo>
                  <a:pt x="721614" y="1761756"/>
                </a:lnTo>
                <a:lnTo>
                  <a:pt x="362712" y="1761756"/>
                </a:lnTo>
                <a:lnTo>
                  <a:pt x="361188" y="1764030"/>
                </a:lnTo>
                <a:lnTo>
                  <a:pt x="361188" y="1769376"/>
                </a:lnTo>
                <a:lnTo>
                  <a:pt x="362712" y="1771650"/>
                </a:lnTo>
                <a:lnTo>
                  <a:pt x="721614" y="1771650"/>
                </a:lnTo>
                <a:lnTo>
                  <a:pt x="721614" y="1805178"/>
                </a:lnTo>
                <a:lnTo>
                  <a:pt x="738378" y="1796808"/>
                </a:lnTo>
                <a:lnTo>
                  <a:pt x="797814" y="1767078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2593633" y="494157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6</a:t>
            </a:r>
            <a:endParaRPr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541055" y="408432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7</a:t>
            </a:r>
            <a:endParaRPr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620800" y="401270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8</a:t>
            </a:r>
            <a:endParaRPr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230159" y="458266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9</a:t>
            </a:r>
            <a:endParaRPr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549181" y="5517641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10</a:t>
            </a:r>
            <a:endParaRPr>
              <a:latin typeface="Arial"/>
              <a:cs typeface="Arial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45" name="object 4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1.1.3	TRANSFORMADORES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POTENCIA.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Sistema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refrigeración</a:t>
            </a:r>
            <a:endParaRPr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46411" y="1303019"/>
            <a:ext cx="37826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solidFill>
                  <a:srgbClr val="000000"/>
                </a:solidFill>
                <a:latin typeface="Arial"/>
                <a:cs typeface="Arial"/>
              </a:rPr>
              <a:t>SISTEMA DE</a:t>
            </a:r>
            <a:r>
              <a:rPr sz="2000" b="1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Arial"/>
                <a:cs typeface="Arial"/>
              </a:rPr>
              <a:t>REFRIGERACION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96456" y="2413001"/>
            <a:ext cx="3670935" cy="323165"/>
          </a:xfrm>
          <a:prstGeom prst="rect">
            <a:avLst/>
          </a:prstGeom>
          <a:ln w="12700">
            <a:solidFill>
              <a:srgbClr val="80808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98425">
              <a:spcBef>
                <a:spcPts val="360"/>
              </a:spcBef>
            </a:pPr>
            <a:r>
              <a:rPr b="1" dirty="0">
                <a:latin typeface="Arial"/>
                <a:cs typeface="Arial"/>
              </a:rPr>
              <a:t>PÉRDIDAS</a:t>
            </a:r>
            <a:r>
              <a:rPr b="1" spc="47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en</a:t>
            </a:r>
            <a:r>
              <a:rPr b="1" spc="47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Fe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Cu</a:t>
            </a:r>
            <a:endParaRPr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89113" y="3625342"/>
            <a:ext cx="2289175" cy="323807"/>
          </a:xfrm>
          <a:prstGeom prst="rect">
            <a:avLst/>
          </a:prstGeom>
          <a:ln w="12700">
            <a:solidFill>
              <a:srgbClr val="808080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97790">
              <a:spcBef>
                <a:spcPts val="365"/>
              </a:spcBef>
            </a:pPr>
            <a:r>
              <a:rPr b="1" spc="-5" dirty="0">
                <a:latin typeface="Arial"/>
                <a:cs typeface="Arial"/>
              </a:rPr>
              <a:t>CALENTAMIENTO</a:t>
            </a:r>
            <a:endParaRPr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985556" y="3098545"/>
            <a:ext cx="305435" cy="457200"/>
            <a:chOff x="4482986" y="3098545"/>
            <a:chExt cx="305435" cy="457200"/>
          </a:xfrm>
        </p:grpSpPr>
        <p:sp>
          <p:nvSpPr>
            <p:cNvPr id="7" name="object 7"/>
            <p:cNvSpPr/>
            <p:nvPr/>
          </p:nvSpPr>
          <p:spPr>
            <a:xfrm>
              <a:off x="4489336" y="3104895"/>
              <a:ext cx="292735" cy="444500"/>
            </a:xfrm>
            <a:custGeom>
              <a:avLst/>
              <a:gdLst/>
              <a:ahLst/>
              <a:cxnLst/>
              <a:rect l="l" t="t" r="r" b="b"/>
              <a:pathLst>
                <a:path w="292735" h="444500">
                  <a:moveTo>
                    <a:pt x="292607" y="222504"/>
                  </a:moveTo>
                  <a:lnTo>
                    <a:pt x="219455" y="222504"/>
                  </a:lnTo>
                  <a:lnTo>
                    <a:pt x="219455" y="0"/>
                  </a:lnTo>
                  <a:lnTo>
                    <a:pt x="73151" y="0"/>
                  </a:lnTo>
                  <a:lnTo>
                    <a:pt x="73151" y="222504"/>
                  </a:lnTo>
                  <a:lnTo>
                    <a:pt x="0" y="222504"/>
                  </a:lnTo>
                  <a:lnTo>
                    <a:pt x="146303" y="444246"/>
                  </a:lnTo>
                  <a:lnTo>
                    <a:pt x="292607" y="222504"/>
                  </a:lnTo>
                  <a:close/>
                </a:path>
              </a:pathLst>
            </a:custGeom>
            <a:solidFill>
              <a:srgbClr val="FCF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89336" y="3104895"/>
              <a:ext cx="292735" cy="444500"/>
            </a:xfrm>
            <a:custGeom>
              <a:avLst/>
              <a:gdLst/>
              <a:ahLst/>
              <a:cxnLst/>
              <a:rect l="l" t="t" r="r" b="b"/>
              <a:pathLst>
                <a:path w="292735" h="444500">
                  <a:moveTo>
                    <a:pt x="0" y="222504"/>
                  </a:moveTo>
                  <a:lnTo>
                    <a:pt x="73151" y="222504"/>
                  </a:lnTo>
                  <a:lnTo>
                    <a:pt x="73151" y="0"/>
                  </a:lnTo>
                  <a:lnTo>
                    <a:pt x="219455" y="0"/>
                  </a:lnTo>
                  <a:lnTo>
                    <a:pt x="219455" y="222504"/>
                  </a:lnTo>
                  <a:lnTo>
                    <a:pt x="292607" y="222504"/>
                  </a:lnTo>
                  <a:lnTo>
                    <a:pt x="146303" y="444246"/>
                  </a:lnTo>
                  <a:lnTo>
                    <a:pt x="0" y="222504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112813" y="4387342"/>
            <a:ext cx="4041775" cy="323807"/>
          </a:xfrm>
          <a:prstGeom prst="rect">
            <a:avLst/>
          </a:prstGeom>
          <a:ln w="12700">
            <a:solidFill>
              <a:srgbClr val="808080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97790">
              <a:spcBef>
                <a:spcPts val="365"/>
              </a:spcBef>
            </a:pPr>
            <a:r>
              <a:rPr b="1" spc="-5" dirty="0">
                <a:latin typeface="Arial"/>
                <a:cs typeface="Arial"/>
              </a:rPr>
              <a:t>REDUCCIÓN</a:t>
            </a:r>
            <a:r>
              <a:rPr b="1" spc="45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vida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AISLAMIENTOS</a:t>
            </a:r>
            <a:endParaRPr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985556" y="4089145"/>
            <a:ext cx="305435" cy="228600"/>
            <a:chOff x="4482986" y="4089145"/>
            <a:chExt cx="305435" cy="228600"/>
          </a:xfrm>
        </p:grpSpPr>
        <p:sp>
          <p:nvSpPr>
            <p:cNvPr id="11" name="object 11"/>
            <p:cNvSpPr/>
            <p:nvPr/>
          </p:nvSpPr>
          <p:spPr>
            <a:xfrm>
              <a:off x="4489336" y="4095495"/>
              <a:ext cx="292735" cy="215900"/>
            </a:xfrm>
            <a:custGeom>
              <a:avLst/>
              <a:gdLst/>
              <a:ahLst/>
              <a:cxnLst/>
              <a:rect l="l" t="t" r="r" b="b"/>
              <a:pathLst>
                <a:path w="292735" h="215900">
                  <a:moveTo>
                    <a:pt x="292607" y="108204"/>
                  </a:moveTo>
                  <a:lnTo>
                    <a:pt x="219455" y="108204"/>
                  </a:lnTo>
                  <a:lnTo>
                    <a:pt x="219455" y="0"/>
                  </a:lnTo>
                  <a:lnTo>
                    <a:pt x="73151" y="0"/>
                  </a:lnTo>
                  <a:lnTo>
                    <a:pt x="73151" y="108204"/>
                  </a:lnTo>
                  <a:lnTo>
                    <a:pt x="0" y="108204"/>
                  </a:lnTo>
                  <a:lnTo>
                    <a:pt x="146303" y="215646"/>
                  </a:lnTo>
                  <a:lnTo>
                    <a:pt x="292607" y="108204"/>
                  </a:lnTo>
                  <a:close/>
                </a:path>
              </a:pathLst>
            </a:custGeom>
            <a:solidFill>
              <a:srgbClr val="F57B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489336" y="4095495"/>
              <a:ext cx="292735" cy="215900"/>
            </a:xfrm>
            <a:custGeom>
              <a:avLst/>
              <a:gdLst/>
              <a:ahLst/>
              <a:cxnLst/>
              <a:rect l="l" t="t" r="r" b="b"/>
              <a:pathLst>
                <a:path w="292735" h="215900">
                  <a:moveTo>
                    <a:pt x="0" y="108204"/>
                  </a:moveTo>
                  <a:lnTo>
                    <a:pt x="73151" y="108204"/>
                  </a:lnTo>
                  <a:lnTo>
                    <a:pt x="73151" y="0"/>
                  </a:lnTo>
                  <a:lnTo>
                    <a:pt x="219455" y="0"/>
                  </a:lnTo>
                  <a:lnTo>
                    <a:pt x="219455" y="108204"/>
                  </a:lnTo>
                  <a:lnTo>
                    <a:pt x="292607" y="108204"/>
                  </a:lnTo>
                  <a:lnTo>
                    <a:pt x="146303" y="215646"/>
                  </a:lnTo>
                  <a:lnTo>
                    <a:pt x="0" y="108204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8272062" y="4165092"/>
            <a:ext cx="609600" cy="610235"/>
            <a:chOff x="6769493" y="4165091"/>
            <a:chExt cx="609600" cy="610235"/>
          </a:xfrm>
        </p:grpSpPr>
        <p:sp>
          <p:nvSpPr>
            <p:cNvPr id="14" name="object 14"/>
            <p:cNvSpPr/>
            <p:nvPr/>
          </p:nvSpPr>
          <p:spPr>
            <a:xfrm>
              <a:off x="6782193" y="4177791"/>
              <a:ext cx="584200" cy="584835"/>
            </a:xfrm>
            <a:custGeom>
              <a:avLst/>
              <a:gdLst/>
              <a:ahLst/>
              <a:cxnLst/>
              <a:rect l="l" t="t" r="r" b="b"/>
              <a:pathLst>
                <a:path w="584200" h="584835">
                  <a:moveTo>
                    <a:pt x="583679" y="584453"/>
                  </a:moveTo>
                  <a:lnTo>
                    <a:pt x="291833" y="0"/>
                  </a:lnTo>
                  <a:lnTo>
                    <a:pt x="0" y="584453"/>
                  </a:lnTo>
                  <a:lnTo>
                    <a:pt x="583679" y="584453"/>
                  </a:lnTo>
                  <a:close/>
                </a:path>
              </a:pathLst>
            </a:custGeom>
            <a:solidFill>
              <a:srgbClr val="FAFD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82193" y="4177791"/>
              <a:ext cx="584200" cy="584835"/>
            </a:xfrm>
            <a:custGeom>
              <a:avLst/>
              <a:gdLst/>
              <a:ahLst/>
              <a:cxnLst/>
              <a:rect l="l" t="t" r="r" b="b"/>
              <a:pathLst>
                <a:path w="584200" h="584835">
                  <a:moveTo>
                    <a:pt x="291833" y="0"/>
                  </a:moveTo>
                  <a:lnTo>
                    <a:pt x="0" y="584453"/>
                  </a:lnTo>
                  <a:lnTo>
                    <a:pt x="583679" y="584453"/>
                  </a:lnTo>
                  <a:lnTo>
                    <a:pt x="291833" y="0"/>
                  </a:lnTo>
                  <a:close/>
                </a:path>
              </a:pathLst>
            </a:custGeom>
            <a:ln w="25400">
              <a:solidFill>
                <a:srgbClr val="01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8503705" y="4244341"/>
            <a:ext cx="19494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0" b="1" dirty="0">
                <a:latin typeface="Arial"/>
                <a:cs typeface="Arial"/>
              </a:rPr>
              <a:t>!</a:t>
            </a:r>
            <a:endParaRPr sz="400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1.1.3	TRANSFORMADORES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POTENCIA.</a:t>
            </a:r>
            <a:r>
              <a:rPr spc="-20" dirty="0"/>
              <a:t> </a:t>
            </a:r>
            <a:r>
              <a:rPr dirty="0"/>
              <a:t>Sistema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refrigeración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026704" y="1073389"/>
            <a:ext cx="4979670" cy="4807085"/>
          </a:xfrm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marL="12700">
              <a:spcBef>
                <a:spcPts val="1305"/>
              </a:spcBef>
            </a:pPr>
            <a:r>
              <a:rPr sz="2000" b="1" spc="-5" dirty="0">
                <a:latin typeface="Arial"/>
                <a:cs typeface="Arial"/>
              </a:rPr>
              <a:t>TRANSFORMADORES EN SECO</a:t>
            </a:r>
            <a:endParaRPr sz="2000" dirty="0">
              <a:latin typeface="Arial"/>
              <a:cs typeface="Arial"/>
            </a:endParaRPr>
          </a:p>
          <a:p>
            <a:pPr marL="194945" indent="-182245">
              <a:spcBef>
                <a:spcPts val="109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Autorrefrigerados: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circulación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natural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aire</a:t>
            </a:r>
            <a:endParaRPr dirty="0">
              <a:latin typeface="Arial MT"/>
              <a:cs typeface="Arial MT"/>
            </a:endParaRPr>
          </a:p>
          <a:p>
            <a:pPr marL="194945" indent="-182245">
              <a:spcBef>
                <a:spcPts val="109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Ventilación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forzada: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ventiladores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externos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10"/>
              </a:spcBef>
              <a:buFont typeface="Wingdings"/>
              <a:buChar char=""/>
            </a:pPr>
            <a:endParaRPr sz="2450" dirty="0">
              <a:latin typeface="Arial MT"/>
              <a:cs typeface="Arial MT"/>
            </a:endParaRPr>
          </a:p>
          <a:p>
            <a:pPr marL="12700" marR="576580"/>
            <a:r>
              <a:rPr sz="2000" b="1" spc="-5" dirty="0">
                <a:latin typeface="Arial"/>
                <a:cs typeface="Arial"/>
              </a:rPr>
              <a:t>TRANSFORMADORES EN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BAÑO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 smtClean="0">
                <a:latin typeface="Arial"/>
                <a:cs typeface="Arial"/>
              </a:rPr>
              <a:t>DE</a:t>
            </a:r>
            <a:r>
              <a:rPr lang="es-ES" sz="2000" b="1" spc="-5" dirty="0" smtClean="0">
                <a:latin typeface="Arial"/>
                <a:cs typeface="Arial"/>
              </a:rPr>
              <a:t> </a:t>
            </a:r>
            <a:r>
              <a:rPr sz="2000" b="1" spc="-5" dirty="0" smtClean="0">
                <a:latin typeface="Arial"/>
                <a:cs typeface="Arial"/>
              </a:rPr>
              <a:t>ACEITE</a:t>
            </a:r>
            <a:endParaRPr sz="2000" dirty="0">
              <a:latin typeface="Arial"/>
              <a:cs typeface="Arial"/>
            </a:endParaRPr>
          </a:p>
          <a:p>
            <a:pPr marL="12700" marR="650875">
              <a:spcBef>
                <a:spcPts val="1085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Refrigerante interno: aceite. </a:t>
            </a:r>
            <a:r>
              <a:rPr spc="-5" dirty="0" err="1">
                <a:latin typeface="Arial MT"/>
                <a:cs typeface="Arial MT"/>
              </a:rPr>
              <a:t>Puede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tener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circulación</a:t>
            </a:r>
            <a:r>
              <a:rPr spc="-4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forzada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mediante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motobombas</a:t>
            </a:r>
            <a:endParaRPr dirty="0">
              <a:latin typeface="Arial MT"/>
              <a:cs typeface="Arial MT"/>
            </a:endParaRPr>
          </a:p>
          <a:p>
            <a:pPr marL="194945" indent="-182245">
              <a:spcBef>
                <a:spcPts val="109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Refrigerante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externo:</a:t>
            </a:r>
            <a:r>
              <a:rPr spc="46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aire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agua</a:t>
            </a:r>
            <a:endParaRPr dirty="0">
              <a:latin typeface="Arial MT"/>
              <a:cs typeface="Arial MT"/>
            </a:endParaRPr>
          </a:p>
          <a:p>
            <a:pPr marL="584200" marR="222250">
              <a:spcBef>
                <a:spcPts val="1095"/>
              </a:spcBef>
            </a:pPr>
            <a:r>
              <a:rPr spc="-5" dirty="0">
                <a:latin typeface="Arial MT"/>
                <a:cs typeface="Arial MT"/>
              </a:rPr>
              <a:t>oAire: puede </a:t>
            </a:r>
            <a:r>
              <a:rPr dirty="0">
                <a:latin typeface="Arial MT"/>
                <a:cs typeface="Arial MT"/>
              </a:rPr>
              <a:t>ser </a:t>
            </a:r>
            <a:r>
              <a:rPr spc="-5" dirty="0">
                <a:latin typeface="Arial MT"/>
                <a:cs typeface="Arial MT"/>
              </a:rPr>
              <a:t>por </a:t>
            </a:r>
            <a:r>
              <a:rPr dirty="0">
                <a:latin typeface="Arial MT"/>
                <a:cs typeface="Arial MT"/>
              </a:rPr>
              <a:t>circulación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natural </a:t>
            </a:r>
            <a:r>
              <a:rPr dirty="0" smtClean="0">
                <a:latin typeface="Arial MT"/>
                <a:cs typeface="Arial MT"/>
              </a:rPr>
              <a:t>o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forzada</a:t>
            </a:r>
            <a:endParaRPr dirty="0">
              <a:latin typeface="Arial MT"/>
              <a:cs typeface="Arial MT"/>
            </a:endParaRPr>
          </a:p>
          <a:p>
            <a:pPr marL="584200" marR="5080">
              <a:spcBef>
                <a:spcPts val="1090"/>
              </a:spcBef>
            </a:pPr>
            <a:r>
              <a:rPr spc="-5" dirty="0">
                <a:latin typeface="Arial MT"/>
                <a:cs typeface="Arial MT"/>
              </a:rPr>
              <a:t>oAgua: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siempre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circulación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forzada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</a:t>
            </a:r>
            <a:r>
              <a:rPr dirty="0" smtClean="0">
                <a:latin typeface="Arial MT"/>
                <a:cs typeface="Arial MT"/>
              </a:rPr>
              <a:t>con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presión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aceite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mayor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que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agua</a:t>
            </a:r>
            <a:r>
              <a:rPr spc="-5" dirty="0">
                <a:latin typeface="Arial MT"/>
                <a:cs typeface="Arial MT"/>
              </a:rPr>
              <a:t>)</a:t>
            </a:r>
            <a:endParaRPr dirty="0">
              <a:latin typeface="Arial MT"/>
              <a:cs typeface="Arial MT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4603" y="3714495"/>
            <a:ext cx="1756705" cy="24384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09803" y="997967"/>
            <a:ext cx="2310753" cy="241172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761275" y="6412793"/>
            <a:ext cx="8474075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5"/>
              </a:lnSpc>
              <a:tabLst>
                <a:tab pos="6818630" algn="l"/>
              </a:tabLst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	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569" y="380556"/>
            <a:ext cx="9123680" cy="441959"/>
            <a:chOff x="0" y="380555"/>
            <a:chExt cx="9123680" cy="441959"/>
          </a:xfrm>
        </p:grpSpPr>
        <p:sp>
          <p:nvSpPr>
            <p:cNvPr id="3" name="object 3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  <a:path w="9118600" h="432434">
                  <a:moveTo>
                    <a:pt x="24015" y="0"/>
                  </a:moveTo>
                  <a:lnTo>
                    <a:pt x="24015" y="432054"/>
                  </a:ln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24015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31348" y="444246"/>
            <a:ext cx="9090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1.1.3	TRANSFORMADORES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POTENCIA.</a:t>
            </a:r>
            <a:r>
              <a:rPr spc="-20" dirty="0"/>
              <a:t> </a:t>
            </a:r>
            <a:r>
              <a:rPr dirty="0"/>
              <a:t>Sistema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refrigeración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20203" y="989075"/>
            <a:ext cx="3216275" cy="4895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98170">
              <a:spcBef>
                <a:spcPts val="95"/>
              </a:spcBef>
            </a:pPr>
            <a:r>
              <a:rPr sz="2000" b="1" spc="-5" dirty="0" smtClean="0">
                <a:latin typeface="Arial"/>
                <a:cs typeface="Arial"/>
              </a:rPr>
              <a:t>REFRIGERACIÓN</a:t>
            </a:r>
            <a:r>
              <a:rPr lang="es-ES" sz="2000" b="1" spc="-5" dirty="0" smtClean="0">
                <a:latin typeface="Arial"/>
                <a:cs typeface="Arial"/>
              </a:rPr>
              <a:t> </a:t>
            </a:r>
            <a:r>
              <a:rPr sz="2000" b="1" spc="-5" dirty="0" smtClean="0">
                <a:latin typeface="Arial"/>
                <a:cs typeface="Arial"/>
              </a:rPr>
              <a:t>EXTERIOR</a:t>
            </a:r>
            <a:r>
              <a:rPr sz="2000" b="1" spc="-30" dirty="0" smtClean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POR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AIRE</a:t>
            </a:r>
            <a:endParaRPr sz="2000" dirty="0">
              <a:latin typeface="Arial"/>
              <a:cs typeface="Arial"/>
            </a:endParaRPr>
          </a:p>
          <a:p>
            <a:pPr marL="12700" marR="172085">
              <a:spcBef>
                <a:spcPts val="109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Natural: el aceite </a:t>
            </a:r>
            <a:r>
              <a:rPr dirty="0" err="1">
                <a:latin typeface="Arial MT"/>
                <a:cs typeface="Arial MT"/>
              </a:rPr>
              <a:t>circula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por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convección</a:t>
            </a:r>
            <a:r>
              <a:rPr spc="-3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natural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y,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través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 </a:t>
            </a:r>
            <a:r>
              <a:rPr spc="-5" dirty="0">
                <a:latin typeface="Arial MT"/>
                <a:cs typeface="Arial MT"/>
              </a:rPr>
              <a:t>los radiadores, </a:t>
            </a:r>
            <a:r>
              <a:rPr spc="-5" dirty="0" err="1">
                <a:latin typeface="Arial MT"/>
                <a:cs typeface="Arial MT"/>
              </a:rPr>
              <a:t>disipa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el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calor</a:t>
            </a:r>
            <a:endParaRPr dirty="0">
              <a:latin typeface="Arial MT"/>
              <a:cs typeface="Arial MT"/>
            </a:endParaRPr>
          </a:p>
          <a:p>
            <a:pPr marL="194945" indent="-182245">
              <a:spcBef>
                <a:spcPts val="1095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Forzada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584200" marR="5080" lvl="1">
              <a:spcBef>
                <a:spcPts val="1090"/>
              </a:spcBef>
              <a:buSzPct val="94444"/>
              <a:buFont typeface="Wingdings"/>
              <a:buChar char=""/>
              <a:tabLst>
                <a:tab pos="689610" algn="l"/>
              </a:tabLst>
            </a:pPr>
            <a:r>
              <a:rPr spc="-5" dirty="0">
                <a:latin typeface="Arial MT"/>
                <a:cs typeface="Arial MT"/>
              </a:rPr>
              <a:t>Ventiladores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spc="-5" dirty="0" err="1">
                <a:latin typeface="Arial MT"/>
                <a:cs typeface="Arial MT"/>
              </a:rPr>
              <a:t>adosados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a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radiadores</a:t>
            </a:r>
            <a:endParaRPr dirty="0">
              <a:latin typeface="Arial MT"/>
              <a:cs typeface="Arial MT"/>
            </a:endParaRPr>
          </a:p>
          <a:p>
            <a:pPr marL="584200" marR="237490" lvl="1">
              <a:spcBef>
                <a:spcPts val="1090"/>
              </a:spcBef>
              <a:buSzPct val="94444"/>
              <a:buFont typeface="Wingdings"/>
              <a:buChar char=""/>
              <a:tabLst>
                <a:tab pos="689610" algn="l"/>
              </a:tabLst>
            </a:pPr>
            <a:r>
              <a:rPr spc="-5" dirty="0" err="1">
                <a:latin typeface="Arial MT"/>
                <a:cs typeface="Arial MT"/>
              </a:rPr>
              <a:t>Aerorrefrigerantes</a:t>
            </a:r>
            <a:r>
              <a:rPr spc="-5" dirty="0" smtClean="0">
                <a:latin typeface="Arial MT"/>
                <a:cs typeface="Arial MT"/>
              </a:rPr>
              <a:t>: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intercambiador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spc="-5" dirty="0" err="1" smtClean="0">
                <a:latin typeface="Arial MT"/>
                <a:cs typeface="Arial MT"/>
              </a:rPr>
              <a:t>calor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aceite-aire</a:t>
            </a:r>
            <a:endParaRPr dirty="0">
              <a:latin typeface="Arial MT"/>
              <a:cs typeface="Arial MT"/>
            </a:endParaRPr>
          </a:p>
          <a:p>
            <a:pPr marL="584200" marR="400050" lvl="1">
              <a:spcBef>
                <a:spcPts val="1100"/>
              </a:spcBef>
              <a:buSzPct val="94444"/>
              <a:buFont typeface="Wingdings"/>
              <a:buChar char=""/>
              <a:tabLst>
                <a:tab pos="689610" algn="l"/>
              </a:tabLst>
            </a:pPr>
            <a:r>
              <a:rPr spc="-5" dirty="0" err="1">
                <a:latin typeface="Arial MT"/>
                <a:cs typeface="Arial MT"/>
              </a:rPr>
              <a:t>Motobombas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para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circulación</a:t>
            </a:r>
            <a:r>
              <a:rPr spc="-55" dirty="0" smtClean="0">
                <a:latin typeface="Arial MT"/>
                <a:cs typeface="Arial MT"/>
              </a:rPr>
              <a:t> </a:t>
            </a:r>
            <a:r>
              <a:rPr dirty="0" err="1">
                <a:latin typeface="Arial MT"/>
                <a:cs typeface="Arial MT"/>
              </a:rPr>
              <a:t>forzada</a:t>
            </a:r>
            <a:r>
              <a:rPr spc="-5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aceite</a:t>
            </a:r>
            <a:endParaRPr dirty="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3877" y="1033017"/>
            <a:ext cx="3153155" cy="230505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53877" y="3481324"/>
            <a:ext cx="2807969" cy="252069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93901" y="1033019"/>
            <a:ext cx="2089403" cy="223189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06626" y="3481323"/>
            <a:ext cx="2379684" cy="2160270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1.1.3	TRANSFORMADORES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POTENCIA.</a:t>
            </a:r>
            <a:r>
              <a:rPr spc="-20" dirty="0"/>
              <a:t> </a:t>
            </a:r>
            <a:r>
              <a:rPr dirty="0"/>
              <a:t>Sistema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refrigeración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55304" y="963744"/>
            <a:ext cx="6643370" cy="172085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spcBef>
                <a:spcPts val="1300"/>
              </a:spcBef>
            </a:pPr>
            <a:r>
              <a:rPr sz="2000" b="1" spc="-5" dirty="0">
                <a:latin typeface="Arial"/>
                <a:cs typeface="Arial"/>
              </a:rPr>
              <a:t>REFRIGERACIÓN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EXTERIOR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POR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AGUA</a:t>
            </a:r>
            <a:endParaRPr sz="2000" dirty="0">
              <a:latin typeface="Arial"/>
              <a:cs typeface="Arial"/>
            </a:endParaRPr>
          </a:p>
          <a:p>
            <a:pPr marL="393065" indent="-381000">
              <a:spcBef>
                <a:spcPts val="1080"/>
              </a:spcBef>
              <a:buChar char="•"/>
              <a:tabLst>
                <a:tab pos="393065" algn="l"/>
                <a:tab pos="393700" algn="l"/>
              </a:tabLst>
            </a:pPr>
            <a:r>
              <a:rPr dirty="0">
                <a:latin typeface="Arial MT"/>
                <a:cs typeface="Arial MT"/>
              </a:rPr>
              <a:t>SERPENTINES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recorridos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por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AGUA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FRÍA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misma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cuba</a:t>
            </a:r>
            <a:endParaRPr dirty="0">
              <a:latin typeface="Arial MT"/>
              <a:cs typeface="Arial MT"/>
            </a:endParaRPr>
          </a:p>
          <a:p>
            <a:pPr marL="393065" marR="1060450" indent="-393065">
              <a:lnSpc>
                <a:spcPct val="150600"/>
              </a:lnSpc>
              <a:buChar char="•"/>
              <a:tabLst>
                <a:tab pos="393065" algn="l"/>
                <a:tab pos="393700" algn="l"/>
              </a:tabLst>
            </a:pPr>
            <a:r>
              <a:rPr dirty="0">
                <a:latin typeface="Arial MT"/>
                <a:cs typeface="Arial MT"/>
              </a:rPr>
              <a:t>BATERÍA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RADIADORES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separados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 err="1">
                <a:latin typeface="Arial MT"/>
                <a:cs typeface="Arial MT"/>
              </a:rPr>
              <a:t>cuba</a:t>
            </a:r>
            <a:r>
              <a:rPr dirty="0" smtClean="0">
                <a:latin typeface="Arial MT"/>
                <a:cs typeface="Arial MT"/>
              </a:rPr>
              <a:t>: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HIDRORREFRIGERANTES</a:t>
            </a:r>
            <a:endParaRPr dirty="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45879" y="2876296"/>
            <a:ext cx="5106923" cy="327659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1.1.3	TRANSFORMADORES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POTENCIA.</a:t>
            </a:r>
            <a:r>
              <a:rPr spc="-20" dirty="0"/>
              <a:t> </a:t>
            </a:r>
            <a:r>
              <a:rPr dirty="0"/>
              <a:t>Sistema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refrigeración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79104" y="1150619"/>
            <a:ext cx="69075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COMPARACIÓN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ENTRE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SISTEMAS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REFRIGERACIÓN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31505" y="1896617"/>
            <a:ext cx="2755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AUTORREFRIGERACIÓN</a:t>
            </a:r>
            <a:endParaRPr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41505" y="1807918"/>
            <a:ext cx="3311525" cy="662940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12700">
              <a:spcBef>
                <a:spcPts val="925"/>
              </a:spcBef>
            </a:pPr>
            <a:r>
              <a:rPr sz="1400" spc="-5" dirty="0">
                <a:latin typeface="Arial MT"/>
                <a:cs typeface="Arial MT"/>
              </a:rPr>
              <a:t>•SENCILLEZ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y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AUSENCIA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EQUIPOS</a:t>
            </a:r>
            <a:endParaRPr sz="1400">
              <a:latin typeface="Arial MT"/>
              <a:cs typeface="Arial MT"/>
            </a:endParaRPr>
          </a:p>
          <a:p>
            <a:pPr marL="12700">
              <a:spcBef>
                <a:spcPts val="830"/>
              </a:spcBef>
            </a:pPr>
            <a:r>
              <a:rPr sz="1400" spc="-5" dirty="0">
                <a:latin typeface="Arial MT"/>
                <a:cs typeface="Arial MT"/>
              </a:rPr>
              <a:t>•HASTA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15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MVA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31504" y="2963417"/>
            <a:ext cx="2755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VENTILACIÓN</a:t>
            </a:r>
            <a:r>
              <a:rPr b="1" spc="-9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FORZADA</a:t>
            </a:r>
            <a:endParaRPr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41505" y="2874719"/>
            <a:ext cx="3319145" cy="130111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12700">
              <a:spcBef>
                <a:spcPts val="925"/>
              </a:spcBef>
            </a:pPr>
            <a:r>
              <a:rPr sz="1400" spc="-5" dirty="0">
                <a:latin typeface="Arial MT"/>
                <a:cs typeface="Arial MT"/>
              </a:rPr>
              <a:t>•VENTILADORES,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ARMARIO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DISTRIB.</a:t>
            </a:r>
            <a:endParaRPr sz="1400">
              <a:latin typeface="Arial MT"/>
              <a:cs typeface="Arial MT"/>
            </a:endParaRPr>
          </a:p>
          <a:p>
            <a:pPr marL="12700">
              <a:spcBef>
                <a:spcPts val="830"/>
              </a:spcBef>
            </a:pPr>
            <a:r>
              <a:rPr sz="1400" spc="-5" dirty="0">
                <a:latin typeface="Arial MT"/>
                <a:cs typeface="Arial MT"/>
              </a:rPr>
              <a:t>•EVALUAR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CONSUMO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VENTILADORES</a:t>
            </a:r>
            <a:endParaRPr sz="1400">
              <a:latin typeface="Arial MT"/>
              <a:cs typeface="Arial MT"/>
            </a:endParaRPr>
          </a:p>
          <a:p>
            <a:pPr marL="12700">
              <a:spcBef>
                <a:spcPts val="835"/>
              </a:spcBef>
            </a:pPr>
            <a:r>
              <a:rPr sz="1400" spc="-5" dirty="0">
                <a:latin typeface="Arial MT"/>
                <a:cs typeface="Arial MT"/>
              </a:rPr>
              <a:t>•MENOR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PESO esp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/ kVA</a:t>
            </a:r>
            <a:endParaRPr sz="1400">
              <a:latin typeface="Arial MT"/>
              <a:cs typeface="Arial MT"/>
            </a:endParaRPr>
          </a:p>
          <a:p>
            <a:pPr marL="12700">
              <a:spcBef>
                <a:spcPts val="835"/>
              </a:spcBef>
            </a:pPr>
            <a:r>
              <a:rPr sz="1400" spc="-5" dirty="0">
                <a:latin typeface="Arial MT"/>
                <a:cs typeface="Arial MT"/>
              </a:rPr>
              <a:t>•HASTA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100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MVA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31505" y="4524002"/>
            <a:ext cx="2806065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CIRCULACIÓN</a:t>
            </a:r>
            <a:r>
              <a:rPr b="1" spc="-90" dirty="0">
                <a:latin typeface="Arial"/>
                <a:cs typeface="Arial"/>
              </a:rPr>
              <a:t> </a:t>
            </a:r>
            <a:r>
              <a:rPr b="1" dirty="0" smtClean="0">
                <a:latin typeface="Arial"/>
                <a:cs typeface="Arial"/>
              </a:rPr>
              <a:t>FORZADA</a:t>
            </a:r>
            <a:r>
              <a:rPr lang="es-ES" b="1" dirty="0" smtClean="0">
                <a:latin typeface="Arial"/>
                <a:cs typeface="Arial"/>
              </a:rPr>
              <a:t> </a:t>
            </a:r>
            <a:r>
              <a:rPr b="1" spc="-5" dirty="0" smtClean="0">
                <a:latin typeface="Arial"/>
                <a:cs typeface="Arial"/>
              </a:rPr>
              <a:t>DE</a:t>
            </a:r>
            <a:r>
              <a:rPr b="1" spc="-10" dirty="0" smtClean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ACEITE</a:t>
            </a:r>
            <a:endParaRPr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41504" y="4506923"/>
            <a:ext cx="3276600" cy="1303020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>
              <a:spcBef>
                <a:spcPts val="935"/>
              </a:spcBef>
            </a:pPr>
            <a:r>
              <a:rPr sz="1400" spc="-5" dirty="0">
                <a:latin typeface="Arial MT"/>
                <a:cs typeface="Arial MT"/>
              </a:rPr>
              <a:t>•MOTOBOMBAS</a:t>
            </a:r>
            <a:endParaRPr sz="1400">
              <a:latin typeface="Arial MT"/>
              <a:cs typeface="Arial MT"/>
            </a:endParaRPr>
          </a:p>
          <a:p>
            <a:pPr marL="12700">
              <a:spcBef>
                <a:spcPts val="830"/>
              </a:spcBef>
            </a:pPr>
            <a:r>
              <a:rPr sz="1400" spc="-5" dirty="0">
                <a:latin typeface="Arial MT"/>
                <a:cs typeface="Arial MT"/>
              </a:rPr>
              <a:t>•EVALUAR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CONSUMO</a:t>
            </a:r>
            <a:endParaRPr sz="1400">
              <a:latin typeface="Arial MT"/>
              <a:cs typeface="Arial MT"/>
            </a:endParaRPr>
          </a:p>
          <a:p>
            <a:pPr marL="12700">
              <a:spcBef>
                <a:spcPts val="835"/>
              </a:spcBef>
            </a:pPr>
            <a:r>
              <a:rPr sz="1400" spc="-10" dirty="0">
                <a:latin typeface="Arial MT"/>
                <a:cs typeface="Arial MT"/>
              </a:rPr>
              <a:t>•REF.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EXTERIOR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POR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3333CC"/>
                </a:solidFill>
                <a:latin typeface="Arial MT"/>
                <a:cs typeface="Arial MT"/>
              </a:rPr>
              <a:t>AIRE</a:t>
            </a:r>
            <a:r>
              <a:rPr sz="1400" dirty="0">
                <a:solidFill>
                  <a:srgbClr val="3333CC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en</a:t>
            </a:r>
            <a:r>
              <a:rPr sz="1400" spc="-10" dirty="0">
                <a:latin typeface="Arial MT"/>
                <a:cs typeface="Arial MT"/>
              </a:rPr>
              <a:t> exterior</a:t>
            </a:r>
            <a:endParaRPr sz="1400">
              <a:latin typeface="Arial MT"/>
              <a:cs typeface="Arial MT"/>
            </a:endParaRPr>
          </a:p>
          <a:p>
            <a:pPr marL="12700">
              <a:spcBef>
                <a:spcPts val="835"/>
              </a:spcBef>
            </a:pPr>
            <a:r>
              <a:rPr sz="1400" spc="-10" dirty="0">
                <a:latin typeface="Arial MT"/>
                <a:cs typeface="Arial MT"/>
              </a:rPr>
              <a:t>•REF.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EXTERIOR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POR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3333CC"/>
                </a:solidFill>
                <a:latin typeface="Arial MT"/>
                <a:cs typeface="Arial MT"/>
              </a:rPr>
              <a:t>AGUA</a:t>
            </a:r>
            <a:r>
              <a:rPr sz="1400" dirty="0">
                <a:solidFill>
                  <a:srgbClr val="3333CC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en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interior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569" y="380556"/>
            <a:ext cx="9123680" cy="441959"/>
            <a:chOff x="0" y="380555"/>
            <a:chExt cx="9123680" cy="441959"/>
          </a:xfrm>
        </p:grpSpPr>
        <p:sp>
          <p:nvSpPr>
            <p:cNvPr id="3" name="object 3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  <a:path w="9118600" h="432434">
                  <a:moveTo>
                    <a:pt x="203085" y="0"/>
                  </a:moveTo>
                  <a:lnTo>
                    <a:pt x="203085" y="432054"/>
                  </a:ln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203085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02423" y="444246"/>
            <a:ext cx="75558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914400" algn="l"/>
              </a:tabLst>
            </a:pPr>
            <a:r>
              <a:rPr spc="-5" dirty="0"/>
              <a:t>1.1.3	TRANSFORMADORES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POTENCIA.</a:t>
            </a:r>
            <a:r>
              <a:rPr spc="-20" dirty="0"/>
              <a:t> </a:t>
            </a:r>
            <a:r>
              <a:rPr dirty="0"/>
              <a:t>Sistema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refrigeración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02904" y="4732781"/>
            <a:ext cx="133096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spc="-5" dirty="0">
                <a:latin typeface="Arial MT"/>
                <a:cs typeface="Arial MT"/>
              </a:rPr>
              <a:t>DESIGNACIÓN</a:t>
            </a:r>
            <a:r>
              <a:rPr sz="1400" b="1" spc="-5" dirty="0">
                <a:latin typeface="Arial"/>
                <a:cs typeface="Arial"/>
              </a:rPr>
              <a:t>: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02905" y="4945075"/>
            <a:ext cx="4218305" cy="1303020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>
              <a:spcBef>
                <a:spcPts val="935"/>
              </a:spcBef>
            </a:pPr>
            <a:r>
              <a:rPr sz="1400" spc="-5" dirty="0">
                <a:latin typeface="Arial MT"/>
                <a:cs typeface="Arial MT"/>
              </a:rPr>
              <a:t>1ª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letra </a:t>
            </a:r>
            <a:r>
              <a:rPr sz="1400" b="1" spc="-10" dirty="0">
                <a:latin typeface="Arial"/>
                <a:cs typeface="Arial"/>
              </a:rPr>
              <a:t>NATURALEZA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MEDIO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PRIMARIO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830"/>
              </a:spcBef>
            </a:pPr>
            <a:r>
              <a:rPr sz="1400" spc="-5" dirty="0">
                <a:latin typeface="Arial MT"/>
                <a:cs typeface="Arial MT"/>
              </a:rPr>
              <a:t>2ª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letra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"/>
                <a:cs typeface="Arial"/>
              </a:rPr>
              <a:t>TIPO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CIRCULACIÓN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MEDIO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PRIMARIO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835"/>
              </a:spcBef>
            </a:pPr>
            <a:r>
              <a:rPr sz="1400" spc="-5" dirty="0">
                <a:latin typeface="Arial MT"/>
                <a:cs typeface="Arial MT"/>
              </a:rPr>
              <a:t>3ª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letra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"/>
                <a:cs typeface="Arial"/>
              </a:rPr>
              <a:t>NATURALEZA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MEDIO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SECUNDARIO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835"/>
              </a:spcBef>
            </a:pPr>
            <a:r>
              <a:rPr sz="1400" spc="-5" dirty="0">
                <a:latin typeface="Arial MT"/>
                <a:cs typeface="Arial MT"/>
              </a:rPr>
              <a:t>4ª letra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"/>
                <a:cs typeface="Arial"/>
              </a:rPr>
              <a:t>TIPO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CIRCULACIÓN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MEDIO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SECUNDARIO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97442" y="1135380"/>
            <a:ext cx="71564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DESIGNACIONES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LOS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MÉTODOS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REFRIGERACIÓN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79104" y="1730502"/>
            <a:ext cx="259334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NATURALEZA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DEL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MEDIO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79105" y="3666756"/>
            <a:ext cx="231584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TIPO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CIRCULACIÓN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065312" y="1670050"/>
            <a:ext cx="5422900" cy="1816100"/>
          </a:xfrm>
          <a:custGeom>
            <a:avLst/>
            <a:gdLst/>
            <a:ahLst/>
            <a:cxnLst/>
            <a:rect l="l" t="t" r="r" b="b"/>
            <a:pathLst>
              <a:path w="5422900" h="1816100">
                <a:moveTo>
                  <a:pt x="0" y="0"/>
                </a:moveTo>
                <a:lnTo>
                  <a:pt x="0" y="1815846"/>
                </a:lnTo>
                <a:lnTo>
                  <a:pt x="5422391" y="1815846"/>
                </a:lnTo>
                <a:lnTo>
                  <a:pt x="5422391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163605" y="1704594"/>
            <a:ext cx="484314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4671695" algn="l"/>
              </a:tabLst>
            </a:pPr>
            <a:r>
              <a:rPr sz="1400" spc="-10" dirty="0">
                <a:latin typeface="Arial MT"/>
                <a:cs typeface="Arial MT"/>
              </a:rPr>
              <a:t>•ACEIT</a:t>
            </a:r>
            <a:r>
              <a:rPr sz="1400" spc="-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NATURA</a:t>
            </a:r>
            <a:r>
              <a:rPr sz="1400" spc="-5" dirty="0">
                <a:latin typeface="Arial MT"/>
                <a:cs typeface="Arial MT"/>
              </a:rPr>
              <a:t>L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O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LÍQUID</a:t>
            </a:r>
            <a:r>
              <a:rPr sz="1400" spc="-5" dirty="0">
                <a:latin typeface="Arial MT"/>
                <a:cs typeface="Arial MT"/>
              </a:rPr>
              <a:t>O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A</a:t>
            </a:r>
            <a:r>
              <a:rPr sz="1400" spc="10" dirty="0">
                <a:latin typeface="Arial MT"/>
                <a:cs typeface="Arial MT"/>
              </a:rPr>
              <a:t>I</a:t>
            </a:r>
            <a:r>
              <a:rPr sz="1400" spc="-5" dirty="0">
                <a:latin typeface="Arial MT"/>
                <a:cs typeface="Arial MT"/>
              </a:rPr>
              <a:t>SLANTE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SINTETICO</a:t>
            </a:r>
            <a:r>
              <a:rPr sz="1400" dirty="0">
                <a:latin typeface="Arial MT"/>
                <a:cs typeface="Arial MT"/>
              </a:rPr>
              <a:t>	</a:t>
            </a:r>
            <a:r>
              <a:rPr sz="1600" b="1" dirty="0">
                <a:latin typeface="Arial"/>
                <a:cs typeface="Arial"/>
              </a:rPr>
              <a:t>O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63604" y="2097786"/>
            <a:ext cx="4084320" cy="1338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400" spc="-10" dirty="0">
                <a:latin typeface="Arial MT"/>
                <a:cs typeface="Arial MT"/>
              </a:rPr>
              <a:t>•LÍQUIDO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AISLANTE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SINTÉTICO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NO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INFAMABLE</a:t>
            </a:r>
            <a:endParaRPr sz="1400">
              <a:latin typeface="Arial MT"/>
              <a:cs typeface="Arial MT"/>
            </a:endParaRPr>
          </a:p>
          <a:p>
            <a:pPr>
              <a:spcBef>
                <a:spcPts val="1205"/>
              </a:spcBef>
            </a:pPr>
            <a:r>
              <a:rPr sz="1400" spc="-5" dirty="0">
                <a:latin typeface="Arial MT"/>
                <a:cs typeface="Arial MT"/>
              </a:rPr>
              <a:t>•AGUA</a:t>
            </a:r>
            <a:endParaRPr sz="1400">
              <a:latin typeface="Arial MT"/>
              <a:cs typeface="Arial MT"/>
            </a:endParaRPr>
          </a:p>
          <a:p>
            <a:pPr>
              <a:spcBef>
                <a:spcPts val="1210"/>
              </a:spcBef>
            </a:pPr>
            <a:r>
              <a:rPr sz="1400" spc="-5" dirty="0">
                <a:latin typeface="Arial MT"/>
                <a:cs typeface="Arial MT"/>
              </a:rPr>
              <a:t>•AIRE</a:t>
            </a:r>
            <a:endParaRPr sz="1400">
              <a:latin typeface="Arial MT"/>
              <a:cs typeface="Arial MT"/>
            </a:endParaRPr>
          </a:p>
          <a:p>
            <a:pPr>
              <a:spcBef>
                <a:spcPts val="1205"/>
              </a:spcBef>
            </a:pPr>
            <a:r>
              <a:rPr sz="1400" spc="-5" dirty="0">
                <a:latin typeface="Arial MT"/>
                <a:cs typeface="Arial MT"/>
              </a:rPr>
              <a:t>•GAS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35426" y="1949501"/>
            <a:ext cx="205104" cy="1491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50300"/>
              </a:lnSpc>
              <a:spcBef>
                <a:spcPts val="100"/>
              </a:spcBef>
            </a:pPr>
            <a:r>
              <a:rPr sz="1600" b="1" dirty="0" smtClean="0">
                <a:latin typeface="Arial"/>
                <a:cs typeface="Arial"/>
              </a:rPr>
              <a:t>L</a:t>
            </a:r>
            <a:r>
              <a:rPr lang="es-ES" sz="1600" b="1" dirty="0" smtClean="0">
                <a:latin typeface="Arial"/>
                <a:cs typeface="Arial"/>
              </a:rPr>
              <a:t> </a:t>
            </a:r>
            <a:r>
              <a:rPr sz="1600" b="1" dirty="0" smtClean="0">
                <a:latin typeface="Arial"/>
                <a:cs typeface="Arial"/>
              </a:rPr>
              <a:t>W</a:t>
            </a:r>
            <a:r>
              <a:rPr lang="es-ES" sz="1600" b="1" dirty="0" smtClean="0">
                <a:latin typeface="Arial"/>
                <a:cs typeface="Arial"/>
              </a:rPr>
              <a:t> </a:t>
            </a:r>
            <a:r>
              <a:rPr sz="1600" b="1" dirty="0" smtClean="0">
                <a:latin typeface="Arial"/>
                <a:cs typeface="Arial"/>
              </a:rPr>
              <a:t>A</a:t>
            </a:r>
            <a:r>
              <a:rPr lang="es-ES" sz="1600" b="1" dirty="0" smtClean="0">
                <a:latin typeface="Arial"/>
                <a:cs typeface="Arial"/>
              </a:rPr>
              <a:t> </a:t>
            </a:r>
            <a:r>
              <a:rPr sz="1600" b="1" dirty="0" smtClean="0">
                <a:latin typeface="Arial"/>
                <a:cs typeface="Arial"/>
              </a:rPr>
              <a:t>G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065312" y="3622294"/>
            <a:ext cx="5422900" cy="1083310"/>
          </a:xfrm>
          <a:custGeom>
            <a:avLst/>
            <a:gdLst/>
            <a:ahLst/>
            <a:cxnLst/>
            <a:rect l="l" t="t" r="r" b="b"/>
            <a:pathLst>
              <a:path w="5422900" h="1083310">
                <a:moveTo>
                  <a:pt x="0" y="0"/>
                </a:moveTo>
                <a:lnTo>
                  <a:pt x="0" y="1082801"/>
                </a:lnTo>
                <a:lnTo>
                  <a:pt x="5422391" y="1082801"/>
                </a:lnTo>
                <a:lnTo>
                  <a:pt x="5422391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163605" y="3683507"/>
            <a:ext cx="2907665" cy="9715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2230" indent="-62865">
              <a:spcBef>
                <a:spcPts val="95"/>
              </a:spcBef>
              <a:buSzPct val="92857"/>
              <a:buChar char="•"/>
              <a:tabLst>
                <a:tab pos="62865" algn="l"/>
              </a:tabLst>
            </a:pPr>
            <a:r>
              <a:rPr sz="1400" spc="-5" dirty="0">
                <a:latin typeface="Arial MT"/>
                <a:cs typeface="Arial MT"/>
              </a:rPr>
              <a:t>NATURAL</a:t>
            </a:r>
            <a:endParaRPr sz="1400">
              <a:latin typeface="Arial MT"/>
              <a:cs typeface="Arial MT"/>
            </a:endParaRPr>
          </a:p>
          <a:p>
            <a:pPr>
              <a:spcBef>
                <a:spcPts val="1210"/>
              </a:spcBef>
            </a:pPr>
            <a:r>
              <a:rPr sz="1400" spc="-10" dirty="0">
                <a:latin typeface="Arial MT"/>
                <a:cs typeface="Arial MT"/>
              </a:rPr>
              <a:t>•FORZADA (ACEITE</a:t>
            </a:r>
            <a:r>
              <a:rPr sz="1400" spc="-5" dirty="0">
                <a:latin typeface="Arial MT"/>
                <a:cs typeface="Arial MT"/>
              </a:rPr>
              <a:t> NO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DIRIGIDO)</a:t>
            </a:r>
            <a:endParaRPr sz="1400">
              <a:latin typeface="Arial MT"/>
              <a:cs typeface="Arial MT"/>
            </a:endParaRPr>
          </a:p>
          <a:p>
            <a:pPr>
              <a:spcBef>
                <a:spcPts val="1205"/>
              </a:spcBef>
            </a:pPr>
            <a:r>
              <a:rPr sz="1400" spc="-10" dirty="0">
                <a:latin typeface="Arial MT"/>
                <a:cs typeface="Arial MT"/>
              </a:rPr>
              <a:t>•FORZADA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ACEITE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DIRIGIDO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35426" y="3535222"/>
            <a:ext cx="160020" cy="10751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50300"/>
              </a:lnSpc>
              <a:spcBef>
                <a:spcPts val="100"/>
              </a:spcBef>
            </a:pPr>
            <a:r>
              <a:rPr sz="1600" b="1" dirty="0" smtClean="0">
                <a:latin typeface="Arial"/>
                <a:cs typeface="Arial"/>
              </a:rPr>
              <a:t>N</a:t>
            </a:r>
            <a:r>
              <a:rPr lang="es-ES" sz="1600" b="1" dirty="0" smtClean="0">
                <a:latin typeface="Arial"/>
                <a:cs typeface="Arial"/>
              </a:rPr>
              <a:t> </a:t>
            </a:r>
            <a:r>
              <a:rPr sz="1600" b="1" dirty="0" smtClean="0">
                <a:latin typeface="Arial"/>
                <a:cs typeface="Arial"/>
              </a:rPr>
              <a:t>F</a:t>
            </a:r>
            <a:r>
              <a:rPr lang="es-ES" sz="1600" b="1" dirty="0" smtClean="0">
                <a:latin typeface="Arial"/>
                <a:cs typeface="Arial"/>
              </a:rPr>
              <a:t> </a:t>
            </a:r>
            <a:r>
              <a:rPr sz="1600" b="1" dirty="0" smtClean="0">
                <a:latin typeface="Arial"/>
                <a:cs typeface="Arial"/>
              </a:rPr>
              <a:t>D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55892" y="4983022"/>
            <a:ext cx="2170430" cy="1125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3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ONAN/ONAF</a:t>
            </a:r>
            <a:r>
              <a:rPr sz="1600" b="1" spc="37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70/100</a:t>
            </a:r>
            <a:r>
              <a:rPr sz="1600" b="1" spc="-5" dirty="0" smtClean="0">
                <a:latin typeface="Arial"/>
                <a:cs typeface="Arial"/>
              </a:rPr>
              <a:t>%</a:t>
            </a:r>
            <a:r>
              <a:rPr lang="es-ES" sz="1600" b="1" spc="-5" dirty="0" smtClean="0">
                <a:latin typeface="Arial"/>
                <a:cs typeface="Arial"/>
              </a:rPr>
              <a:t> </a:t>
            </a:r>
            <a:r>
              <a:rPr sz="1600" b="1" spc="-5" dirty="0" smtClean="0">
                <a:latin typeface="Arial"/>
                <a:cs typeface="Arial"/>
              </a:rPr>
              <a:t>OFAF</a:t>
            </a:r>
            <a:endParaRPr sz="1600" dirty="0">
              <a:latin typeface="Arial"/>
              <a:cs typeface="Arial"/>
            </a:endParaRPr>
          </a:p>
          <a:p>
            <a:pPr marL="12700">
              <a:spcBef>
                <a:spcPts val="965"/>
              </a:spcBef>
            </a:pPr>
            <a:r>
              <a:rPr sz="1600" b="1" spc="-10" dirty="0">
                <a:latin typeface="Arial"/>
                <a:cs typeface="Arial"/>
              </a:rPr>
              <a:t>AN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1.1.3	TRANSFORMADORES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POTENCIA.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Sistema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refrigeración</a:t>
            </a:r>
            <a:endParaRPr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38272" y="1479017"/>
            <a:ext cx="7949565" cy="3746500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>
              <a:spcBef>
                <a:spcPts val="1375"/>
              </a:spcBef>
            </a:pPr>
            <a:r>
              <a:rPr sz="2200" dirty="0">
                <a:latin typeface="Tahoma"/>
                <a:cs typeface="Tahoma"/>
              </a:rPr>
              <a:t>ACEITE</a:t>
            </a:r>
            <a:r>
              <a:rPr sz="2200" spc="-140" dirty="0">
                <a:latin typeface="Tahoma"/>
                <a:cs typeface="Tahoma"/>
              </a:rPr>
              <a:t> </a:t>
            </a:r>
            <a:r>
              <a:rPr sz="2200" spc="-20" dirty="0">
                <a:latin typeface="Tahoma"/>
                <a:cs typeface="Tahoma"/>
              </a:rPr>
              <a:t>COMO</a:t>
            </a:r>
            <a:r>
              <a:rPr sz="2200" spc="-140" dirty="0">
                <a:latin typeface="Tahoma"/>
                <a:cs typeface="Tahoma"/>
              </a:rPr>
              <a:t> </a:t>
            </a:r>
            <a:r>
              <a:rPr sz="2200" spc="30" dirty="0">
                <a:latin typeface="Tahoma"/>
                <a:cs typeface="Tahoma"/>
              </a:rPr>
              <a:t>AISLANTE</a:t>
            </a:r>
            <a:endParaRPr sz="2200" dirty="0">
              <a:latin typeface="Tahoma"/>
              <a:cs typeface="Tahoma"/>
            </a:endParaRPr>
          </a:p>
          <a:p>
            <a:pPr marL="353695" marR="5080" indent="210820">
              <a:lnSpc>
                <a:spcPct val="120000"/>
              </a:lnSpc>
              <a:spcBef>
                <a:spcPts val="675"/>
              </a:spcBef>
              <a:tabLst>
                <a:tab pos="5805170" algn="l"/>
              </a:tabLst>
            </a:pPr>
            <a:r>
              <a:rPr sz="2000" dirty="0">
                <a:latin typeface="Tahoma"/>
                <a:cs typeface="Tahoma"/>
              </a:rPr>
              <a:t>TENSIÓN </a:t>
            </a:r>
            <a:r>
              <a:rPr sz="2000" spc="30" dirty="0">
                <a:latin typeface="Tahoma"/>
                <a:cs typeface="Tahoma"/>
              </a:rPr>
              <a:t>DE </a:t>
            </a:r>
            <a:r>
              <a:rPr sz="2000" spc="50" dirty="0">
                <a:latin typeface="Tahoma"/>
                <a:cs typeface="Tahoma"/>
              </a:rPr>
              <a:t>RUPTURA </a:t>
            </a:r>
            <a:r>
              <a:rPr sz="2000" spc="25" dirty="0">
                <a:latin typeface="Tahoma"/>
                <a:cs typeface="Tahoma"/>
              </a:rPr>
              <a:t>ALTA </a:t>
            </a:r>
            <a:r>
              <a:rPr sz="2000" spc="-10" dirty="0">
                <a:latin typeface="Tahoma"/>
                <a:cs typeface="Tahoma"/>
              </a:rPr>
              <a:t>(aceite </a:t>
            </a:r>
            <a:r>
              <a:rPr sz="2000" spc="-25" dirty="0">
                <a:latin typeface="Tahoma"/>
                <a:cs typeface="Tahoma"/>
              </a:rPr>
              <a:t>nuevo</a:t>
            </a:r>
            <a:r>
              <a:rPr sz="2000" spc="-2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mayor </a:t>
            </a:r>
            <a:r>
              <a:rPr sz="2000" dirty="0">
                <a:latin typeface="Tahoma"/>
                <a:cs typeface="Tahoma"/>
              </a:rPr>
              <a:t>a </a:t>
            </a:r>
            <a:r>
              <a:rPr sz="2000" spc="-50" dirty="0">
                <a:latin typeface="Tahoma"/>
                <a:cs typeface="Tahoma"/>
              </a:rPr>
              <a:t>220 </a:t>
            </a:r>
            <a:r>
              <a:rPr sz="2000" spc="-15" dirty="0">
                <a:latin typeface="Tahoma"/>
                <a:cs typeface="Tahoma"/>
              </a:rPr>
              <a:t>KV/cm</a:t>
            </a:r>
            <a:r>
              <a:rPr sz="2000" spc="-15" dirty="0" smtClean="0">
                <a:latin typeface="Tahoma"/>
                <a:cs typeface="Tahoma"/>
              </a:rPr>
              <a:t>)</a:t>
            </a:r>
            <a:r>
              <a:rPr lang="es-ES" sz="2000" spc="-15" dirty="0" smtClean="0">
                <a:latin typeface="Tahoma"/>
                <a:cs typeface="Tahoma"/>
              </a:rPr>
              <a:t> </a:t>
            </a:r>
            <a:r>
              <a:rPr sz="2000" spc="30" dirty="0" smtClean="0">
                <a:latin typeface="Tahoma"/>
                <a:cs typeface="Tahoma"/>
              </a:rPr>
              <a:t>TANGENTE</a:t>
            </a:r>
            <a:r>
              <a:rPr sz="2000" spc="-120" dirty="0" smtClean="0">
                <a:latin typeface="Tahoma"/>
                <a:cs typeface="Tahoma"/>
              </a:rPr>
              <a:t> </a:t>
            </a:r>
            <a:r>
              <a:rPr sz="2000" spc="70" dirty="0">
                <a:latin typeface="Tahoma"/>
                <a:cs typeface="Tahoma"/>
              </a:rPr>
              <a:t>DEL</a:t>
            </a:r>
            <a:r>
              <a:rPr sz="2000" spc="-120" dirty="0">
                <a:latin typeface="Tahoma"/>
                <a:cs typeface="Tahoma"/>
              </a:rPr>
              <a:t> </a:t>
            </a:r>
            <a:r>
              <a:rPr sz="2000" spc="30" dirty="0">
                <a:latin typeface="Tahoma"/>
                <a:cs typeface="Tahoma"/>
              </a:rPr>
              <a:t>ANGULO</a:t>
            </a:r>
            <a:r>
              <a:rPr sz="2000" spc="-120" dirty="0">
                <a:latin typeface="Tahoma"/>
                <a:cs typeface="Tahoma"/>
              </a:rPr>
              <a:t> </a:t>
            </a:r>
            <a:r>
              <a:rPr sz="2000" spc="30" dirty="0">
                <a:latin typeface="Tahoma"/>
                <a:cs typeface="Tahoma"/>
              </a:rPr>
              <a:t>DE</a:t>
            </a:r>
            <a:r>
              <a:rPr sz="2000" spc="-120" dirty="0">
                <a:latin typeface="Tahoma"/>
                <a:cs typeface="Tahoma"/>
              </a:rPr>
              <a:t> </a:t>
            </a:r>
            <a:r>
              <a:rPr sz="2000" spc="20" dirty="0">
                <a:latin typeface="Tahoma"/>
                <a:cs typeface="Tahoma"/>
              </a:rPr>
              <a:t>PÉRDIDAS</a:t>
            </a:r>
            <a:r>
              <a:rPr sz="2000" spc="-135" dirty="0">
                <a:latin typeface="Tahoma"/>
                <a:cs typeface="Tahoma"/>
              </a:rPr>
              <a:t> </a:t>
            </a:r>
            <a:r>
              <a:rPr sz="2000" spc="90" dirty="0">
                <a:latin typeface="Tahoma"/>
                <a:cs typeface="Tahoma"/>
              </a:rPr>
              <a:t>BAJA</a:t>
            </a:r>
            <a:r>
              <a:rPr sz="2000" spc="-125" dirty="0">
                <a:latin typeface="Tahoma"/>
                <a:cs typeface="Tahoma"/>
              </a:rPr>
              <a:t> </a:t>
            </a:r>
            <a:r>
              <a:rPr sz="2000" spc="-175" dirty="0">
                <a:latin typeface="Tahoma"/>
                <a:cs typeface="Tahoma"/>
              </a:rPr>
              <a:t>(</a:t>
            </a:r>
            <a:r>
              <a:rPr sz="2000" dirty="0">
                <a:latin typeface="Tahoma"/>
                <a:cs typeface="Tahoma"/>
              </a:rPr>
              <a:t>	</a:t>
            </a:r>
            <a:r>
              <a:rPr sz="2000" spc="35" dirty="0">
                <a:latin typeface="Tahoma"/>
                <a:cs typeface="Tahoma"/>
              </a:rPr>
              <a:t>menor</a:t>
            </a:r>
            <a:r>
              <a:rPr sz="2000" spc="-12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a</a:t>
            </a:r>
            <a:r>
              <a:rPr sz="2000" spc="-125" dirty="0">
                <a:latin typeface="Tahoma"/>
                <a:cs typeface="Tahoma"/>
              </a:rPr>
              <a:t> </a:t>
            </a:r>
            <a:r>
              <a:rPr sz="2000" spc="-170" dirty="0">
                <a:latin typeface="Tahoma"/>
                <a:cs typeface="Tahoma"/>
              </a:rPr>
              <a:t>1%</a:t>
            </a:r>
            <a:r>
              <a:rPr sz="2000" spc="-12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a</a:t>
            </a:r>
            <a:r>
              <a:rPr sz="2000" spc="-125" dirty="0">
                <a:latin typeface="Tahoma"/>
                <a:cs typeface="Tahoma"/>
              </a:rPr>
              <a:t> </a:t>
            </a:r>
            <a:r>
              <a:rPr sz="2000" spc="-50" dirty="0">
                <a:latin typeface="Tahoma"/>
                <a:cs typeface="Tahoma"/>
              </a:rPr>
              <a:t>90</a:t>
            </a:r>
            <a:r>
              <a:rPr sz="2000" spc="-125" dirty="0">
                <a:latin typeface="Tahoma"/>
                <a:cs typeface="Tahoma"/>
              </a:rPr>
              <a:t> º)</a:t>
            </a:r>
            <a:endParaRPr sz="2000" dirty="0">
              <a:latin typeface="Tahoma"/>
              <a:cs typeface="Tahoma"/>
            </a:endParaRPr>
          </a:p>
          <a:p>
            <a:pPr>
              <a:spcBef>
                <a:spcPts val="20"/>
              </a:spcBef>
            </a:pPr>
            <a:endParaRPr sz="3400" dirty="0">
              <a:latin typeface="Tahoma"/>
              <a:cs typeface="Tahoma"/>
            </a:endParaRPr>
          </a:p>
          <a:p>
            <a:pPr marL="12700"/>
            <a:r>
              <a:rPr sz="2200" dirty="0">
                <a:latin typeface="Tahoma"/>
                <a:cs typeface="Tahoma"/>
              </a:rPr>
              <a:t>ACEITE</a:t>
            </a:r>
            <a:r>
              <a:rPr sz="2200" spc="-140" dirty="0">
                <a:latin typeface="Tahoma"/>
                <a:cs typeface="Tahoma"/>
              </a:rPr>
              <a:t> </a:t>
            </a:r>
            <a:r>
              <a:rPr sz="2200" spc="-20" dirty="0">
                <a:latin typeface="Tahoma"/>
                <a:cs typeface="Tahoma"/>
              </a:rPr>
              <a:t>COMO</a:t>
            </a:r>
            <a:r>
              <a:rPr sz="2200" spc="-140" dirty="0">
                <a:latin typeface="Tahoma"/>
                <a:cs typeface="Tahoma"/>
              </a:rPr>
              <a:t> </a:t>
            </a:r>
            <a:r>
              <a:rPr sz="2200" spc="40" dirty="0">
                <a:latin typeface="Tahoma"/>
                <a:cs typeface="Tahoma"/>
              </a:rPr>
              <a:t>REFRIGERANTE</a:t>
            </a:r>
            <a:endParaRPr sz="2200" dirty="0">
              <a:latin typeface="Tahoma"/>
              <a:cs typeface="Tahoma"/>
            </a:endParaRPr>
          </a:p>
          <a:p>
            <a:pPr marL="355600" indent="-342900">
              <a:spcBef>
                <a:spcPts val="1155"/>
              </a:spcBef>
              <a:buClr>
                <a:srgbClr val="7F7F7F"/>
              </a:buClr>
              <a:buSzPct val="60000"/>
              <a:buFont typeface="Lucida Sans Unicode"/>
              <a:buChar char="●"/>
              <a:tabLst>
                <a:tab pos="354965" algn="l"/>
                <a:tab pos="355600" algn="l"/>
              </a:tabLst>
            </a:pPr>
            <a:r>
              <a:rPr sz="2000" spc="-40" dirty="0">
                <a:latin typeface="Tahoma"/>
                <a:cs typeface="Tahoma"/>
              </a:rPr>
              <a:t>VISCOSIDAD</a:t>
            </a:r>
            <a:r>
              <a:rPr sz="2000" spc="-125" dirty="0">
                <a:latin typeface="Tahoma"/>
                <a:cs typeface="Tahoma"/>
              </a:rPr>
              <a:t> </a:t>
            </a:r>
            <a:r>
              <a:rPr sz="2000" spc="90" dirty="0">
                <a:latin typeface="Tahoma"/>
                <a:cs typeface="Tahoma"/>
              </a:rPr>
              <a:t>BAJA</a:t>
            </a:r>
            <a:endParaRPr sz="2000" dirty="0">
              <a:latin typeface="Tahoma"/>
              <a:cs typeface="Tahoma"/>
            </a:endParaRPr>
          </a:p>
          <a:p>
            <a:pPr marL="355600" indent="-342900">
              <a:spcBef>
                <a:spcPts val="480"/>
              </a:spcBef>
              <a:buClr>
                <a:srgbClr val="7F7F7F"/>
              </a:buClr>
              <a:buSzPct val="60000"/>
              <a:buFont typeface="Lucida Sans Unicode"/>
              <a:buChar char="●"/>
              <a:tabLst>
                <a:tab pos="354965" algn="l"/>
                <a:tab pos="355600" algn="l"/>
              </a:tabLst>
            </a:pPr>
            <a:r>
              <a:rPr sz="2000" spc="5" dirty="0">
                <a:latin typeface="Tahoma"/>
                <a:cs typeface="Tahoma"/>
              </a:rPr>
              <a:t>DENSIDAD</a:t>
            </a:r>
            <a:r>
              <a:rPr sz="2000" spc="-155" dirty="0">
                <a:latin typeface="Tahoma"/>
                <a:cs typeface="Tahoma"/>
              </a:rPr>
              <a:t> </a:t>
            </a:r>
            <a:r>
              <a:rPr sz="2000" spc="90" dirty="0">
                <a:latin typeface="Tahoma"/>
                <a:cs typeface="Tahoma"/>
              </a:rPr>
              <a:t>BAJA</a:t>
            </a:r>
            <a:endParaRPr sz="2000" dirty="0">
              <a:latin typeface="Tahoma"/>
              <a:cs typeface="Tahoma"/>
            </a:endParaRPr>
          </a:p>
          <a:p>
            <a:pPr marL="355600" indent="-342900">
              <a:spcBef>
                <a:spcPts val="475"/>
              </a:spcBef>
              <a:buClr>
                <a:srgbClr val="7F7F7F"/>
              </a:buClr>
              <a:buSzPct val="60000"/>
              <a:buFont typeface="Lucida Sans Unicode"/>
              <a:buChar char="●"/>
              <a:tabLst>
                <a:tab pos="354965" algn="l"/>
                <a:tab pos="355600" algn="l"/>
              </a:tabLst>
            </a:pPr>
            <a:r>
              <a:rPr sz="2000" spc="25" dirty="0">
                <a:latin typeface="Tahoma"/>
                <a:cs typeface="Tahoma"/>
              </a:rPr>
              <a:t>PUNTO</a:t>
            </a:r>
            <a:r>
              <a:rPr sz="2000" spc="-135" dirty="0">
                <a:latin typeface="Tahoma"/>
                <a:cs typeface="Tahoma"/>
              </a:rPr>
              <a:t> </a:t>
            </a:r>
            <a:r>
              <a:rPr sz="2000" spc="30" dirty="0">
                <a:latin typeface="Tahoma"/>
                <a:cs typeface="Tahoma"/>
              </a:rPr>
              <a:t>DE</a:t>
            </a:r>
            <a:r>
              <a:rPr sz="2000" spc="-135" dirty="0">
                <a:latin typeface="Tahoma"/>
                <a:cs typeface="Tahoma"/>
              </a:rPr>
              <a:t> </a:t>
            </a:r>
            <a:r>
              <a:rPr sz="2000" spc="15" dirty="0">
                <a:latin typeface="Tahoma"/>
                <a:cs typeface="Tahoma"/>
              </a:rPr>
              <a:t>CONGELACIÓN</a:t>
            </a:r>
            <a:r>
              <a:rPr sz="2000" spc="-130" dirty="0">
                <a:latin typeface="Tahoma"/>
                <a:cs typeface="Tahoma"/>
              </a:rPr>
              <a:t> </a:t>
            </a:r>
            <a:r>
              <a:rPr sz="2000" spc="55" dirty="0">
                <a:latin typeface="Tahoma"/>
                <a:cs typeface="Tahoma"/>
              </a:rPr>
              <a:t>BAJO</a:t>
            </a:r>
            <a:endParaRPr sz="2000" dirty="0">
              <a:latin typeface="Tahoma"/>
              <a:cs typeface="Tahoma"/>
            </a:endParaRPr>
          </a:p>
          <a:p>
            <a:pPr marL="355600" indent="-342900">
              <a:spcBef>
                <a:spcPts val="470"/>
              </a:spcBef>
              <a:buClr>
                <a:srgbClr val="7F7F7F"/>
              </a:buClr>
              <a:buSzPct val="60000"/>
              <a:buFont typeface="Lucida Sans Unicode"/>
              <a:buChar char="●"/>
              <a:tabLst>
                <a:tab pos="354965" algn="l"/>
                <a:tab pos="355600" algn="l"/>
              </a:tabLst>
            </a:pPr>
            <a:r>
              <a:rPr sz="2000" spc="25" dirty="0">
                <a:latin typeface="Tahoma"/>
                <a:cs typeface="Tahoma"/>
              </a:rPr>
              <a:t>PUNTO</a:t>
            </a:r>
            <a:r>
              <a:rPr sz="2000" spc="-140" dirty="0">
                <a:latin typeface="Tahoma"/>
                <a:cs typeface="Tahoma"/>
              </a:rPr>
              <a:t> </a:t>
            </a:r>
            <a:r>
              <a:rPr sz="2000" spc="30" dirty="0">
                <a:latin typeface="Tahoma"/>
                <a:cs typeface="Tahoma"/>
              </a:rPr>
              <a:t>DE</a:t>
            </a:r>
            <a:r>
              <a:rPr sz="2000" spc="-135" dirty="0">
                <a:latin typeface="Tahoma"/>
                <a:cs typeface="Tahoma"/>
              </a:rPr>
              <a:t> </a:t>
            </a:r>
            <a:r>
              <a:rPr sz="2000" spc="20" dirty="0">
                <a:latin typeface="Tahoma"/>
                <a:cs typeface="Tahoma"/>
              </a:rPr>
              <a:t>INFLAMACIÓN</a:t>
            </a:r>
            <a:r>
              <a:rPr sz="2000" spc="-13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ALTO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13585" y="716652"/>
            <a:ext cx="74041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  <a:latin typeface="Tahoma"/>
                <a:cs typeface="Tahoma"/>
              </a:rPr>
              <a:t>ACEITE</a:t>
            </a:r>
            <a:r>
              <a:rPr sz="240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400" spc="60" dirty="0">
                <a:solidFill>
                  <a:srgbClr val="000000"/>
                </a:solidFill>
                <a:latin typeface="Tahoma"/>
                <a:cs typeface="Tahoma"/>
              </a:rPr>
              <a:t>MINERAL</a:t>
            </a:r>
            <a:r>
              <a:rPr sz="240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400" spc="10" dirty="0">
                <a:solidFill>
                  <a:srgbClr val="000000"/>
                </a:solidFill>
                <a:latin typeface="Tahoma"/>
                <a:cs typeface="Tahoma"/>
              </a:rPr>
              <a:t>AISLANTE:</a:t>
            </a:r>
            <a:r>
              <a:rPr sz="240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400" spc="60" dirty="0">
                <a:solidFill>
                  <a:srgbClr val="000000"/>
                </a:solidFill>
                <a:latin typeface="Tahoma"/>
                <a:cs typeface="Tahoma"/>
              </a:rPr>
              <a:t>mezcla</a:t>
            </a:r>
            <a:r>
              <a:rPr sz="240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Tahoma"/>
                <a:cs typeface="Tahoma"/>
              </a:rPr>
              <a:t>de</a:t>
            </a:r>
            <a:r>
              <a:rPr sz="240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400" spc="45" dirty="0">
                <a:solidFill>
                  <a:srgbClr val="000000"/>
                </a:solidFill>
                <a:latin typeface="Tahoma"/>
                <a:cs typeface="Tahoma"/>
              </a:rPr>
              <a:t>hidrocarburos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1.1.3	TRANSFORMADORES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POTENCIA.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Sistema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refrigeración</a:t>
            </a:r>
            <a:endParaRPr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79105" y="1453896"/>
            <a:ext cx="53752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50" dirty="0">
                <a:solidFill>
                  <a:srgbClr val="000000"/>
                </a:solidFill>
                <a:latin typeface="Tahoma"/>
                <a:cs typeface="Tahoma"/>
              </a:rPr>
              <a:t>PRINCIPALES</a:t>
            </a:r>
            <a:r>
              <a:rPr sz="2400" spc="-16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400" spc="10" dirty="0">
                <a:solidFill>
                  <a:srgbClr val="000000"/>
                </a:solidFill>
                <a:latin typeface="Tahoma"/>
                <a:cs typeface="Tahoma"/>
              </a:rPr>
              <a:t>ENEMIGOS</a:t>
            </a:r>
            <a:r>
              <a:rPr sz="2400" spc="-16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400" spc="80" dirty="0">
                <a:solidFill>
                  <a:srgbClr val="000000"/>
                </a:solidFill>
                <a:latin typeface="Tahoma"/>
                <a:cs typeface="Tahoma"/>
              </a:rPr>
              <a:t>DEL</a:t>
            </a:r>
            <a:r>
              <a:rPr sz="2400" spc="-16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Tahoma"/>
                <a:cs typeface="Tahoma"/>
              </a:rPr>
              <a:t>ACEITE</a:t>
            </a:r>
            <a:r>
              <a:rPr sz="2400" spc="-16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400" spc="-140" dirty="0">
                <a:solidFill>
                  <a:srgbClr val="000000"/>
                </a:solidFill>
                <a:latin typeface="Tahoma"/>
                <a:cs typeface="Tahoma"/>
              </a:rPr>
              <a:t>: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403" y="1704340"/>
            <a:ext cx="2124455" cy="322935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560104" y="2125980"/>
            <a:ext cx="7544434" cy="40195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7185" indent="-325120">
              <a:spcBef>
                <a:spcPts val="95"/>
              </a:spcBef>
              <a:buChar char="•"/>
              <a:tabLst>
                <a:tab pos="337185" algn="l"/>
                <a:tab pos="337820" algn="l"/>
              </a:tabLst>
            </a:pPr>
            <a:r>
              <a:rPr sz="2000" spc="35" dirty="0">
                <a:latin typeface="Tahoma"/>
                <a:cs typeface="Tahoma"/>
              </a:rPr>
              <a:t>HUMEDAD</a:t>
            </a:r>
            <a:endParaRPr sz="2000" dirty="0">
              <a:latin typeface="Tahoma"/>
              <a:cs typeface="Tahoma"/>
            </a:endParaRPr>
          </a:p>
          <a:p>
            <a:pPr>
              <a:spcBef>
                <a:spcPts val="45"/>
              </a:spcBef>
              <a:buFont typeface="Tahoma"/>
              <a:buChar char="•"/>
            </a:pPr>
            <a:endParaRPr sz="1950" dirty="0">
              <a:latin typeface="Tahoma"/>
              <a:cs typeface="Tahoma"/>
            </a:endParaRPr>
          </a:p>
          <a:p>
            <a:pPr marL="337185" indent="-325120">
              <a:spcBef>
                <a:spcPts val="5"/>
              </a:spcBef>
              <a:buChar char="•"/>
              <a:tabLst>
                <a:tab pos="337185" algn="l"/>
                <a:tab pos="337820" algn="l"/>
              </a:tabLst>
            </a:pPr>
            <a:r>
              <a:rPr sz="2000" spc="75" dirty="0">
                <a:latin typeface="Tahoma"/>
                <a:cs typeface="Tahoma"/>
              </a:rPr>
              <a:t>E</a:t>
            </a:r>
            <a:r>
              <a:rPr sz="2000" spc="35" dirty="0">
                <a:latin typeface="Tahoma"/>
                <a:cs typeface="Tahoma"/>
              </a:rPr>
              <a:t>STRÉS</a:t>
            </a:r>
            <a:r>
              <a:rPr sz="2000" spc="-125" dirty="0">
                <a:latin typeface="Tahoma"/>
                <a:cs typeface="Tahoma"/>
              </a:rPr>
              <a:t> </a:t>
            </a:r>
            <a:r>
              <a:rPr sz="2000" spc="15" dirty="0">
                <a:latin typeface="Tahoma"/>
                <a:cs typeface="Tahoma"/>
              </a:rPr>
              <a:t>ELÉCTRICO</a:t>
            </a:r>
            <a:endParaRPr sz="2000" dirty="0">
              <a:latin typeface="Tahoma"/>
              <a:cs typeface="Tahoma"/>
            </a:endParaRPr>
          </a:p>
          <a:p>
            <a:pPr>
              <a:spcBef>
                <a:spcPts val="45"/>
              </a:spcBef>
              <a:buFont typeface="Tahoma"/>
              <a:buChar char="•"/>
            </a:pPr>
            <a:endParaRPr sz="1950" dirty="0">
              <a:latin typeface="Tahoma"/>
              <a:cs typeface="Tahoma"/>
            </a:endParaRPr>
          </a:p>
          <a:p>
            <a:pPr marL="337820" indent="-325755">
              <a:buChar char="•"/>
              <a:tabLst>
                <a:tab pos="337820" algn="l"/>
                <a:tab pos="338455" algn="l"/>
              </a:tabLst>
            </a:pPr>
            <a:r>
              <a:rPr sz="2000" spc="40" dirty="0">
                <a:latin typeface="Tahoma"/>
                <a:cs typeface="Tahoma"/>
              </a:rPr>
              <a:t>TEMPERATURA</a:t>
            </a:r>
            <a:endParaRPr sz="2000" dirty="0">
              <a:latin typeface="Tahoma"/>
              <a:cs typeface="Tahoma"/>
            </a:endParaRPr>
          </a:p>
          <a:p>
            <a:pPr>
              <a:spcBef>
                <a:spcPts val="45"/>
              </a:spcBef>
              <a:buFont typeface="Tahoma"/>
              <a:buChar char="•"/>
            </a:pPr>
            <a:endParaRPr sz="1950" dirty="0">
              <a:latin typeface="Tahoma"/>
              <a:cs typeface="Tahoma"/>
            </a:endParaRPr>
          </a:p>
          <a:p>
            <a:pPr marL="337820" indent="-325755">
              <a:buChar char="•"/>
              <a:tabLst>
                <a:tab pos="337820" algn="l"/>
                <a:tab pos="338455" algn="l"/>
              </a:tabLst>
            </a:pPr>
            <a:r>
              <a:rPr sz="2000" spc="-50" dirty="0">
                <a:latin typeface="Tahoma"/>
                <a:cs typeface="Tahoma"/>
              </a:rPr>
              <a:t>OXIGENO</a:t>
            </a:r>
            <a:endParaRPr sz="2000" dirty="0">
              <a:latin typeface="Tahoma"/>
              <a:cs typeface="Tahoma"/>
            </a:endParaRPr>
          </a:p>
          <a:p>
            <a:pPr>
              <a:spcBef>
                <a:spcPts val="45"/>
              </a:spcBef>
              <a:buFont typeface="Tahoma"/>
              <a:buChar char="•"/>
            </a:pPr>
            <a:endParaRPr sz="1950" dirty="0">
              <a:latin typeface="Tahoma"/>
              <a:cs typeface="Tahoma"/>
            </a:endParaRPr>
          </a:p>
          <a:p>
            <a:pPr marL="337185" indent="-325120">
              <a:buChar char="•"/>
              <a:tabLst>
                <a:tab pos="337185" algn="l"/>
                <a:tab pos="337820" algn="l"/>
              </a:tabLst>
            </a:pPr>
            <a:r>
              <a:rPr sz="2000" spc="160" dirty="0">
                <a:latin typeface="Tahoma"/>
                <a:cs typeface="Tahoma"/>
              </a:rPr>
              <a:t>P</a:t>
            </a:r>
            <a:r>
              <a:rPr sz="2000" spc="20" dirty="0">
                <a:latin typeface="Tahoma"/>
                <a:cs typeface="Tahoma"/>
              </a:rPr>
              <a:t>ARTICULAS</a:t>
            </a:r>
            <a:r>
              <a:rPr sz="2000" spc="-125" dirty="0">
                <a:latin typeface="Tahoma"/>
                <a:cs typeface="Tahoma"/>
              </a:rPr>
              <a:t> </a:t>
            </a:r>
            <a:r>
              <a:rPr sz="2000" spc="-130" dirty="0">
                <a:latin typeface="Tahoma"/>
                <a:cs typeface="Tahoma"/>
              </a:rPr>
              <a:t>Y</a:t>
            </a:r>
            <a:r>
              <a:rPr sz="2000" spc="-12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PRODUCTOS</a:t>
            </a:r>
            <a:r>
              <a:rPr sz="2000" spc="-125" dirty="0">
                <a:latin typeface="Tahoma"/>
                <a:cs typeface="Tahoma"/>
              </a:rPr>
              <a:t> </a:t>
            </a:r>
            <a:r>
              <a:rPr sz="2000" spc="55" dirty="0">
                <a:latin typeface="Tahoma"/>
                <a:cs typeface="Tahoma"/>
              </a:rPr>
              <a:t>POLARES</a:t>
            </a:r>
            <a:endParaRPr sz="2000" dirty="0">
              <a:latin typeface="Tahoma"/>
              <a:cs typeface="Tahoma"/>
            </a:endParaRPr>
          </a:p>
          <a:p>
            <a:pPr marL="223520" marR="5080">
              <a:lnSpc>
                <a:spcPct val="95500"/>
              </a:lnSpc>
              <a:spcBef>
                <a:spcPts val="1940"/>
              </a:spcBef>
            </a:pPr>
            <a:r>
              <a:rPr sz="2300" i="1" spc="-125" dirty="0">
                <a:latin typeface="Verdana"/>
                <a:cs typeface="Verdana"/>
              </a:rPr>
              <a:t>La </a:t>
            </a:r>
            <a:r>
              <a:rPr sz="2300" i="1" spc="-195" dirty="0">
                <a:latin typeface="Verdana"/>
                <a:cs typeface="Verdana"/>
              </a:rPr>
              <a:t>conjunción </a:t>
            </a:r>
            <a:r>
              <a:rPr sz="2300" i="1" spc="-225" dirty="0">
                <a:latin typeface="Verdana"/>
                <a:cs typeface="Verdana"/>
              </a:rPr>
              <a:t>de </a:t>
            </a:r>
            <a:r>
              <a:rPr sz="2300" i="1" spc="-170" dirty="0">
                <a:latin typeface="Verdana"/>
                <a:cs typeface="Verdana"/>
              </a:rPr>
              <a:t>estos </a:t>
            </a:r>
            <a:r>
              <a:rPr sz="2300" i="1" spc="-160" dirty="0">
                <a:latin typeface="Verdana"/>
                <a:cs typeface="Verdana"/>
              </a:rPr>
              <a:t>factores </a:t>
            </a:r>
            <a:r>
              <a:rPr sz="2300" i="1" spc="-200" dirty="0">
                <a:latin typeface="Verdana"/>
                <a:cs typeface="Verdana"/>
              </a:rPr>
              <a:t>conduce </a:t>
            </a:r>
            <a:r>
              <a:rPr sz="2300" i="1" spc="-105" dirty="0">
                <a:latin typeface="Verdana"/>
                <a:cs typeface="Verdana"/>
              </a:rPr>
              <a:t>al </a:t>
            </a:r>
            <a:r>
              <a:rPr sz="2300" i="1" spc="-170" dirty="0" err="1">
                <a:latin typeface="Verdana"/>
                <a:cs typeface="Verdana"/>
              </a:rPr>
              <a:t>deterioro</a:t>
            </a:r>
            <a:r>
              <a:rPr sz="2300" i="1" spc="-170" dirty="0">
                <a:latin typeface="Verdana"/>
                <a:cs typeface="Verdana"/>
              </a:rPr>
              <a:t> </a:t>
            </a:r>
            <a:r>
              <a:rPr sz="2300" i="1" spc="-225" dirty="0" smtClean="0">
                <a:latin typeface="Verdana"/>
                <a:cs typeface="Verdana"/>
              </a:rPr>
              <a:t>de</a:t>
            </a:r>
            <a:r>
              <a:rPr lang="es-ES" sz="2300" i="1" spc="-225" dirty="0" smtClean="0">
                <a:latin typeface="Verdana"/>
                <a:cs typeface="Verdana"/>
              </a:rPr>
              <a:t> </a:t>
            </a:r>
            <a:r>
              <a:rPr sz="2300" i="1" spc="-105" dirty="0" smtClean="0">
                <a:latin typeface="Verdana"/>
                <a:cs typeface="Verdana"/>
              </a:rPr>
              <a:t>la</a:t>
            </a:r>
            <a:r>
              <a:rPr sz="2300" i="1" spc="-114" dirty="0" smtClean="0">
                <a:latin typeface="Verdana"/>
                <a:cs typeface="Verdana"/>
              </a:rPr>
              <a:t>s</a:t>
            </a:r>
            <a:r>
              <a:rPr sz="2300" i="1" spc="-265" dirty="0" smtClean="0">
                <a:latin typeface="Verdana"/>
                <a:cs typeface="Verdana"/>
              </a:rPr>
              <a:t> </a:t>
            </a:r>
            <a:r>
              <a:rPr sz="2300" i="1" spc="-195" dirty="0">
                <a:latin typeface="Verdana"/>
                <a:cs typeface="Verdana"/>
              </a:rPr>
              <a:t>propiedade</a:t>
            </a:r>
            <a:r>
              <a:rPr sz="2300" i="1" spc="-175" dirty="0">
                <a:latin typeface="Verdana"/>
                <a:cs typeface="Verdana"/>
              </a:rPr>
              <a:t>s</a:t>
            </a:r>
            <a:r>
              <a:rPr sz="2300" i="1" spc="-265" dirty="0">
                <a:latin typeface="Verdana"/>
                <a:cs typeface="Verdana"/>
              </a:rPr>
              <a:t> </a:t>
            </a:r>
            <a:r>
              <a:rPr sz="2300" i="1" spc="-150" dirty="0">
                <a:latin typeface="Verdana"/>
                <a:cs typeface="Verdana"/>
              </a:rPr>
              <a:t>aislante</a:t>
            </a:r>
            <a:r>
              <a:rPr sz="2300" i="1" spc="-155" dirty="0">
                <a:latin typeface="Verdana"/>
                <a:cs typeface="Verdana"/>
              </a:rPr>
              <a:t>s</a:t>
            </a:r>
            <a:r>
              <a:rPr sz="2300" i="1" spc="-265" dirty="0">
                <a:latin typeface="Verdana"/>
                <a:cs typeface="Verdana"/>
              </a:rPr>
              <a:t> </a:t>
            </a:r>
            <a:r>
              <a:rPr sz="2300" i="1" spc="-175" dirty="0">
                <a:latin typeface="Verdana"/>
                <a:cs typeface="Verdana"/>
              </a:rPr>
              <a:t>de</a:t>
            </a:r>
            <a:r>
              <a:rPr sz="2300" i="1" spc="-80" dirty="0">
                <a:latin typeface="Verdana"/>
                <a:cs typeface="Verdana"/>
              </a:rPr>
              <a:t>l</a:t>
            </a:r>
            <a:r>
              <a:rPr sz="2300" i="1" spc="-265" dirty="0">
                <a:latin typeface="Verdana"/>
                <a:cs typeface="Verdana"/>
              </a:rPr>
              <a:t> </a:t>
            </a:r>
            <a:r>
              <a:rPr sz="2300" i="1" spc="-165" dirty="0">
                <a:latin typeface="Verdana"/>
                <a:cs typeface="Verdana"/>
              </a:rPr>
              <a:t>aceit</a:t>
            </a:r>
            <a:r>
              <a:rPr sz="2300" i="1" spc="-200" dirty="0">
                <a:latin typeface="Verdana"/>
                <a:cs typeface="Verdana"/>
              </a:rPr>
              <a:t>e</a:t>
            </a:r>
            <a:r>
              <a:rPr sz="2300" i="1" spc="-265" dirty="0">
                <a:latin typeface="Verdana"/>
                <a:cs typeface="Verdana"/>
              </a:rPr>
              <a:t> </a:t>
            </a:r>
            <a:r>
              <a:rPr sz="2300" i="1" spc="-195" dirty="0" err="1">
                <a:latin typeface="Verdana"/>
                <a:cs typeface="Verdana"/>
              </a:rPr>
              <a:t>básicament</a:t>
            </a:r>
            <a:r>
              <a:rPr sz="2300" i="1" spc="-200" dirty="0" err="1">
                <a:latin typeface="Verdana"/>
                <a:cs typeface="Verdana"/>
              </a:rPr>
              <a:t>e</a:t>
            </a:r>
            <a:r>
              <a:rPr sz="2300" i="1" spc="-265" dirty="0">
                <a:latin typeface="Verdana"/>
                <a:cs typeface="Verdana"/>
              </a:rPr>
              <a:t> </a:t>
            </a:r>
            <a:r>
              <a:rPr sz="2300" i="1" spc="-195" dirty="0" err="1" smtClean="0">
                <a:latin typeface="Verdana"/>
                <a:cs typeface="Verdana"/>
              </a:rPr>
              <a:t>mediante</a:t>
            </a:r>
            <a:r>
              <a:rPr lang="es-ES" sz="2300" i="1" spc="-195" dirty="0" smtClean="0">
                <a:latin typeface="Verdana"/>
                <a:cs typeface="Verdana"/>
              </a:rPr>
              <a:t> </a:t>
            </a:r>
            <a:r>
              <a:rPr sz="2300" i="1" spc="-170" dirty="0" err="1" smtClean="0">
                <a:latin typeface="Verdana"/>
                <a:cs typeface="Verdana"/>
              </a:rPr>
              <a:t>proceso</a:t>
            </a:r>
            <a:r>
              <a:rPr sz="2300" i="1" spc="-155" dirty="0" err="1" smtClean="0">
                <a:latin typeface="Verdana"/>
                <a:cs typeface="Verdana"/>
              </a:rPr>
              <a:t>s</a:t>
            </a:r>
            <a:r>
              <a:rPr sz="2300" i="1" spc="-265" dirty="0" smtClean="0">
                <a:latin typeface="Verdana"/>
                <a:cs typeface="Verdana"/>
              </a:rPr>
              <a:t> </a:t>
            </a:r>
            <a:r>
              <a:rPr sz="2300" i="1" spc="-229" dirty="0">
                <a:latin typeface="Verdana"/>
                <a:cs typeface="Verdana"/>
              </a:rPr>
              <a:t>d</a:t>
            </a:r>
            <a:r>
              <a:rPr sz="2300" i="1" spc="-215" dirty="0">
                <a:latin typeface="Verdana"/>
                <a:cs typeface="Verdana"/>
              </a:rPr>
              <a:t>e</a:t>
            </a:r>
            <a:r>
              <a:rPr sz="2300" i="1" spc="-270" dirty="0">
                <a:latin typeface="Verdana"/>
                <a:cs typeface="Verdana"/>
              </a:rPr>
              <a:t> </a:t>
            </a:r>
            <a:r>
              <a:rPr sz="2300" i="1" spc="-195" dirty="0">
                <a:latin typeface="Verdana"/>
                <a:cs typeface="Verdana"/>
              </a:rPr>
              <a:t>envejecimiento-oxidación</a:t>
            </a:r>
            <a:endParaRPr sz="23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3847636" y="2204720"/>
            <a:ext cx="4196080" cy="2438400"/>
            <a:chOff x="2345067" y="2204720"/>
            <a:chExt cx="4196080" cy="2438400"/>
          </a:xfrm>
        </p:grpSpPr>
        <p:sp>
          <p:nvSpPr>
            <p:cNvPr id="5" name="object 5"/>
            <p:cNvSpPr/>
            <p:nvPr/>
          </p:nvSpPr>
          <p:spPr>
            <a:xfrm>
              <a:off x="3193936" y="2973070"/>
              <a:ext cx="3340735" cy="1435100"/>
            </a:xfrm>
            <a:custGeom>
              <a:avLst/>
              <a:gdLst/>
              <a:ahLst/>
              <a:cxnLst/>
              <a:rect l="l" t="t" r="r" b="b"/>
              <a:pathLst>
                <a:path w="3340734" h="1435100">
                  <a:moveTo>
                    <a:pt x="3340607" y="1246631"/>
                  </a:moveTo>
                  <a:lnTo>
                    <a:pt x="3340607" y="0"/>
                  </a:lnTo>
                  <a:lnTo>
                    <a:pt x="188975" y="0"/>
                  </a:lnTo>
                  <a:lnTo>
                    <a:pt x="0" y="188975"/>
                  </a:lnTo>
                  <a:lnTo>
                    <a:pt x="0" y="1434845"/>
                  </a:lnTo>
                  <a:lnTo>
                    <a:pt x="3151631" y="1434845"/>
                  </a:lnTo>
                  <a:lnTo>
                    <a:pt x="3340607" y="1246631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93936" y="2973070"/>
              <a:ext cx="3340735" cy="189230"/>
            </a:xfrm>
            <a:custGeom>
              <a:avLst/>
              <a:gdLst/>
              <a:ahLst/>
              <a:cxnLst/>
              <a:rect l="l" t="t" r="r" b="b"/>
              <a:pathLst>
                <a:path w="3340734" h="189230">
                  <a:moveTo>
                    <a:pt x="3340607" y="0"/>
                  </a:moveTo>
                  <a:lnTo>
                    <a:pt x="188975" y="0"/>
                  </a:lnTo>
                  <a:lnTo>
                    <a:pt x="0" y="188975"/>
                  </a:lnTo>
                  <a:lnTo>
                    <a:pt x="3151631" y="188975"/>
                  </a:lnTo>
                  <a:lnTo>
                    <a:pt x="3340607" y="0"/>
                  </a:lnTo>
                  <a:close/>
                </a:path>
              </a:pathLst>
            </a:custGeom>
            <a:solidFill>
              <a:srgbClr val="C9E6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45567" y="2973070"/>
              <a:ext cx="189230" cy="1435100"/>
            </a:xfrm>
            <a:custGeom>
              <a:avLst/>
              <a:gdLst/>
              <a:ahLst/>
              <a:cxnLst/>
              <a:rect l="l" t="t" r="r" b="b"/>
              <a:pathLst>
                <a:path w="189229" h="1435100">
                  <a:moveTo>
                    <a:pt x="188976" y="1246631"/>
                  </a:moveTo>
                  <a:lnTo>
                    <a:pt x="188976" y="0"/>
                  </a:lnTo>
                  <a:lnTo>
                    <a:pt x="0" y="188975"/>
                  </a:lnTo>
                  <a:lnTo>
                    <a:pt x="0" y="1434845"/>
                  </a:lnTo>
                  <a:lnTo>
                    <a:pt x="188976" y="1246631"/>
                  </a:lnTo>
                  <a:close/>
                </a:path>
              </a:pathLst>
            </a:custGeom>
            <a:solidFill>
              <a:srgbClr val="96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93936" y="2973070"/>
              <a:ext cx="3340735" cy="1435100"/>
            </a:xfrm>
            <a:custGeom>
              <a:avLst/>
              <a:gdLst/>
              <a:ahLst/>
              <a:cxnLst/>
              <a:rect l="l" t="t" r="r" b="b"/>
              <a:pathLst>
                <a:path w="3340734" h="1435100">
                  <a:moveTo>
                    <a:pt x="188975" y="0"/>
                  </a:moveTo>
                  <a:lnTo>
                    <a:pt x="0" y="188975"/>
                  </a:lnTo>
                  <a:lnTo>
                    <a:pt x="0" y="1434845"/>
                  </a:lnTo>
                  <a:lnTo>
                    <a:pt x="3151631" y="1434845"/>
                  </a:lnTo>
                  <a:lnTo>
                    <a:pt x="3340607" y="1246631"/>
                  </a:lnTo>
                  <a:lnTo>
                    <a:pt x="3340607" y="0"/>
                  </a:lnTo>
                  <a:lnTo>
                    <a:pt x="188975" y="0"/>
                  </a:lnTo>
                  <a:close/>
                </a:path>
                <a:path w="3340734" h="1435100">
                  <a:moveTo>
                    <a:pt x="0" y="188975"/>
                  </a:moveTo>
                  <a:lnTo>
                    <a:pt x="3151631" y="188975"/>
                  </a:lnTo>
                  <a:lnTo>
                    <a:pt x="3340607" y="0"/>
                  </a:lnTo>
                </a:path>
                <a:path w="3340734" h="1435100">
                  <a:moveTo>
                    <a:pt x="3151631" y="188975"/>
                  </a:moveTo>
                  <a:lnTo>
                    <a:pt x="3151631" y="1434845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98736" y="2211070"/>
              <a:ext cx="521334" cy="825500"/>
            </a:xfrm>
            <a:custGeom>
              <a:avLst/>
              <a:gdLst/>
              <a:ahLst/>
              <a:cxnLst/>
              <a:rect l="l" t="t" r="r" b="b"/>
              <a:pathLst>
                <a:path w="521335" h="825500">
                  <a:moveTo>
                    <a:pt x="521207" y="825245"/>
                  </a:moveTo>
                  <a:lnTo>
                    <a:pt x="390905" y="0"/>
                  </a:lnTo>
                  <a:lnTo>
                    <a:pt x="130301" y="0"/>
                  </a:lnTo>
                  <a:lnTo>
                    <a:pt x="0" y="825245"/>
                  </a:lnTo>
                  <a:lnTo>
                    <a:pt x="521207" y="825245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98736" y="2211070"/>
              <a:ext cx="521334" cy="825500"/>
            </a:xfrm>
            <a:custGeom>
              <a:avLst/>
              <a:gdLst/>
              <a:ahLst/>
              <a:cxnLst/>
              <a:rect l="l" t="t" r="r" b="b"/>
              <a:pathLst>
                <a:path w="521335" h="825500">
                  <a:moveTo>
                    <a:pt x="0" y="825245"/>
                  </a:moveTo>
                  <a:lnTo>
                    <a:pt x="130301" y="0"/>
                  </a:lnTo>
                  <a:lnTo>
                    <a:pt x="390905" y="0"/>
                  </a:lnTo>
                  <a:lnTo>
                    <a:pt x="521207" y="825245"/>
                  </a:lnTo>
                  <a:lnTo>
                    <a:pt x="0" y="825245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08336" y="2211070"/>
              <a:ext cx="521334" cy="825500"/>
            </a:xfrm>
            <a:custGeom>
              <a:avLst/>
              <a:gdLst/>
              <a:ahLst/>
              <a:cxnLst/>
              <a:rect l="l" t="t" r="r" b="b"/>
              <a:pathLst>
                <a:path w="521335" h="825500">
                  <a:moveTo>
                    <a:pt x="521207" y="825245"/>
                  </a:moveTo>
                  <a:lnTo>
                    <a:pt x="390905" y="0"/>
                  </a:lnTo>
                  <a:lnTo>
                    <a:pt x="130301" y="0"/>
                  </a:lnTo>
                  <a:lnTo>
                    <a:pt x="0" y="825245"/>
                  </a:lnTo>
                  <a:lnTo>
                    <a:pt x="521207" y="825245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108336" y="2211070"/>
              <a:ext cx="521334" cy="825500"/>
            </a:xfrm>
            <a:custGeom>
              <a:avLst/>
              <a:gdLst/>
              <a:ahLst/>
              <a:cxnLst/>
              <a:rect l="l" t="t" r="r" b="b"/>
              <a:pathLst>
                <a:path w="521335" h="825500">
                  <a:moveTo>
                    <a:pt x="0" y="825245"/>
                  </a:moveTo>
                  <a:lnTo>
                    <a:pt x="130301" y="0"/>
                  </a:lnTo>
                  <a:lnTo>
                    <a:pt x="390905" y="0"/>
                  </a:lnTo>
                  <a:lnTo>
                    <a:pt x="521207" y="825245"/>
                  </a:lnTo>
                  <a:lnTo>
                    <a:pt x="0" y="825245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17936" y="2211070"/>
              <a:ext cx="521334" cy="825500"/>
            </a:xfrm>
            <a:custGeom>
              <a:avLst/>
              <a:gdLst/>
              <a:ahLst/>
              <a:cxnLst/>
              <a:rect l="l" t="t" r="r" b="b"/>
              <a:pathLst>
                <a:path w="521335" h="825500">
                  <a:moveTo>
                    <a:pt x="521208" y="825245"/>
                  </a:moveTo>
                  <a:lnTo>
                    <a:pt x="390905" y="0"/>
                  </a:lnTo>
                  <a:lnTo>
                    <a:pt x="130301" y="0"/>
                  </a:lnTo>
                  <a:lnTo>
                    <a:pt x="0" y="825245"/>
                  </a:lnTo>
                  <a:lnTo>
                    <a:pt x="521208" y="825245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717936" y="2211070"/>
              <a:ext cx="521334" cy="825500"/>
            </a:xfrm>
            <a:custGeom>
              <a:avLst/>
              <a:gdLst/>
              <a:ahLst/>
              <a:cxnLst/>
              <a:rect l="l" t="t" r="r" b="b"/>
              <a:pathLst>
                <a:path w="521335" h="825500">
                  <a:moveTo>
                    <a:pt x="0" y="825245"/>
                  </a:moveTo>
                  <a:lnTo>
                    <a:pt x="130301" y="0"/>
                  </a:lnTo>
                  <a:lnTo>
                    <a:pt x="390905" y="0"/>
                  </a:lnTo>
                  <a:lnTo>
                    <a:pt x="521208" y="825245"/>
                  </a:lnTo>
                  <a:lnTo>
                    <a:pt x="0" y="825245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327536" y="2592070"/>
              <a:ext cx="216535" cy="444500"/>
            </a:xfrm>
            <a:custGeom>
              <a:avLst/>
              <a:gdLst/>
              <a:ahLst/>
              <a:cxnLst/>
              <a:rect l="l" t="t" r="r" b="b"/>
              <a:pathLst>
                <a:path w="216535" h="444500">
                  <a:moveTo>
                    <a:pt x="216408" y="444245"/>
                  </a:moveTo>
                  <a:lnTo>
                    <a:pt x="162305" y="0"/>
                  </a:lnTo>
                  <a:lnTo>
                    <a:pt x="54102" y="0"/>
                  </a:lnTo>
                  <a:lnTo>
                    <a:pt x="0" y="444245"/>
                  </a:lnTo>
                  <a:lnTo>
                    <a:pt x="216408" y="444245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327536" y="2592070"/>
              <a:ext cx="216535" cy="444500"/>
            </a:xfrm>
            <a:custGeom>
              <a:avLst/>
              <a:gdLst/>
              <a:ahLst/>
              <a:cxnLst/>
              <a:rect l="l" t="t" r="r" b="b"/>
              <a:pathLst>
                <a:path w="216535" h="444500">
                  <a:moveTo>
                    <a:pt x="0" y="444245"/>
                  </a:moveTo>
                  <a:lnTo>
                    <a:pt x="54102" y="0"/>
                  </a:lnTo>
                  <a:lnTo>
                    <a:pt x="162305" y="0"/>
                  </a:lnTo>
                  <a:lnTo>
                    <a:pt x="216408" y="444245"/>
                  </a:lnTo>
                  <a:lnTo>
                    <a:pt x="0" y="444245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32335" y="2592070"/>
              <a:ext cx="216535" cy="444500"/>
            </a:xfrm>
            <a:custGeom>
              <a:avLst/>
              <a:gdLst/>
              <a:ahLst/>
              <a:cxnLst/>
              <a:rect l="l" t="t" r="r" b="b"/>
              <a:pathLst>
                <a:path w="216535" h="444500">
                  <a:moveTo>
                    <a:pt x="216407" y="444245"/>
                  </a:moveTo>
                  <a:lnTo>
                    <a:pt x="162305" y="0"/>
                  </a:lnTo>
                  <a:lnTo>
                    <a:pt x="54088" y="0"/>
                  </a:lnTo>
                  <a:lnTo>
                    <a:pt x="0" y="444245"/>
                  </a:lnTo>
                  <a:lnTo>
                    <a:pt x="216407" y="444245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632335" y="2592070"/>
              <a:ext cx="216535" cy="444500"/>
            </a:xfrm>
            <a:custGeom>
              <a:avLst/>
              <a:gdLst/>
              <a:ahLst/>
              <a:cxnLst/>
              <a:rect l="l" t="t" r="r" b="b"/>
              <a:pathLst>
                <a:path w="216535" h="444500">
                  <a:moveTo>
                    <a:pt x="0" y="444245"/>
                  </a:moveTo>
                  <a:lnTo>
                    <a:pt x="54088" y="0"/>
                  </a:lnTo>
                  <a:lnTo>
                    <a:pt x="162305" y="0"/>
                  </a:lnTo>
                  <a:lnTo>
                    <a:pt x="216407" y="444245"/>
                  </a:lnTo>
                  <a:lnTo>
                    <a:pt x="0" y="444245"/>
                  </a:lnTo>
                  <a:close/>
                </a:path>
              </a:pathLst>
            </a:custGeom>
            <a:ln w="12699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937122" y="2592070"/>
              <a:ext cx="216535" cy="444500"/>
            </a:xfrm>
            <a:custGeom>
              <a:avLst/>
              <a:gdLst/>
              <a:ahLst/>
              <a:cxnLst/>
              <a:rect l="l" t="t" r="r" b="b"/>
              <a:pathLst>
                <a:path w="216535" h="444500">
                  <a:moveTo>
                    <a:pt x="216420" y="444245"/>
                  </a:moveTo>
                  <a:lnTo>
                    <a:pt x="162318" y="0"/>
                  </a:lnTo>
                  <a:lnTo>
                    <a:pt x="54102" y="0"/>
                  </a:lnTo>
                  <a:lnTo>
                    <a:pt x="0" y="444245"/>
                  </a:lnTo>
                  <a:lnTo>
                    <a:pt x="216420" y="444245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937122" y="2592070"/>
              <a:ext cx="216535" cy="444500"/>
            </a:xfrm>
            <a:custGeom>
              <a:avLst/>
              <a:gdLst/>
              <a:ahLst/>
              <a:cxnLst/>
              <a:rect l="l" t="t" r="r" b="b"/>
              <a:pathLst>
                <a:path w="216535" h="444500">
                  <a:moveTo>
                    <a:pt x="0" y="444245"/>
                  </a:moveTo>
                  <a:lnTo>
                    <a:pt x="54102" y="0"/>
                  </a:lnTo>
                  <a:lnTo>
                    <a:pt x="162318" y="0"/>
                  </a:lnTo>
                  <a:lnTo>
                    <a:pt x="216420" y="444245"/>
                  </a:lnTo>
                  <a:lnTo>
                    <a:pt x="0" y="444245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41922" y="2592070"/>
              <a:ext cx="216535" cy="444500"/>
            </a:xfrm>
            <a:custGeom>
              <a:avLst/>
              <a:gdLst/>
              <a:ahLst/>
              <a:cxnLst/>
              <a:rect l="l" t="t" r="r" b="b"/>
              <a:pathLst>
                <a:path w="216535" h="444500">
                  <a:moveTo>
                    <a:pt x="216420" y="444245"/>
                  </a:moveTo>
                  <a:lnTo>
                    <a:pt x="162319" y="0"/>
                  </a:lnTo>
                  <a:lnTo>
                    <a:pt x="54102" y="0"/>
                  </a:lnTo>
                  <a:lnTo>
                    <a:pt x="0" y="444245"/>
                  </a:lnTo>
                  <a:lnTo>
                    <a:pt x="216420" y="444245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241922" y="2592070"/>
              <a:ext cx="216535" cy="444500"/>
            </a:xfrm>
            <a:custGeom>
              <a:avLst/>
              <a:gdLst/>
              <a:ahLst/>
              <a:cxnLst/>
              <a:rect l="l" t="t" r="r" b="b"/>
              <a:pathLst>
                <a:path w="216535" h="444500">
                  <a:moveTo>
                    <a:pt x="0" y="444245"/>
                  </a:moveTo>
                  <a:lnTo>
                    <a:pt x="54102" y="0"/>
                  </a:lnTo>
                  <a:lnTo>
                    <a:pt x="162319" y="0"/>
                  </a:lnTo>
                  <a:lnTo>
                    <a:pt x="216420" y="444245"/>
                  </a:lnTo>
                  <a:lnTo>
                    <a:pt x="0" y="444245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727336" y="4420870"/>
              <a:ext cx="292735" cy="215900"/>
            </a:xfrm>
            <a:custGeom>
              <a:avLst/>
              <a:gdLst/>
              <a:ahLst/>
              <a:cxnLst/>
              <a:rect l="l" t="t" r="r" b="b"/>
              <a:pathLst>
                <a:path w="292735" h="215900">
                  <a:moveTo>
                    <a:pt x="292607" y="108203"/>
                  </a:moveTo>
                  <a:lnTo>
                    <a:pt x="281106" y="65900"/>
                  </a:lnTo>
                  <a:lnTo>
                    <a:pt x="249745" y="31527"/>
                  </a:lnTo>
                  <a:lnTo>
                    <a:pt x="203239" y="8441"/>
                  </a:lnTo>
                  <a:lnTo>
                    <a:pt x="146303" y="0"/>
                  </a:lnTo>
                  <a:lnTo>
                    <a:pt x="89368" y="8441"/>
                  </a:lnTo>
                  <a:lnTo>
                    <a:pt x="42862" y="31527"/>
                  </a:lnTo>
                  <a:lnTo>
                    <a:pt x="11501" y="65900"/>
                  </a:lnTo>
                  <a:lnTo>
                    <a:pt x="0" y="108203"/>
                  </a:lnTo>
                  <a:lnTo>
                    <a:pt x="11501" y="150066"/>
                  </a:lnTo>
                  <a:lnTo>
                    <a:pt x="42862" y="184213"/>
                  </a:lnTo>
                  <a:lnTo>
                    <a:pt x="89368" y="207216"/>
                  </a:lnTo>
                  <a:lnTo>
                    <a:pt x="146303" y="215645"/>
                  </a:lnTo>
                  <a:lnTo>
                    <a:pt x="203239" y="207216"/>
                  </a:lnTo>
                  <a:lnTo>
                    <a:pt x="249745" y="184213"/>
                  </a:lnTo>
                  <a:lnTo>
                    <a:pt x="281106" y="150066"/>
                  </a:lnTo>
                  <a:lnTo>
                    <a:pt x="292607" y="108203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27336" y="4420870"/>
              <a:ext cx="292735" cy="215900"/>
            </a:xfrm>
            <a:custGeom>
              <a:avLst/>
              <a:gdLst/>
              <a:ahLst/>
              <a:cxnLst/>
              <a:rect l="l" t="t" r="r" b="b"/>
              <a:pathLst>
                <a:path w="292735" h="215900">
                  <a:moveTo>
                    <a:pt x="146303" y="0"/>
                  </a:moveTo>
                  <a:lnTo>
                    <a:pt x="89368" y="8441"/>
                  </a:lnTo>
                  <a:lnTo>
                    <a:pt x="42862" y="31527"/>
                  </a:lnTo>
                  <a:lnTo>
                    <a:pt x="11501" y="65900"/>
                  </a:lnTo>
                  <a:lnTo>
                    <a:pt x="0" y="108203"/>
                  </a:lnTo>
                  <a:lnTo>
                    <a:pt x="11501" y="150066"/>
                  </a:lnTo>
                  <a:lnTo>
                    <a:pt x="42862" y="184213"/>
                  </a:lnTo>
                  <a:lnTo>
                    <a:pt x="89368" y="207216"/>
                  </a:lnTo>
                  <a:lnTo>
                    <a:pt x="146303" y="215645"/>
                  </a:lnTo>
                  <a:lnTo>
                    <a:pt x="203239" y="207216"/>
                  </a:lnTo>
                  <a:lnTo>
                    <a:pt x="249745" y="184213"/>
                  </a:lnTo>
                  <a:lnTo>
                    <a:pt x="281106" y="150066"/>
                  </a:lnTo>
                  <a:lnTo>
                    <a:pt x="292607" y="108203"/>
                  </a:lnTo>
                  <a:lnTo>
                    <a:pt x="281106" y="65900"/>
                  </a:lnTo>
                  <a:lnTo>
                    <a:pt x="249745" y="31527"/>
                  </a:lnTo>
                  <a:lnTo>
                    <a:pt x="203239" y="8441"/>
                  </a:lnTo>
                  <a:lnTo>
                    <a:pt x="146303" y="0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79936" y="4420870"/>
              <a:ext cx="292735" cy="215900"/>
            </a:xfrm>
            <a:custGeom>
              <a:avLst/>
              <a:gdLst/>
              <a:ahLst/>
              <a:cxnLst/>
              <a:rect l="l" t="t" r="r" b="b"/>
              <a:pathLst>
                <a:path w="292735" h="215900">
                  <a:moveTo>
                    <a:pt x="292607" y="108203"/>
                  </a:moveTo>
                  <a:lnTo>
                    <a:pt x="281104" y="65900"/>
                  </a:lnTo>
                  <a:lnTo>
                    <a:pt x="249738" y="31527"/>
                  </a:lnTo>
                  <a:lnTo>
                    <a:pt x="203228" y="8441"/>
                  </a:lnTo>
                  <a:lnTo>
                    <a:pt x="146290" y="0"/>
                  </a:lnTo>
                  <a:lnTo>
                    <a:pt x="89362" y="8441"/>
                  </a:lnTo>
                  <a:lnTo>
                    <a:pt x="42860" y="31527"/>
                  </a:lnTo>
                  <a:lnTo>
                    <a:pt x="11501" y="65900"/>
                  </a:lnTo>
                  <a:lnTo>
                    <a:pt x="0" y="108203"/>
                  </a:lnTo>
                  <a:lnTo>
                    <a:pt x="11501" y="150066"/>
                  </a:lnTo>
                  <a:lnTo>
                    <a:pt x="42860" y="184213"/>
                  </a:lnTo>
                  <a:lnTo>
                    <a:pt x="89362" y="207216"/>
                  </a:lnTo>
                  <a:lnTo>
                    <a:pt x="146290" y="215645"/>
                  </a:lnTo>
                  <a:lnTo>
                    <a:pt x="203228" y="207216"/>
                  </a:lnTo>
                  <a:lnTo>
                    <a:pt x="249738" y="184213"/>
                  </a:lnTo>
                  <a:lnTo>
                    <a:pt x="281104" y="150066"/>
                  </a:lnTo>
                  <a:lnTo>
                    <a:pt x="292607" y="108203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79936" y="4420870"/>
              <a:ext cx="292735" cy="215900"/>
            </a:xfrm>
            <a:custGeom>
              <a:avLst/>
              <a:gdLst/>
              <a:ahLst/>
              <a:cxnLst/>
              <a:rect l="l" t="t" r="r" b="b"/>
              <a:pathLst>
                <a:path w="292735" h="215900">
                  <a:moveTo>
                    <a:pt x="146290" y="0"/>
                  </a:moveTo>
                  <a:lnTo>
                    <a:pt x="89362" y="8441"/>
                  </a:lnTo>
                  <a:lnTo>
                    <a:pt x="42860" y="31527"/>
                  </a:lnTo>
                  <a:lnTo>
                    <a:pt x="11501" y="65900"/>
                  </a:lnTo>
                  <a:lnTo>
                    <a:pt x="0" y="108203"/>
                  </a:lnTo>
                  <a:lnTo>
                    <a:pt x="11501" y="150066"/>
                  </a:lnTo>
                  <a:lnTo>
                    <a:pt x="42860" y="184213"/>
                  </a:lnTo>
                  <a:lnTo>
                    <a:pt x="89362" y="207216"/>
                  </a:lnTo>
                  <a:lnTo>
                    <a:pt x="146290" y="215645"/>
                  </a:lnTo>
                  <a:lnTo>
                    <a:pt x="203228" y="207216"/>
                  </a:lnTo>
                  <a:lnTo>
                    <a:pt x="249738" y="184213"/>
                  </a:lnTo>
                  <a:lnTo>
                    <a:pt x="281104" y="150066"/>
                  </a:lnTo>
                  <a:lnTo>
                    <a:pt x="292607" y="108203"/>
                  </a:lnTo>
                  <a:lnTo>
                    <a:pt x="281104" y="65900"/>
                  </a:lnTo>
                  <a:lnTo>
                    <a:pt x="249738" y="31527"/>
                  </a:lnTo>
                  <a:lnTo>
                    <a:pt x="203228" y="8441"/>
                  </a:lnTo>
                  <a:lnTo>
                    <a:pt x="146290" y="0"/>
                  </a:lnTo>
                  <a:close/>
                </a:path>
              </a:pathLst>
            </a:custGeom>
            <a:ln w="12699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41536" y="2363470"/>
              <a:ext cx="368935" cy="368300"/>
            </a:xfrm>
            <a:custGeom>
              <a:avLst/>
              <a:gdLst/>
              <a:ahLst/>
              <a:cxnLst/>
              <a:rect l="l" t="t" r="r" b="b"/>
              <a:pathLst>
                <a:path w="368935" h="368300">
                  <a:moveTo>
                    <a:pt x="368807" y="184403"/>
                  </a:moveTo>
                  <a:lnTo>
                    <a:pt x="362186" y="135290"/>
                  </a:lnTo>
                  <a:lnTo>
                    <a:pt x="343520" y="91214"/>
                  </a:lnTo>
                  <a:lnTo>
                    <a:pt x="314610" y="53911"/>
                  </a:lnTo>
                  <a:lnTo>
                    <a:pt x="277255" y="25117"/>
                  </a:lnTo>
                  <a:lnTo>
                    <a:pt x="233253" y="6568"/>
                  </a:lnTo>
                  <a:lnTo>
                    <a:pt x="184403" y="0"/>
                  </a:lnTo>
                  <a:lnTo>
                    <a:pt x="135290" y="6568"/>
                  </a:lnTo>
                  <a:lnTo>
                    <a:pt x="91214" y="25117"/>
                  </a:lnTo>
                  <a:lnTo>
                    <a:pt x="53911" y="53911"/>
                  </a:lnTo>
                  <a:lnTo>
                    <a:pt x="25117" y="91214"/>
                  </a:lnTo>
                  <a:lnTo>
                    <a:pt x="6568" y="135290"/>
                  </a:lnTo>
                  <a:lnTo>
                    <a:pt x="0" y="184403"/>
                  </a:lnTo>
                  <a:lnTo>
                    <a:pt x="6568" y="233196"/>
                  </a:lnTo>
                  <a:lnTo>
                    <a:pt x="25117" y="277057"/>
                  </a:lnTo>
                  <a:lnTo>
                    <a:pt x="53911" y="314229"/>
                  </a:lnTo>
                  <a:lnTo>
                    <a:pt x="91214" y="342956"/>
                  </a:lnTo>
                  <a:lnTo>
                    <a:pt x="135290" y="361480"/>
                  </a:lnTo>
                  <a:lnTo>
                    <a:pt x="184403" y="368045"/>
                  </a:lnTo>
                  <a:lnTo>
                    <a:pt x="233253" y="361480"/>
                  </a:lnTo>
                  <a:lnTo>
                    <a:pt x="277255" y="342956"/>
                  </a:lnTo>
                  <a:lnTo>
                    <a:pt x="314610" y="314229"/>
                  </a:lnTo>
                  <a:lnTo>
                    <a:pt x="343520" y="277057"/>
                  </a:lnTo>
                  <a:lnTo>
                    <a:pt x="362186" y="233196"/>
                  </a:lnTo>
                  <a:lnTo>
                    <a:pt x="368807" y="184403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041536" y="2363470"/>
              <a:ext cx="368935" cy="368300"/>
            </a:xfrm>
            <a:custGeom>
              <a:avLst/>
              <a:gdLst/>
              <a:ahLst/>
              <a:cxnLst/>
              <a:rect l="l" t="t" r="r" b="b"/>
              <a:pathLst>
                <a:path w="368935" h="368300">
                  <a:moveTo>
                    <a:pt x="184403" y="0"/>
                  </a:moveTo>
                  <a:lnTo>
                    <a:pt x="135290" y="6568"/>
                  </a:lnTo>
                  <a:lnTo>
                    <a:pt x="91214" y="25117"/>
                  </a:lnTo>
                  <a:lnTo>
                    <a:pt x="53911" y="53911"/>
                  </a:lnTo>
                  <a:lnTo>
                    <a:pt x="25117" y="91214"/>
                  </a:lnTo>
                  <a:lnTo>
                    <a:pt x="6568" y="135290"/>
                  </a:lnTo>
                  <a:lnTo>
                    <a:pt x="0" y="184403"/>
                  </a:lnTo>
                  <a:lnTo>
                    <a:pt x="6568" y="233196"/>
                  </a:lnTo>
                  <a:lnTo>
                    <a:pt x="25117" y="277057"/>
                  </a:lnTo>
                  <a:lnTo>
                    <a:pt x="53911" y="314229"/>
                  </a:lnTo>
                  <a:lnTo>
                    <a:pt x="91214" y="342956"/>
                  </a:lnTo>
                  <a:lnTo>
                    <a:pt x="135290" y="361480"/>
                  </a:lnTo>
                  <a:lnTo>
                    <a:pt x="184403" y="368045"/>
                  </a:lnTo>
                  <a:lnTo>
                    <a:pt x="233253" y="361480"/>
                  </a:lnTo>
                  <a:lnTo>
                    <a:pt x="277255" y="342956"/>
                  </a:lnTo>
                  <a:lnTo>
                    <a:pt x="314610" y="314229"/>
                  </a:lnTo>
                  <a:lnTo>
                    <a:pt x="343520" y="277057"/>
                  </a:lnTo>
                  <a:lnTo>
                    <a:pt x="362186" y="233196"/>
                  </a:lnTo>
                  <a:lnTo>
                    <a:pt x="368807" y="184403"/>
                  </a:lnTo>
                  <a:lnTo>
                    <a:pt x="362186" y="135290"/>
                  </a:lnTo>
                  <a:lnTo>
                    <a:pt x="343520" y="91214"/>
                  </a:lnTo>
                  <a:lnTo>
                    <a:pt x="314610" y="53911"/>
                  </a:lnTo>
                  <a:lnTo>
                    <a:pt x="277255" y="25117"/>
                  </a:lnTo>
                  <a:lnTo>
                    <a:pt x="233253" y="6568"/>
                  </a:lnTo>
                  <a:lnTo>
                    <a:pt x="184403" y="0"/>
                  </a:lnTo>
                  <a:close/>
                </a:path>
              </a:pathLst>
            </a:custGeom>
            <a:ln w="12699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584336" y="2668270"/>
              <a:ext cx="368935" cy="368300"/>
            </a:xfrm>
            <a:custGeom>
              <a:avLst/>
              <a:gdLst/>
              <a:ahLst/>
              <a:cxnLst/>
              <a:rect l="l" t="t" r="r" b="b"/>
              <a:pathLst>
                <a:path w="368935" h="368300">
                  <a:moveTo>
                    <a:pt x="368807" y="184403"/>
                  </a:moveTo>
                  <a:lnTo>
                    <a:pt x="362186" y="135290"/>
                  </a:lnTo>
                  <a:lnTo>
                    <a:pt x="343520" y="91214"/>
                  </a:lnTo>
                  <a:lnTo>
                    <a:pt x="314610" y="53911"/>
                  </a:lnTo>
                  <a:lnTo>
                    <a:pt x="277255" y="25117"/>
                  </a:lnTo>
                  <a:lnTo>
                    <a:pt x="233253" y="6568"/>
                  </a:lnTo>
                  <a:lnTo>
                    <a:pt x="184403" y="0"/>
                  </a:lnTo>
                  <a:lnTo>
                    <a:pt x="135290" y="6568"/>
                  </a:lnTo>
                  <a:lnTo>
                    <a:pt x="91214" y="25117"/>
                  </a:lnTo>
                  <a:lnTo>
                    <a:pt x="53911" y="53911"/>
                  </a:lnTo>
                  <a:lnTo>
                    <a:pt x="25117" y="91214"/>
                  </a:lnTo>
                  <a:lnTo>
                    <a:pt x="6568" y="135290"/>
                  </a:lnTo>
                  <a:lnTo>
                    <a:pt x="0" y="184403"/>
                  </a:lnTo>
                  <a:lnTo>
                    <a:pt x="6568" y="233196"/>
                  </a:lnTo>
                  <a:lnTo>
                    <a:pt x="25117" y="277057"/>
                  </a:lnTo>
                  <a:lnTo>
                    <a:pt x="53911" y="314229"/>
                  </a:lnTo>
                  <a:lnTo>
                    <a:pt x="91214" y="342956"/>
                  </a:lnTo>
                  <a:lnTo>
                    <a:pt x="135290" y="361480"/>
                  </a:lnTo>
                  <a:lnTo>
                    <a:pt x="184403" y="368045"/>
                  </a:lnTo>
                  <a:lnTo>
                    <a:pt x="233253" y="361480"/>
                  </a:lnTo>
                  <a:lnTo>
                    <a:pt x="277255" y="342956"/>
                  </a:lnTo>
                  <a:lnTo>
                    <a:pt x="314610" y="314229"/>
                  </a:lnTo>
                  <a:lnTo>
                    <a:pt x="343520" y="277057"/>
                  </a:lnTo>
                  <a:lnTo>
                    <a:pt x="362186" y="233196"/>
                  </a:lnTo>
                  <a:lnTo>
                    <a:pt x="368807" y="184403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584336" y="2668270"/>
              <a:ext cx="368935" cy="368300"/>
            </a:xfrm>
            <a:custGeom>
              <a:avLst/>
              <a:gdLst/>
              <a:ahLst/>
              <a:cxnLst/>
              <a:rect l="l" t="t" r="r" b="b"/>
              <a:pathLst>
                <a:path w="368935" h="368300">
                  <a:moveTo>
                    <a:pt x="184403" y="0"/>
                  </a:moveTo>
                  <a:lnTo>
                    <a:pt x="135290" y="6568"/>
                  </a:lnTo>
                  <a:lnTo>
                    <a:pt x="91214" y="25117"/>
                  </a:lnTo>
                  <a:lnTo>
                    <a:pt x="53911" y="53911"/>
                  </a:lnTo>
                  <a:lnTo>
                    <a:pt x="25117" y="91214"/>
                  </a:lnTo>
                  <a:lnTo>
                    <a:pt x="6568" y="135290"/>
                  </a:lnTo>
                  <a:lnTo>
                    <a:pt x="0" y="184403"/>
                  </a:lnTo>
                  <a:lnTo>
                    <a:pt x="6568" y="233196"/>
                  </a:lnTo>
                  <a:lnTo>
                    <a:pt x="25117" y="277057"/>
                  </a:lnTo>
                  <a:lnTo>
                    <a:pt x="53911" y="314229"/>
                  </a:lnTo>
                  <a:lnTo>
                    <a:pt x="91214" y="342956"/>
                  </a:lnTo>
                  <a:lnTo>
                    <a:pt x="135290" y="361480"/>
                  </a:lnTo>
                  <a:lnTo>
                    <a:pt x="184403" y="368045"/>
                  </a:lnTo>
                  <a:lnTo>
                    <a:pt x="233253" y="361480"/>
                  </a:lnTo>
                  <a:lnTo>
                    <a:pt x="277255" y="342956"/>
                  </a:lnTo>
                  <a:lnTo>
                    <a:pt x="314610" y="314229"/>
                  </a:lnTo>
                  <a:lnTo>
                    <a:pt x="343520" y="277057"/>
                  </a:lnTo>
                  <a:lnTo>
                    <a:pt x="362186" y="233196"/>
                  </a:lnTo>
                  <a:lnTo>
                    <a:pt x="368807" y="184403"/>
                  </a:lnTo>
                  <a:lnTo>
                    <a:pt x="362186" y="135290"/>
                  </a:lnTo>
                  <a:lnTo>
                    <a:pt x="343520" y="91214"/>
                  </a:lnTo>
                  <a:lnTo>
                    <a:pt x="314610" y="53911"/>
                  </a:lnTo>
                  <a:lnTo>
                    <a:pt x="277255" y="25117"/>
                  </a:lnTo>
                  <a:lnTo>
                    <a:pt x="233253" y="6568"/>
                  </a:lnTo>
                  <a:lnTo>
                    <a:pt x="184403" y="0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678823" y="2390901"/>
              <a:ext cx="647700" cy="594360"/>
            </a:xfrm>
            <a:custGeom>
              <a:avLst/>
              <a:gdLst/>
              <a:ahLst/>
              <a:cxnLst/>
              <a:rect l="l" t="t" r="r" b="b"/>
              <a:pathLst>
                <a:path w="647700" h="594360">
                  <a:moveTo>
                    <a:pt x="647700" y="310896"/>
                  </a:moveTo>
                  <a:lnTo>
                    <a:pt x="453390" y="0"/>
                  </a:lnTo>
                  <a:lnTo>
                    <a:pt x="0" y="283464"/>
                  </a:lnTo>
                  <a:lnTo>
                    <a:pt x="194310" y="594360"/>
                  </a:lnTo>
                  <a:lnTo>
                    <a:pt x="647700" y="310896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035439" y="2738373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228600" y="0"/>
                  </a:moveTo>
                  <a:lnTo>
                    <a:pt x="381000" y="228600"/>
                  </a:lnTo>
                </a:path>
                <a:path w="381000" h="381000">
                  <a:moveTo>
                    <a:pt x="0" y="152400"/>
                  </a:moveTo>
                  <a:lnTo>
                    <a:pt x="152400" y="381000"/>
                  </a:lnTo>
                </a:path>
              </a:pathLst>
            </a:custGeom>
            <a:ln w="254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345067" y="2276601"/>
              <a:ext cx="995680" cy="995680"/>
            </a:xfrm>
            <a:custGeom>
              <a:avLst/>
              <a:gdLst/>
              <a:ahLst/>
              <a:cxnLst/>
              <a:rect l="l" t="t" r="r" b="b"/>
              <a:pathLst>
                <a:path w="995679" h="995679">
                  <a:moveTo>
                    <a:pt x="941069" y="941070"/>
                  </a:moveTo>
                  <a:lnTo>
                    <a:pt x="939502" y="930358"/>
                  </a:lnTo>
                  <a:lnTo>
                    <a:pt x="9143" y="0"/>
                  </a:lnTo>
                  <a:lnTo>
                    <a:pt x="0" y="9144"/>
                  </a:lnTo>
                  <a:lnTo>
                    <a:pt x="930358" y="939502"/>
                  </a:lnTo>
                  <a:lnTo>
                    <a:pt x="941069" y="941070"/>
                  </a:lnTo>
                  <a:close/>
                </a:path>
                <a:path w="995679" h="995679">
                  <a:moveTo>
                    <a:pt x="945642" y="968302"/>
                  </a:moveTo>
                  <a:lnTo>
                    <a:pt x="945642" y="936498"/>
                  </a:lnTo>
                  <a:lnTo>
                    <a:pt x="936498" y="945642"/>
                  </a:lnTo>
                  <a:lnTo>
                    <a:pt x="930358" y="939502"/>
                  </a:lnTo>
                  <a:lnTo>
                    <a:pt x="878586" y="931925"/>
                  </a:lnTo>
                  <a:lnTo>
                    <a:pt x="945642" y="968302"/>
                  </a:lnTo>
                  <a:close/>
                </a:path>
                <a:path w="995679" h="995679">
                  <a:moveTo>
                    <a:pt x="941069" y="941070"/>
                  </a:moveTo>
                  <a:lnTo>
                    <a:pt x="930358" y="939502"/>
                  </a:lnTo>
                  <a:lnTo>
                    <a:pt x="936498" y="945642"/>
                  </a:lnTo>
                  <a:lnTo>
                    <a:pt x="941069" y="941070"/>
                  </a:lnTo>
                  <a:close/>
                </a:path>
                <a:path w="995679" h="995679">
                  <a:moveTo>
                    <a:pt x="995171" y="995172"/>
                  </a:moveTo>
                  <a:lnTo>
                    <a:pt x="931925" y="878586"/>
                  </a:lnTo>
                  <a:lnTo>
                    <a:pt x="939502" y="930358"/>
                  </a:lnTo>
                  <a:lnTo>
                    <a:pt x="945642" y="936498"/>
                  </a:lnTo>
                  <a:lnTo>
                    <a:pt x="945642" y="968302"/>
                  </a:lnTo>
                  <a:lnTo>
                    <a:pt x="995171" y="995172"/>
                  </a:lnTo>
                  <a:close/>
                </a:path>
                <a:path w="995679" h="995679">
                  <a:moveTo>
                    <a:pt x="945642" y="936498"/>
                  </a:moveTo>
                  <a:lnTo>
                    <a:pt x="939502" y="930358"/>
                  </a:lnTo>
                  <a:lnTo>
                    <a:pt x="941069" y="941070"/>
                  </a:lnTo>
                  <a:lnTo>
                    <a:pt x="945642" y="93649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2026705" y="1852422"/>
            <a:ext cx="2220595" cy="21236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38784"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ACEITE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parte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superior</a:t>
            </a:r>
            <a:r>
              <a:rPr sz="1600" spc="-1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cuba</a:t>
            </a:r>
            <a:r>
              <a:rPr sz="1400" spc="-5" dirty="0">
                <a:latin typeface="Arial MT"/>
                <a:cs typeface="Arial MT"/>
              </a:rPr>
              <a:t>:</a:t>
            </a:r>
            <a:endParaRPr sz="1400" dirty="0">
              <a:latin typeface="Arial MT"/>
              <a:cs typeface="Arial MT"/>
            </a:endParaRPr>
          </a:p>
          <a:p>
            <a:pPr marL="12700">
              <a:lnSpc>
                <a:spcPts val="1914"/>
              </a:lnSpc>
              <a:spcBef>
                <a:spcPts val="969"/>
              </a:spcBef>
            </a:pPr>
            <a:r>
              <a:rPr sz="1600" spc="-5" dirty="0">
                <a:latin typeface="Arial MT"/>
                <a:cs typeface="Arial MT"/>
              </a:rPr>
              <a:t>con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conservador</a:t>
            </a:r>
            <a:endParaRPr sz="1600" dirty="0">
              <a:latin typeface="Arial MT"/>
              <a:cs typeface="Arial MT"/>
            </a:endParaRPr>
          </a:p>
          <a:p>
            <a:pPr marR="160020" algn="ctr">
              <a:lnSpc>
                <a:spcPts val="2155"/>
              </a:lnSpc>
            </a:pPr>
            <a:r>
              <a:rPr b="1" dirty="0">
                <a:latin typeface="Arial"/>
                <a:cs typeface="Arial"/>
              </a:rPr>
              <a:t>60ºC</a:t>
            </a:r>
            <a:endParaRPr dirty="0">
              <a:latin typeface="Arial"/>
              <a:cs typeface="Arial"/>
            </a:endParaRPr>
          </a:p>
          <a:p>
            <a:pPr marL="12700">
              <a:spcBef>
                <a:spcPts val="1090"/>
              </a:spcBef>
            </a:pPr>
            <a:r>
              <a:rPr sz="1600" spc="-5" dirty="0">
                <a:latin typeface="Arial MT"/>
                <a:cs typeface="Arial MT"/>
              </a:rPr>
              <a:t>sin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conservador</a:t>
            </a:r>
            <a:r>
              <a:rPr sz="1600" spc="229" dirty="0">
                <a:latin typeface="Arial MT"/>
                <a:cs typeface="Arial MT"/>
              </a:rPr>
              <a:t> </a:t>
            </a:r>
            <a:r>
              <a:rPr b="1" dirty="0">
                <a:latin typeface="Arial"/>
                <a:cs typeface="Arial"/>
              </a:rPr>
              <a:t>55ºC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950" dirty="0">
              <a:latin typeface="Arial"/>
              <a:cs typeface="Arial"/>
            </a:endParaRPr>
          </a:p>
          <a:p>
            <a:pPr marL="241300"/>
            <a:r>
              <a:rPr sz="1600" b="1" spc="-5" dirty="0">
                <a:latin typeface="Arial"/>
                <a:cs typeface="Arial"/>
              </a:rPr>
              <a:t>ARROLLAMIENTOS</a:t>
            </a:r>
            <a:r>
              <a:rPr sz="1400" spc="-5" dirty="0">
                <a:latin typeface="Arial MT"/>
                <a:cs typeface="Arial MT"/>
              </a:rPr>
              <a:t>: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255305" y="3958132"/>
            <a:ext cx="1290955" cy="1045210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12700">
              <a:spcBef>
                <a:spcPts val="1120"/>
              </a:spcBef>
            </a:pPr>
            <a:r>
              <a:rPr sz="1600" spc="-5" dirty="0">
                <a:latin typeface="Arial MT"/>
                <a:cs typeface="Arial MT"/>
              </a:rPr>
              <a:t>refrig.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b="1" dirty="0">
                <a:latin typeface="Arial"/>
                <a:cs typeface="Arial"/>
              </a:rPr>
              <a:t>N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dirty="0">
                <a:latin typeface="Arial MT"/>
                <a:cs typeface="Arial MT"/>
              </a:rPr>
              <a:t>ó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b="1" dirty="0">
                <a:latin typeface="Arial"/>
                <a:cs typeface="Arial"/>
              </a:rPr>
              <a:t>F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914"/>
              </a:lnSpc>
              <a:spcBef>
                <a:spcPts val="1020"/>
              </a:spcBef>
            </a:pPr>
            <a:r>
              <a:rPr sz="1600" spc="-5" dirty="0">
                <a:latin typeface="Arial MT"/>
                <a:cs typeface="Arial MT"/>
              </a:rPr>
              <a:t>refrig.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b="1" dirty="0">
                <a:latin typeface="Arial"/>
                <a:cs typeface="Arial"/>
              </a:rPr>
              <a:t>D</a:t>
            </a:r>
            <a:endParaRPr sz="1600">
              <a:latin typeface="Arial"/>
              <a:cs typeface="Arial"/>
            </a:endParaRPr>
          </a:p>
          <a:p>
            <a:pPr marL="774065">
              <a:lnSpc>
                <a:spcPts val="2155"/>
              </a:lnSpc>
            </a:pPr>
            <a:r>
              <a:rPr b="1" dirty="0">
                <a:latin typeface="Arial"/>
                <a:cs typeface="Arial"/>
              </a:rPr>
              <a:t>70ºC</a:t>
            </a:r>
            <a:endParaRPr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779305" y="4062221"/>
            <a:ext cx="528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65ºC</a:t>
            </a:r>
            <a:endParaRPr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4384085" y="3719830"/>
            <a:ext cx="2592705" cy="244475"/>
          </a:xfrm>
          <a:custGeom>
            <a:avLst/>
            <a:gdLst/>
            <a:ahLst/>
            <a:cxnLst/>
            <a:rect l="l" t="t" r="r" b="b"/>
            <a:pathLst>
              <a:path w="2592704" h="244475">
                <a:moveTo>
                  <a:pt x="2592298" y="85344"/>
                </a:moveTo>
                <a:lnTo>
                  <a:pt x="2463546" y="54864"/>
                </a:lnTo>
                <a:lnTo>
                  <a:pt x="2506662" y="83616"/>
                </a:lnTo>
                <a:lnTo>
                  <a:pt x="408152" y="206946"/>
                </a:lnTo>
                <a:lnTo>
                  <a:pt x="1594269" y="99047"/>
                </a:lnTo>
                <a:lnTo>
                  <a:pt x="1555242" y="134874"/>
                </a:lnTo>
                <a:lnTo>
                  <a:pt x="1602486" y="115811"/>
                </a:lnTo>
                <a:lnTo>
                  <a:pt x="1677924" y="85344"/>
                </a:lnTo>
                <a:lnTo>
                  <a:pt x="1547622" y="58674"/>
                </a:lnTo>
                <a:lnTo>
                  <a:pt x="1592072" y="86233"/>
                </a:lnTo>
                <a:lnTo>
                  <a:pt x="96888" y="222148"/>
                </a:lnTo>
                <a:lnTo>
                  <a:pt x="911631" y="33705"/>
                </a:lnTo>
                <a:lnTo>
                  <a:pt x="877062" y="74676"/>
                </a:lnTo>
                <a:lnTo>
                  <a:pt x="918972" y="50812"/>
                </a:lnTo>
                <a:lnTo>
                  <a:pt x="992124" y="9144"/>
                </a:lnTo>
                <a:lnTo>
                  <a:pt x="918972" y="4102"/>
                </a:lnTo>
                <a:lnTo>
                  <a:pt x="918972" y="32004"/>
                </a:lnTo>
                <a:lnTo>
                  <a:pt x="917892" y="26289"/>
                </a:lnTo>
                <a:lnTo>
                  <a:pt x="917790" y="25730"/>
                </a:lnTo>
                <a:lnTo>
                  <a:pt x="918210" y="25908"/>
                </a:lnTo>
                <a:lnTo>
                  <a:pt x="917892" y="26289"/>
                </a:lnTo>
                <a:lnTo>
                  <a:pt x="918210" y="27940"/>
                </a:lnTo>
                <a:lnTo>
                  <a:pt x="918972" y="32004"/>
                </a:lnTo>
                <a:lnTo>
                  <a:pt x="918972" y="4102"/>
                </a:lnTo>
                <a:lnTo>
                  <a:pt x="859536" y="0"/>
                </a:lnTo>
                <a:lnTo>
                  <a:pt x="908621" y="21678"/>
                </a:lnTo>
                <a:lnTo>
                  <a:pt x="4940" y="230517"/>
                </a:lnTo>
                <a:lnTo>
                  <a:pt x="762" y="230886"/>
                </a:lnTo>
                <a:lnTo>
                  <a:pt x="787" y="231470"/>
                </a:lnTo>
                <a:lnTo>
                  <a:pt x="0" y="231648"/>
                </a:lnTo>
                <a:lnTo>
                  <a:pt x="1054" y="235915"/>
                </a:lnTo>
                <a:lnTo>
                  <a:pt x="1524" y="243852"/>
                </a:lnTo>
                <a:lnTo>
                  <a:pt x="2273" y="243814"/>
                </a:lnTo>
                <a:lnTo>
                  <a:pt x="3022" y="243789"/>
                </a:lnTo>
                <a:lnTo>
                  <a:pt x="3530" y="243751"/>
                </a:lnTo>
                <a:lnTo>
                  <a:pt x="4025" y="243713"/>
                </a:lnTo>
                <a:lnTo>
                  <a:pt x="2508275" y="96520"/>
                </a:lnTo>
                <a:lnTo>
                  <a:pt x="2468118" y="130302"/>
                </a:lnTo>
                <a:lnTo>
                  <a:pt x="2516886" y="112649"/>
                </a:lnTo>
                <a:lnTo>
                  <a:pt x="2592298" y="85344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8198904" y="2995423"/>
            <a:ext cx="2094864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Fluido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refrigeración</a:t>
            </a:r>
            <a:r>
              <a:rPr sz="1400" spc="-5" dirty="0">
                <a:latin typeface="Arial MT"/>
                <a:cs typeface="Arial MT"/>
              </a:rPr>
              <a:t>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198904" y="3401567"/>
            <a:ext cx="623570" cy="681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spc="-10" dirty="0">
                <a:latin typeface="Arial"/>
                <a:cs typeface="Arial"/>
              </a:rPr>
              <a:t>AIRE</a:t>
            </a:r>
            <a:endParaRPr sz="1600">
              <a:latin typeface="Arial"/>
              <a:cs typeface="Arial"/>
            </a:endParaRPr>
          </a:p>
          <a:p>
            <a:pPr marL="12700">
              <a:spcBef>
                <a:spcPts val="1325"/>
              </a:spcBef>
            </a:pPr>
            <a:r>
              <a:rPr sz="1600" b="1" spc="-5" dirty="0">
                <a:latin typeface="Arial"/>
                <a:cs typeface="Arial"/>
              </a:rPr>
              <a:t>AGUA</a:t>
            </a:r>
            <a:endParaRPr sz="16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960905" y="3238500"/>
            <a:ext cx="528955" cy="850265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12700">
              <a:spcBef>
                <a:spcPts val="1185"/>
              </a:spcBef>
            </a:pPr>
            <a:r>
              <a:rPr b="1" dirty="0">
                <a:latin typeface="Arial"/>
                <a:cs typeface="Arial"/>
              </a:rPr>
              <a:t>40ºC</a:t>
            </a:r>
            <a:endParaRPr>
              <a:latin typeface="Arial"/>
              <a:cs typeface="Arial"/>
            </a:endParaRPr>
          </a:p>
          <a:p>
            <a:pPr marL="12700">
              <a:spcBef>
                <a:spcPts val="1085"/>
              </a:spcBef>
            </a:pPr>
            <a:r>
              <a:rPr b="1" dirty="0">
                <a:latin typeface="Arial"/>
                <a:cs typeface="Arial"/>
              </a:rPr>
              <a:t>25ºC</a:t>
            </a:r>
            <a:endParaRPr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0062496" y="3424173"/>
            <a:ext cx="76200" cy="838200"/>
          </a:xfrm>
          <a:custGeom>
            <a:avLst/>
            <a:gdLst/>
            <a:ahLst/>
            <a:cxnLst/>
            <a:rect l="l" t="t" r="r" b="b"/>
            <a:pathLst>
              <a:path w="76200" h="838200">
                <a:moveTo>
                  <a:pt x="76200" y="126491"/>
                </a:moveTo>
                <a:lnTo>
                  <a:pt x="38100" y="0"/>
                </a:lnTo>
                <a:lnTo>
                  <a:pt x="0" y="126491"/>
                </a:lnTo>
                <a:lnTo>
                  <a:pt x="32004" y="84246"/>
                </a:lnTo>
                <a:lnTo>
                  <a:pt x="32004" y="76200"/>
                </a:lnTo>
                <a:lnTo>
                  <a:pt x="44195" y="76200"/>
                </a:lnTo>
                <a:lnTo>
                  <a:pt x="44195" y="84246"/>
                </a:lnTo>
                <a:lnTo>
                  <a:pt x="76200" y="126491"/>
                </a:lnTo>
                <a:close/>
              </a:path>
              <a:path w="76200" h="838200">
                <a:moveTo>
                  <a:pt x="38100" y="76200"/>
                </a:moveTo>
                <a:lnTo>
                  <a:pt x="32004" y="76200"/>
                </a:lnTo>
                <a:lnTo>
                  <a:pt x="32004" y="84246"/>
                </a:lnTo>
                <a:lnTo>
                  <a:pt x="38100" y="76200"/>
                </a:lnTo>
                <a:close/>
              </a:path>
              <a:path w="76200" h="838200">
                <a:moveTo>
                  <a:pt x="44195" y="838200"/>
                </a:moveTo>
                <a:lnTo>
                  <a:pt x="44195" y="84246"/>
                </a:lnTo>
                <a:lnTo>
                  <a:pt x="38100" y="76200"/>
                </a:lnTo>
                <a:lnTo>
                  <a:pt x="32004" y="84246"/>
                </a:lnTo>
                <a:lnTo>
                  <a:pt x="32004" y="838200"/>
                </a:lnTo>
                <a:lnTo>
                  <a:pt x="44195" y="838200"/>
                </a:lnTo>
                <a:close/>
              </a:path>
              <a:path w="76200" h="838200">
                <a:moveTo>
                  <a:pt x="44195" y="84246"/>
                </a:moveTo>
                <a:lnTo>
                  <a:pt x="44195" y="76200"/>
                </a:lnTo>
                <a:lnTo>
                  <a:pt x="38100" y="76200"/>
                </a:lnTo>
                <a:lnTo>
                  <a:pt x="44195" y="84246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347996" y="4300473"/>
            <a:ext cx="1219200" cy="76200"/>
          </a:xfrm>
          <a:custGeom>
            <a:avLst/>
            <a:gdLst/>
            <a:ahLst/>
            <a:cxnLst/>
            <a:rect l="l" t="t" r="r" b="b"/>
            <a:pathLst>
              <a:path w="1219200" h="76200">
                <a:moveTo>
                  <a:pt x="1143000" y="38100"/>
                </a:moveTo>
                <a:lnTo>
                  <a:pt x="1133810" y="31242"/>
                </a:lnTo>
                <a:lnTo>
                  <a:pt x="0" y="31242"/>
                </a:lnTo>
                <a:lnTo>
                  <a:pt x="0" y="44196"/>
                </a:lnTo>
                <a:lnTo>
                  <a:pt x="1134831" y="44196"/>
                </a:lnTo>
                <a:lnTo>
                  <a:pt x="1143000" y="38100"/>
                </a:lnTo>
                <a:close/>
              </a:path>
              <a:path w="1219200" h="76200">
                <a:moveTo>
                  <a:pt x="1219200" y="38100"/>
                </a:moveTo>
                <a:lnTo>
                  <a:pt x="1091945" y="0"/>
                </a:lnTo>
                <a:lnTo>
                  <a:pt x="1133810" y="31242"/>
                </a:lnTo>
                <a:lnTo>
                  <a:pt x="1143000" y="31242"/>
                </a:lnTo>
                <a:lnTo>
                  <a:pt x="1143000" y="60914"/>
                </a:lnTo>
                <a:lnTo>
                  <a:pt x="1219200" y="38100"/>
                </a:lnTo>
                <a:close/>
              </a:path>
              <a:path w="1219200" h="76200">
                <a:moveTo>
                  <a:pt x="1143000" y="60914"/>
                </a:moveTo>
                <a:lnTo>
                  <a:pt x="1143000" y="44196"/>
                </a:lnTo>
                <a:lnTo>
                  <a:pt x="1134831" y="44196"/>
                </a:lnTo>
                <a:lnTo>
                  <a:pt x="1091945" y="76200"/>
                </a:lnTo>
                <a:lnTo>
                  <a:pt x="1143000" y="60914"/>
                </a:lnTo>
                <a:close/>
              </a:path>
              <a:path w="1219200" h="76200">
                <a:moveTo>
                  <a:pt x="1143000" y="38100"/>
                </a:moveTo>
                <a:lnTo>
                  <a:pt x="1143000" y="31242"/>
                </a:lnTo>
                <a:lnTo>
                  <a:pt x="1133810" y="31242"/>
                </a:lnTo>
                <a:lnTo>
                  <a:pt x="1143000" y="38100"/>
                </a:lnTo>
                <a:close/>
              </a:path>
              <a:path w="1219200" h="76200">
                <a:moveTo>
                  <a:pt x="1143000" y="44196"/>
                </a:moveTo>
                <a:lnTo>
                  <a:pt x="1143000" y="38100"/>
                </a:lnTo>
                <a:lnTo>
                  <a:pt x="1134831" y="44196"/>
                </a:lnTo>
                <a:lnTo>
                  <a:pt x="1143000" y="44196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5211103" y="4563923"/>
            <a:ext cx="2679065" cy="1369695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12700">
              <a:spcBef>
                <a:spcPts val="1065"/>
              </a:spcBef>
            </a:pPr>
            <a:r>
              <a:rPr sz="1600" b="1" spc="-5" dirty="0">
                <a:latin typeface="Arial"/>
                <a:cs typeface="Arial"/>
              </a:rPr>
              <a:t>CTO.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MAGNÉTICO</a:t>
            </a:r>
            <a:r>
              <a:rPr sz="1600" b="1" spc="40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y</a:t>
            </a:r>
            <a:endParaRPr sz="1600" dirty="0">
              <a:latin typeface="Arial"/>
              <a:cs typeface="Arial"/>
            </a:endParaRPr>
          </a:p>
          <a:p>
            <a:pPr marL="12700">
              <a:spcBef>
                <a:spcPts val="965"/>
              </a:spcBef>
            </a:pPr>
            <a:r>
              <a:rPr sz="1600" b="1" dirty="0">
                <a:latin typeface="Arial"/>
                <a:cs typeface="Arial"/>
              </a:rPr>
              <a:t>otros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elementos</a:t>
            </a:r>
            <a:r>
              <a:rPr sz="1400" spc="-5" dirty="0">
                <a:latin typeface="Arial MT"/>
                <a:cs typeface="Arial MT"/>
              </a:rPr>
              <a:t>:</a:t>
            </a:r>
            <a:endParaRPr sz="1400" dirty="0">
              <a:latin typeface="Arial MT"/>
              <a:cs typeface="Arial MT"/>
            </a:endParaRPr>
          </a:p>
          <a:p>
            <a:pPr marL="12700" marR="5080">
              <a:spcBef>
                <a:spcPts val="965"/>
              </a:spcBef>
            </a:pPr>
            <a:r>
              <a:rPr sz="1600" spc="-5" dirty="0">
                <a:latin typeface="Arial MT"/>
                <a:cs typeface="Arial MT"/>
              </a:rPr>
              <a:t>No </a:t>
            </a:r>
            <a:r>
              <a:rPr sz="1600" spc="-5" dirty="0" err="1">
                <a:latin typeface="Arial MT"/>
                <a:cs typeface="Arial MT"/>
              </a:rPr>
              <a:t>sobrepasar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calentamiento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del</a:t>
            </a:r>
            <a:r>
              <a:rPr sz="1600" spc="-1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Punto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más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caliente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650528" y="4186174"/>
            <a:ext cx="628650" cy="494665"/>
          </a:xfrm>
          <a:custGeom>
            <a:avLst/>
            <a:gdLst/>
            <a:ahLst/>
            <a:cxnLst/>
            <a:rect l="l" t="t" r="r" b="b"/>
            <a:pathLst>
              <a:path w="628650" h="494664">
                <a:moveTo>
                  <a:pt x="628650" y="0"/>
                </a:moveTo>
                <a:lnTo>
                  <a:pt x="582930" y="27813"/>
                </a:lnTo>
                <a:lnTo>
                  <a:pt x="582930" y="60960"/>
                </a:lnTo>
                <a:lnTo>
                  <a:pt x="578319" y="56718"/>
                </a:lnTo>
                <a:lnTo>
                  <a:pt x="578040" y="56451"/>
                </a:lnTo>
                <a:lnTo>
                  <a:pt x="578358" y="56388"/>
                </a:lnTo>
                <a:lnTo>
                  <a:pt x="578319" y="56718"/>
                </a:lnTo>
                <a:lnTo>
                  <a:pt x="582930" y="60960"/>
                </a:lnTo>
                <a:lnTo>
                  <a:pt x="582930" y="27813"/>
                </a:lnTo>
                <a:lnTo>
                  <a:pt x="515874" y="68580"/>
                </a:lnTo>
                <a:lnTo>
                  <a:pt x="566902" y="58623"/>
                </a:lnTo>
                <a:lnTo>
                  <a:pt x="189712" y="478548"/>
                </a:lnTo>
                <a:lnTo>
                  <a:pt x="39052" y="119761"/>
                </a:lnTo>
                <a:lnTo>
                  <a:pt x="84582" y="146304"/>
                </a:lnTo>
                <a:lnTo>
                  <a:pt x="0" y="44208"/>
                </a:lnTo>
                <a:lnTo>
                  <a:pt x="14478" y="176022"/>
                </a:lnTo>
                <a:lnTo>
                  <a:pt x="23622" y="139001"/>
                </a:lnTo>
                <a:lnTo>
                  <a:pt x="27101" y="124879"/>
                </a:lnTo>
                <a:lnTo>
                  <a:pt x="182118" y="493014"/>
                </a:lnTo>
                <a:lnTo>
                  <a:pt x="187579" y="490474"/>
                </a:lnTo>
                <a:lnTo>
                  <a:pt x="192024" y="494538"/>
                </a:lnTo>
                <a:lnTo>
                  <a:pt x="577316" y="67195"/>
                </a:lnTo>
                <a:lnTo>
                  <a:pt x="572262" y="119634"/>
                </a:lnTo>
                <a:lnTo>
                  <a:pt x="582930" y="97002"/>
                </a:lnTo>
                <a:lnTo>
                  <a:pt x="628650" y="0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6751104" y="1468686"/>
            <a:ext cx="1807210" cy="760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600"/>
              </a:lnSpc>
              <a:spcBef>
                <a:spcPts val="100"/>
              </a:spcBef>
            </a:pPr>
            <a:r>
              <a:rPr sz="1600" b="1" spc="-5" dirty="0" smtClean="0">
                <a:solidFill>
                  <a:srgbClr val="FF3300"/>
                </a:solidFill>
                <a:latin typeface="Arial"/>
                <a:cs typeface="Arial"/>
              </a:rPr>
              <a:t>ARROLLAMIENTO</a:t>
            </a:r>
            <a:r>
              <a:rPr lang="es-ES" sz="1600" b="1" spc="-5" dirty="0" smtClean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600" b="1" spc="-5" dirty="0" smtClean="0">
                <a:solidFill>
                  <a:srgbClr val="FF3300"/>
                </a:solidFill>
                <a:latin typeface="Arial"/>
                <a:cs typeface="Arial"/>
              </a:rPr>
              <a:t>ACEITE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037184" y="1468686"/>
            <a:ext cx="1330960" cy="760095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marL="12700">
              <a:spcBef>
                <a:spcPts val="1070"/>
              </a:spcBef>
            </a:pPr>
            <a:r>
              <a:rPr sz="1600" b="1" spc="-5" dirty="0">
                <a:solidFill>
                  <a:srgbClr val="FF3300"/>
                </a:solidFill>
                <a:latin typeface="Arial"/>
                <a:cs typeface="Arial"/>
              </a:rPr>
              <a:t>40+65=105</a:t>
            </a:r>
            <a:r>
              <a:rPr sz="1600" b="1" spc="-8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3300"/>
                </a:solidFill>
                <a:latin typeface="Arial"/>
                <a:cs typeface="Arial"/>
              </a:rPr>
              <a:t>ºC</a:t>
            </a:r>
            <a:endParaRPr sz="1600">
              <a:latin typeface="Arial"/>
              <a:cs typeface="Arial"/>
            </a:endParaRPr>
          </a:p>
          <a:p>
            <a:pPr marL="13335">
              <a:spcBef>
                <a:spcPts val="969"/>
              </a:spcBef>
            </a:pPr>
            <a:r>
              <a:rPr sz="1600" b="1" spc="-5" dirty="0">
                <a:solidFill>
                  <a:srgbClr val="FF3300"/>
                </a:solidFill>
                <a:latin typeface="Arial"/>
                <a:cs typeface="Arial"/>
              </a:rPr>
              <a:t>40+60=100</a:t>
            </a:r>
            <a:r>
              <a:rPr sz="1600" b="1" spc="-8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3300"/>
                </a:solidFill>
                <a:latin typeface="Arial"/>
                <a:cs typeface="Arial"/>
              </a:rPr>
              <a:t>ºC</a:t>
            </a:r>
            <a:endParaRPr sz="16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617504" y="1059180"/>
            <a:ext cx="24003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CALENTAMIENTOS</a:t>
            </a:r>
            <a:endParaRPr sz="2000">
              <a:latin typeface="Arial"/>
              <a:cs typeface="Arial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52" name="object 5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1.1.4	TRANSFORMADORES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Regulador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tensión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69782" y="1303019"/>
            <a:ext cx="7430134" cy="3378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90500">
              <a:spcBef>
                <a:spcPts val="95"/>
              </a:spcBef>
              <a:buSzPct val="95000"/>
              <a:buFont typeface="Wingdings"/>
              <a:buChar char=""/>
              <a:tabLst>
                <a:tab pos="215265" algn="l"/>
              </a:tabLst>
            </a:pPr>
            <a:r>
              <a:rPr sz="2000" b="1" spc="-5" dirty="0">
                <a:latin typeface="Arial"/>
                <a:cs typeface="Arial"/>
              </a:rPr>
              <a:t>Devanado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regulación: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devanado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adicional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que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 smtClean="0">
                <a:latin typeface="Arial"/>
                <a:cs typeface="Arial"/>
              </a:rPr>
              <a:t>dispone</a:t>
            </a:r>
            <a:r>
              <a:rPr lang="es-ES" sz="2000" b="1" spc="-5" dirty="0" smtClean="0">
                <a:latin typeface="Arial"/>
                <a:cs typeface="Arial"/>
              </a:rPr>
              <a:t> </a:t>
            </a:r>
            <a:r>
              <a:rPr sz="2000" b="1" spc="-5" dirty="0" smtClean="0">
                <a:latin typeface="Arial"/>
                <a:cs typeface="Arial"/>
              </a:rPr>
              <a:t>de </a:t>
            </a:r>
            <a:r>
              <a:rPr sz="2000" b="1" spc="-10" dirty="0">
                <a:latin typeface="Arial"/>
                <a:cs typeface="Arial"/>
              </a:rPr>
              <a:t>tomas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intermedias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para </a:t>
            </a:r>
            <a:r>
              <a:rPr sz="2000" b="1" spc="-10" dirty="0">
                <a:latin typeface="Arial"/>
                <a:cs typeface="Arial"/>
              </a:rPr>
              <a:t>modificar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la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0" dirty="0" err="1">
                <a:latin typeface="Arial"/>
                <a:cs typeface="Arial"/>
              </a:rPr>
              <a:t>relación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 smtClean="0">
                <a:latin typeface="Arial"/>
                <a:cs typeface="Arial"/>
              </a:rPr>
              <a:t>de</a:t>
            </a:r>
            <a:r>
              <a:rPr lang="es-ES" sz="2000" b="1" spc="-5" dirty="0" smtClean="0">
                <a:latin typeface="Arial"/>
                <a:cs typeface="Arial"/>
              </a:rPr>
              <a:t> </a:t>
            </a:r>
            <a:r>
              <a:rPr sz="2000" b="1" spc="-5" dirty="0" err="1" smtClean="0">
                <a:latin typeface="Arial"/>
                <a:cs typeface="Arial"/>
              </a:rPr>
              <a:t>transformación</a:t>
            </a:r>
            <a:r>
              <a:rPr sz="2000" b="1" dirty="0" smtClean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variando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el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número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espiras</a:t>
            </a:r>
            <a:endParaRPr sz="2000" dirty="0">
              <a:latin typeface="Arial"/>
              <a:cs typeface="Arial"/>
            </a:endParaRPr>
          </a:p>
          <a:p>
            <a:pPr marL="12700" marR="5080">
              <a:spcBef>
                <a:spcPts val="1200"/>
              </a:spcBef>
              <a:buSzPct val="95000"/>
              <a:buFont typeface="Wingdings"/>
              <a:buChar char=""/>
              <a:tabLst>
                <a:tab pos="215265" algn="l"/>
              </a:tabLst>
            </a:pPr>
            <a:r>
              <a:rPr sz="2000" b="1" spc="-5" dirty="0">
                <a:latin typeface="Arial"/>
                <a:cs typeface="Arial"/>
              </a:rPr>
              <a:t>Regulador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tensión: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dispositivo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que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permite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0" dirty="0" err="1">
                <a:latin typeface="Arial"/>
                <a:cs typeface="Arial"/>
              </a:rPr>
              <a:t>realizar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0" dirty="0" smtClean="0">
                <a:latin typeface="Arial"/>
                <a:cs typeface="Arial"/>
              </a:rPr>
              <a:t>la</a:t>
            </a:r>
            <a:r>
              <a:rPr lang="es-ES" sz="2000" b="1" spc="-10" dirty="0" smtClean="0">
                <a:latin typeface="Arial"/>
                <a:cs typeface="Arial"/>
              </a:rPr>
              <a:t> </a:t>
            </a:r>
            <a:r>
              <a:rPr sz="2000" b="1" spc="-10" dirty="0" err="1" smtClean="0">
                <a:latin typeface="Arial"/>
                <a:cs typeface="Arial"/>
              </a:rPr>
              <a:t>conmutación</a:t>
            </a:r>
            <a:r>
              <a:rPr sz="2000" b="1" spc="10" dirty="0" smtClean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manual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o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automática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una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toma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otra</a:t>
            </a:r>
            <a:r>
              <a:rPr sz="2000" b="1" spc="-5" dirty="0">
                <a:latin typeface="Arial"/>
                <a:cs typeface="Arial"/>
              </a:rPr>
              <a:t>.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 err="1" smtClean="0">
                <a:latin typeface="Arial"/>
                <a:cs typeface="Arial"/>
              </a:rPr>
              <a:t>Puede</a:t>
            </a:r>
            <a:r>
              <a:rPr lang="es-ES" sz="2000" b="1" spc="-5" dirty="0" smtClean="0">
                <a:latin typeface="Arial"/>
                <a:cs typeface="Arial"/>
              </a:rPr>
              <a:t> </a:t>
            </a:r>
            <a:r>
              <a:rPr sz="2000" b="1" spc="-5" dirty="0" err="1" smtClean="0">
                <a:latin typeface="Arial"/>
                <a:cs typeface="Arial"/>
              </a:rPr>
              <a:t>ser</a:t>
            </a:r>
            <a:r>
              <a:rPr sz="2000" b="1" spc="-5" dirty="0" smtClean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regulador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en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vacío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(cambia</a:t>
            </a:r>
            <a:r>
              <a:rPr sz="2000" b="1" spc="-5" dirty="0">
                <a:latin typeface="Arial"/>
                <a:cs typeface="Arial"/>
              </a:rPr>
              <a:t> de</a:t>
            </a:r>
            <a:r>
              <a:rPr sz="2000" b="1" spc="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toma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con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el </a:t>
            </a:r>
            <a:r>
              <a:rPr sz="2000" b="1" spc="-10" dirty="0" err="1" smtClean="0">
                <a:latin typeface="Arial"/>
                <a:cs typeface="Arial"/>
              </a:rPr>
              <a:t>transformador</a:t>
            </a:r>
            <a:r>
              <a:rPr lang="es-ES" sz="2000" b="1" spc="-10" dirty="0" smtClean="0">
                <a:latin typeface="Arial"/>
                <a:cs typeface="Arial"/>
              </a:rPr>
              <a:t> </a:t>
            </a:r>
            <a:r>
              <a:rPr sz="2000" b="1" spc="-5" dirty="0" err="1" smtClean="0">
                <a:latin typeface="Arial"/>
                <a:cs typeface="Arial"/>
              </a:rPr>
              <a:t>fuera</a:t>
            </a:r>
            <a:r>
              <a:rPr sz="2000" b="1" spc="-5" dirty="0" smtClean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servicio)</a:t>
            </a:r>
            <a:r>
              <a:rPr sz="2000" b="1" spc="-5" dirty="0">
                <a:latin typeface="Arial"/>
                <a:cs typeface="Arial"/>
              </a:rPr>
              <a:t> o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regulador</a:t>
            </a:r>
            <a:r>
              <a:rPr sz="2000" b="1" spc="-5" dirty="0">
                <a:latin typeface="Arial"/>
                <a:cs typeface="Arial"/>
              </a:rPr>
              <a:t> en </a:t>
            </a:r>
            <a:r>
              <a:rPr sz="2000" b="1" spc="-10" dirty="0">
                <a:latin typeface="Arial"/>
                <a:cs typeface="Arial"/>
              </a:rPr>
              <a:t>carga</a:t>
            </a:r>
            <a:endParaRPr sz="2000" dirty="0">
              <a:latin typeface="Arial"/>
              <a:cs typeface="Arial"/>
            </a:endParaRPr>
          </a:p>
          <a:p>
            <a:pPr marL="12700" marR="155575">
              <a:spcBef>
                <a:spcPts val="1200"/>
              </a:spcBef>
              <a:buSzPct val="95000"/>
              <a:buFont typeface="Wingdings"/>
              <a:buChar char=""/>
              <a:tabLst>
                <a:tab pos="215265" algn="l"/>
              </a:tabLst>
            </a:pPr>
            <a:r>
              <a:rPr sz="2000" b="1" spc="-5" dirty="0">
                <a:latin typeface="Arial"/>
                <a:cs typeface="Arial"/>
              </a:rPr>
              <a:t>El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devanado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regulación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puede estar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en el lado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 err="1">
                <a:latin typeface="Arial"/>
                <a:cs typeface="Arial"/>
              </a:rPr>
              <a:t>alta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 smtClean="0">
                <a:latin typeface="Arial"/>
                <a:cs typeface="Arial"/>
              </a:rPr>
              <a:t>o</a:t>
            </a:r>
            <a:r>
              <a:rPr lang="es-ES" sz="2000" b="1" spc="-5" dirty="0" smtClean="0">
                <a:latin typeface="Arial"/>
                <a:cs typeface="Arial"/>
              </a:rPr>
              <a:t> </a:t>
            </a:r>
            <a:r>
              <a:rPr sz="2000" b="1" spc="-5" dirty="0" smtClean="0">
                <a:latin typeface="Arial"/>
                <a:cs typeface="Arial"/>
              </a:rPr>
              <a:t>de</a:t>
            </a:r>
            <a:r>
              <a:rPr sz="2000" b="1" dirty="0" smtClean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baja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y, </a:t>
            </a:r>
            <a:r>
              <a:rPr sz="2000" b="1" spc="-10" dirty="0">
                <a:latin typeface="Arial"/>
                <a:cs typeface="Arial"/>
              </a:rPr>
              <a:t>físicamente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es el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más </a:t>
            </a:r>
            <a:r>
              <a:rPr sz="2000" b="1" spc="-10" dirty="0">
                <a:latin typeface="Arial"/>
                <a:cs typeface="Arial"/>
              </a:rPr>
              <a:t>externo,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 err="1">
                <a:latin typeface="Arial"/>
                <a:cs typeface="Arial"/>
              </a:rPr>
              <a:t>por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10" dirty="0" err="1" smtClean="0">
                <a:latin typeface="Arial"/>
                <a:cs typeface="Arial"/>
              </a:rPr>
              <a:t>facilidades</a:t>
            </a:r>
            <a:r>
              <a:rPr lang="es-ES" sz="2000" b="1" spc="-10" dirty="0" smtClean="0">
                <a:latin typeface="Arial"/>
                <a:cs typeface="Arial"/>
              </a:rPr>
              <a:t> </a:t>
            </a:r>
            <a:r>
              <a:rPr sz="2000" b="1" spc="-5" dirty="0" err="1" smtClean="0">
                <a:latin typeface="Arial"/>
                <a:cs typeface="Arial"/>
              </a:rPr>
              <a:t>constructivas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569" y="380556"/>
            <a:ext cx="9123680" cy="441959"/>
            <a:chOff x="0" y="380555"/>
            <a:chExt cx="9123680" cy="441959"/>
          </a:xfrm>
        </p:grpSpPr>
        <p:sp>
          <p:nvSpPr>
            <p:cNvPr id="3" name="object 3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  <a:path w="9118600" h="432434">
                  <a:moveTo>
                    <a:pt x="203085" y="0"/>
                  </a:moveTo>
                  <a:lnTo>
                    <a:pt x="203085" y="432054"/>
                  </a:ln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203085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02423" y="444246"/>
            <a:ext cx="7249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914400" algn="l"/>
              </a:tabLst>
            </a:pPr>
            <a:r>
              <a:rPr spc="-5" dirty="0"/>
              <a:t>1.1.4	TRANSFORMADORES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Regulador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tensión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828328" y="1060704"/>
            <a:ext cx="29222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TIPOS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REGULADOR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0701" y="1465072"/>
            <a:ext cx="8353043" cy="417652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463074" y="5813297"/>
            <a:ext cx="1320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sin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inversor</a:t>
            </a:r>
            <a:endParaRPr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20644" y="5813297"/>
            <a:ext cx="1397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con</a:t>
            </a:r>
            <a:r>
              <a:rPr b="1" spc="-8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inversor</a:t>
            </a:r>
            <a:endParaRPr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72357" y="5813297"/>
            <a:ext cx="1765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de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gran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escalón</a:t>
            </a:r>
            <a:endParaRPr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1.1.4	TRANSFORMADORES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Regulador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tensión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3852" y="1393444"/>
            <a:ext cx="4088130" cy="201167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62003" y="1393444"/>
            <a:ext cx="3912869" cy="200329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62003" y="3519424"/>
            <a:ext cx="2160269" cy="212216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13853" y="3554477"/>
            <a:ext cx="4062221" cy="2082545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1.1.4	TRANSFORMADORES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Regulador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tensión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86894" y="1547622"/>
            <a:ext cx="4602480" cy="35362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0975" marR="31623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ELEMENTOS DE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UN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 smtClean="0">
                <a:latin typeface="Arial"/>
                <a:cs typeface="Arial"/>
              </a:rPr>
              <a:t>CAMBIADOR</a:t>
            </a:r>
            <a:r>
              <a:rPr lang="es-ES" sz="2000" b="1" spc="-5" dirty="0" smtClean="0">
                <a:latin typeface="Arial"/>
                <a:cs typeface="Arial"/>
              </a:rPr>
              <a:t> </a:t>
            </a:r>
            <a:r>
              <a:rPr sz="2000" b="1" spc="-5" dirty="0" smtClean="0">
                <a:latin typeface="Arial"/>
                <a:cs typeface="Arial"/>
              </a:rPr>
              <a:t>DE </a:t>
            </a:r>
            <a:r>
              <a:rPr sz="2000" b="1" spc="-5" dirty="0">
                <a:latin typeface="Arial"/>
                <a:cs typeface="Arial"/>
              </a:rPr>
              <a:t>TOMAS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EN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CARGA:</a:t>
            </a:r>
            <a:endParaRPr sz="2000" dirty="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2900" dirty="0">
              <a:latin typeface="Arial"/>
              <a:cs typeface="Arial"/>
            </a:endParaRPr>
          </a:p>
          <a:p>
            <a:pPr marL="494665" indent="-482600">
              <a:buChar char="•"/>
              <a:tabLst>
                <a:tab pos="494665" algn="l"/>
                <a:tab pos="495300" algn="l"/>
              </a:tabLst>
            </a:pPr>
            <a:r>
              <a:rPr sz="2000" spc="-5" dirty="0">
                <a:latin typeface="Arial MT"/>
                <a:cs typeface="Arial MT"/>
              </a:rPr>
              <a:t>CONMUTADOR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RUPTOR</a:t>
            </a:r>
            <a:endParaRPr sz="2000" dirty="0">
              <a:latin typeface="Arial MT"/>
              <a:cs typeface="Arial MT"/>
            </a:endParaRPr>
          </a:p>
          <a:p>
            <a:pPr marL="494665" indent="-482600">
              <a:buChar char="•"/>
              <a:tabLst>
                <a:tab pos="494665" algn="l"/>
                <a:tab pos="495300" algn="l"/>
              </a:tabLst>
            </a:pPr>
            <a:r>
              <a:rPr sz="2000" spc="-5" dirty="0">
                <a:latin typeface="Arial MT"/>
                <a:cs typeface="Arial MT"/>
              </a:rPr>
              <a:t>SELECTOR DE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TOMAS</a:t>
            </a:r>
            <a:endParaRPr sz="2000" dirty="0">
              <a:latin typeface="Arial MT"/>
              <a:cs typeface="Arial MT"/>
            </a:endParaRPr>
          </a:p>
          <a:p>
            <a:pPr marL="494665" marR="810260" indent="-482600">
              <a:buChar char="•"/>
              <a:tabLst>
                <a:tab pos="494665" algn="l"/>
                <a:tab pos="495300" algn="l"/>
              </a:tabLst>
            </a:pPr>
            <a:r>
              <a:rPr sz="2000" spc="-5" dirty="0">
                <a:latin typeface="Arial MT"/>
                <a:cs typeface="Arial MT"/>
              </a:rPr>
              <a:t>DEPOSITO DE ACEITE </a:t>
            </a:r>
            <a:r>
              <a:rPr sz="2000" spc="-5" dirty="0" smtClean="0">
                <a:latin typeface="Arial MT"/>
                <a:cs typeface="Arial MT"/>
              </a:rPr>
              <a:t>DEL</a:t>
            </a:r>
            <a:r>
              <a:rPr lang="es-ES" sz="2000" spc="-5" dirty="0" smtClean="0">
                <a:latin typeface="Arial MT"/>
                <a:cs typeface="Arial MT"/>
              </a:rPr>
              <a:t> </a:t>
            </a:r>
            <a:r>
              <a:rPr sz="2000" spc="-5" dirty="0" smtClean="0">
                <a:latin typeface="Arial MT"/>
                <a:cs typeface="Arial MT"/>
              </a:rPr>
              <a:t>CONMUTADOR</a:t>
            </a:r>
            <a:endParaRPr sz="2000" dirty="0">
              <a:latin typeface="Arial MT"/>
              <a:cs typeface="Arial MT"/>
            </a:endParaRPr>
          </a:p>
          <a:p>
            <a:pPr marL="494665" indent="-482600">
              <a:buChar char="•"/>
              <a:tabLst>
                <a:tab pos="494665" algn="l"/>
                <a:tab pos="495300" algn="l"/>
              </a:tabLst>
            </a:pPr>
            <a:r>
              <a:rPr sz="2000" spc="-5" dirty="0">
                <a:latin typeface="Arial MT"/>
                <a:cs typeface="Arial MT"/>
              </a:rPr>
              <a:t>CABEZA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DEL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REGULADOR</a:t>
            </a:r>
            <a:endParaRPr sz="2000" dirty="0">
              <a:latin typeface="Arial MT"/>
              <a:cs typeface="Arial MT"/>
            </a:endParaRPr>
          </a:p>
          <a:p>
            <a:pPr marL="494665" marR="5080" indent="-482600">
              <a:buChar char="•"/>
              <a:tabLst>
                <a:tab pos="494665" algn="l"/>
                <a:tab pos="495300" algn="l"/>
              </a:tabLst>
            </a:pPr>
            <a:r>
              <a:rPr sz="2000" spc="-5" dirty="0">
                <a:latin typeface="Arial MT"/>
                <a:cs typeface="Arial MT"/>
              </a:rPr>
              <a:t>ARMARIO DE ACCIONAMIENTO </a:t>
            </a:r>
            <a:r>
              <a:rPr sz="2000" spc="-5" dirty="0" smtClean="0">
                <a:latin typeface="Arial MT"/>
                <a:cs typeface="Arial MT"/>
              </a:rPr>
              <a:t>O</a:t>
            </a:r>
            <a:r>
              <a:rPr lang="es-ES" sz="2000" spc="-5" dirty="0" smtClean="0">
                <a:latin typeface="Arial MT"/>
                <a:cs typeface="Arial MT"/>
              </a:rPr>
              <a:t> </a:t>
            </a:r>
            <a:r>
              <a:rPr sz="2000" spc="-5" dirty="0" smtClean="0">
                <a:latin typeface="Arial MT"/>
                <a:cs typeface="Arial MT"/>
              </a:rPr>
              <a:t>MANDO</a:t>
            </a:r>
            <a:endParaRPr sz="2000" dirty="0">
              <a:latin typeface="Arial MT"/>
              <a:cs typeface="Arial MT"/>
            </a:endParaRPr>
          </a:p>
          <a:p>
            <a:pPr marL="494665" indent="-482600">
              <a:buChar char="•"/>
              <a:tabLst>
                <a:tab pos="494665" algn="l"/>
                <a:tab pos="495300" algn="l"/>
              </a:tabLst>
            </a:pPr>
            <a:r>
              <a:rPr sz="2000" spc="-5" dirty="0">
                <a:latin typeface="Arial MT"/>
                <a:cs typeface="Arial MT"/>
              </a:rPr>
              <a:t>TRANSMISION</a:t>
            </a:r>
            <a:endParaRPr sz="2000" dirty="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370874" y="962152"/>
            <a:ext cx="3790950" cy="5343525"/>
            <a:chOff x="3868305" y="962151"/>
            <a:chExt cx="3790950" cy="53435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8005" y="962151"/>
              <a:ext cx="1570779" cy="534314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868305" y="2761995"/>
              <a:ext cx="2520315" cy="1871980"/>
            </a:xfrm>
            <a:custGeom>
              <a:avLst/>
              <a:gdLst/>
              <a:ahLst/>
              <a:cxnLst/>
              <a:rect l="l" t="t" r="r" b="b"/>
              <a:pathLst>
                <a:path w="2520315" h="1871979">
                  <a:moveTo>
                    <a:pt x="2346960" y="1871472"/>
                  </a:moveTo>
                  <a:lnTo>
                    <a:pt x="2303526" y="1798320"/>
                  </a:lnTo>
                  <a:lnTo>
                    <a:pt x="2285809" y="1825548"/>
                  </a:lnTo>
                  <a:lnTo>
                    <a:pt x="7620" y="339090"/>
                  </a:lnTo>
                  <a:lnTo>
                    <a:pt x="5334" y="337566"/>
                  </a:lnTo>
                  <a:lnTo>
                    <a:pt x="3048" y="338328"/>
                  </a:lnTo>
                  <a:lnTo>
                    <a:pt x="1524" y="340626"/>
                  </a:lnTo>
                  <a:lnTo>
                    <a:pt x="0" y="342138"/>
                  </a:lnTo>
                  <a:lnTo>
                    <a:pt x="762" y="345186"/>
                  </a:lnTo>
                  <a:lnTo>
                    <a:pt x="3048" y="346710"/>
                  </a:lnTo>
                  <a:lnTo>
                    <a:pt x="2280386" y="1833867"/>
                  </a:lnTo>
                  <a:lnTo>
                    <a:pt x="2262352" y="1861566"/>
                  </a:lnTo>
                  <a:lnTo>
                    <a:pt x="2298928" y="1865858"/>
                  </a:lnTo>
                  <a:lnTo>
                    <a:pt x="2346960" y="1871472"/>
                  </a:lnTo>
                  <a:close/>
                </a:path>
                <a:path w="2520315" h="1871979">
                  <a:moveTo>
                    <a:pt x="2519921" y="38100"/>
                  </a:moveTo>
                  <a:lnTo>
                    <a:pt x="2443721" y="0"/>
                  </a:lnTo>
                  <a:lnTo>
                    <a:pt x="2443721" y="33528"/>
                  </a:lnTo>
                  <a:lnTo>
                    <a:pt x="460248" y="33528"/>
                  </a:lnTo>
                  <a:lnTo>
                    <a:pt x="457962" y="35814"/>
                  </a:lnTo>
                  <a:lnTo>
                    <a:pt x="457962" y="40386"/>
                  </a:lnTo>
                  <a:lnTo>
                    <a:pt x="460248" y="42672"/>
                  </a:lnTo>
                  <a:lnTo>
                    <a:pt x="2443721" y="42672"/>
                  </a:lnTo>
                  <a:lnTo>
                    <a:pt x="2443721" y="76200"/>
                  </a:lnTo>
                  <a:lnTo>
                    <a:pt x="2461260" y="67437"/>
                  </a:lnTo>
                  <a:lnTo>
                    <a:pt x="2519921" y="3810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1.1.4	TRANSFORMADORES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Regulador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tensión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90179" y="1455419"/>
            <a:ext cx="4026535" cy="14689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2245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CONMUTADOR: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 dirty="0">
              <a:latin typeface="Arial"/>
              <a:cs typeface="Arial"/>
            </a:endParaRPr>
          </a:p>
          <a:p>
            <a:pPr marL="12700" marR="5080">
              <a:spcBef>
                <a:spcPts val="1960"/>
              </a:spcBef>
            </a:pPr>
            <a:r>
              <a:rPr spc="-5" dirty="0">
                <a:latin typeface="Arial MT"/>
                <a:cs typeface="Arial MT"/>
              </a:rPr>
              <a:t>Realiza la conmutación (paso</a:t>
            </a:r>
            <a:r>
              <a:rPr spc="-5" dirty="0">
                <a:latin typeface="Arial MT"/>
                <a:cs typeface="Arial MT"/>
              </a:rPr>
              <a:t> de </a:t>
            </a:r>
            <a:r>
              <a:rPr spc="-5" dirty="0" err="1" smtClean="0">
                <a:latin typeface="Arial MT"/>
                <a:cs typeface="Arial MT"/>
              </a:rPr>
              <a:t>una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toma</a:t>
            </a:r>
            <a:r>
              <a:rPr spc="-2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otra)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sin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interrupción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servicio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46981" y="2051050"/>
            <a:ext cx="5321935" cy="1130300"/>
          </a:xfrm>
          <a:custGeom>
            <a:avLst/>
            <a:gdLst/>
            <a:ahLst/>
            <a:cxnLst/>
            <a:rect l="l" t="t" r="r" b="b"/>
            <a:pathLst>
              <a:path w="5321935" h="1130300">
                <a:moveTo>
                  <a:pt x="2660904" y="0"/>
                </a:moveTo>
                <a:lnTo>
                  <a:pt x="2586408" y="217"/>
                </a:lnTo>
                <a:lnTo>
                  <a:pt x="2512420" y="864"/>
                </a:lnTo>
                <a:lnTo>
                  <a:pt x="2438965" y="1936"/>
                </a:lnTo>
                <a:lnTo>
                  <a:pt x="2366071" y="3427"/>
                </a:lnTo>
                <a:lnTo>
                  <a:pt x="2293765" y="5332"/>
                </a:lnTo>
                <a:lnTo>
                  <a:pt x="2222072" y="7644"/>
                </a:lnTo>
                <a:lnTo>
                  <a:pt x="2151020" y="10358"/>
                </a:lnTo>
                <a:lnTo>
                  <a:pt x="2080636" y="13469"/>
                </a:lnTo>
                <a:lnTo>
                  <a:pt x="2010945" y="16970"/>
                </a:lnTo>
                <a:lnTo>
                  <a:pt x="1941975" y="20856"/>
                </a:lnTo>
                <a:lnTo>
                  <a:pt x="1873751" y="25122"/>
                </a:lnTo>
                <a:lnTo>
                  <a:pt x="1806302" y="29761"/>
                </a:lnTo>
                <a:lnTo>
                  <a:pt x="1739653" y="34767"/>
                </a:lnTo>
                <a:lnTo>
                  <a:pt x="1673832" y="40137"/>
                </a:lnTo>
                <a:lnTo>
                  <a:pt x="1608864" y="45862"/>
                </a:lnTo>
                <a:lnTo>
                  <a:pt x="1544776" y="51939"/>
                </a:lnTo>
                <a:lnTo>
                  <a:pt x="1481596" y="58361"/>
                </a:lnTo>
                <a:lnTo>
                  <a:pt x="1419349" y="65123"/>
                </a:lnTo>
                <a:lnTo>
                  <a:pt x="1358062" y="72218"/>
                </a:lnTo>
                <a:lnTo>
                  <a:pt x="1297763" y="79641"/>
                </a:lnTo>
                <a:lnTo>
                  <a:pt x="1238477" y="87388"/>
                </a:lnTo>
                <a:lnTo>
                  <a:pt x="1180232" y="95450"/>
                </a:lnTo>
                <a:lnTo>
                  <a:pt x="1123053" y="103825"/>
                </a:lnTo>
                <a:lnTo>
                  <a:pt x="1066968" y="112504"/>
                </a:lnTo>
                <a:lnTo>
                  <a:pt x="1012004" y="121483"/>
                </a:lnTo>
                <a:lnTo>
                  <a:pt x="958186" y="130757"/>
                </a:lnTo>
                <a:lnTo>
                  <a:pt x="905542" y="140319"/>
                </a:lnTo>
                <a:lnTo>
                  <a:pt x="854097" y="150164"/>
                </a:lnTo>
                <a:lnTo>
                  <a:pt x="803880" y="160286"/>
                </a:lnTo>
                <a:lnTo>
                  <a:pt x="754916" y="170679"/>
                </a:lnTo>
                <a:lnTo>
                  <a:pt x="707232" y="181338"/>
                </a:lnTo>
                <a:lnTo>
                  <a:pt x="660855" y="192257"/>
                </a:lnTo>
                <a:lnTo>
                  <a:pt x="615812" y="203431"/>
                </a:lnTo>
                <a:lnTo>
                  <a:pt x="572128" y="214853"/>
                </a:lnTo>
                <a:lnTo>
                  <a:pt x="529832" y="226518"/>
                </a:lnTo>
                <a:lnTo>
                  <a:pt x="488948" y="238421"/>
                </a:lnTo>
                <a:lnTo>
                  <a:pt x="449505" y="250555"/>
                </a:lnTo>
                <a:lnTo>
                  <a:pt x="411528" y="262916"/>
                </a:lnTo>
                <a:lnTo>
                  <a:pt x="375044" y="275497"/>
                </a:lnTo>
                <a:lnTo>
                  <a:pt x="306664" y="301296"/>
                </a:lnTo>
                <a:lnTo>
                  <a:pt x="244576" y="327909"/>
                </a:lnTo>
                <a:lnTo>
                  <a:pt x="188994" y="355290"/>
                </a:lnTo>
                <a:lnTo>
                  <a:pt x="140132" y="383394"/>
                </a:lnTo>
                <a:lnTo>
                  <a:pt x="98202" y="412174"/>
                </a:lnTo>
                <a:lnTo>
                  <a:pt x="63417" y="441586"/>
                </a:lnTo>
                <a:lnTo>
                  <a:pt x="35992" y="471584"/>
                </a:lnTo>
                <a:lnTo>
                  <a:pt x="9117" y="517581"/>
                </a:lnTo>
                <a:lnTo>
                  <a:pt x="0" y="564641"/>
                </a:lnTo>
                <a:lnTo>
                  <a:pt x="1021" y="580475"/>
                </a:lnTo>
                <a:lnTo>
                  <a:pt x="16138" y="627305"/>
                </a:lnTo>
                <a:lnTo>
                  <a:pt x="48771" y="673009"/>
                </a:lnTo>
                <a:lnTo>
                  <a:pt x="79903" y="702777"/>
                </a:lnTo>
                <a:lnTo>
                  <a:pt x="118287" y="731932"/>
                </a:lnTo>
                <a:lnTo>
                  <a:pt x="163710" y="760429"/>
                </a:lnTo>
                <a:lnTo>
                  <a:pt x="215958" y="788222"/>
                </a:lnTo>
                <a:lnTo>
                  <a:pt x="274820" y="815266"/>
                </a:lnTo>
                <a:lnTo>
                  <a:pt x="340081" y="841515"/>
                </a:lnTo>
                <a:lnTo>
                  <a:pt x="411528" y="866925"/>
                </a:lnTo>
                <a:lnTo>
                  <a:pt x="449505" y="879302"/>
                </a:lnTo>
                <a:lnTo>
                  <a:pt x="488948" y="891451"/>
                </a:lnTo>
                <a:lnTo>
                  <a:pt x="529832" y="903367"/>
                </a:lnTo>
                <a:lnTo>
                  <a:pt x="572128" y="915046"/>
                </a:lnTo>
                <a:lnTo>
                  <a:pt x="615812" y="926481"/>
                </a:lnTo>
                <a:lnTo>
                  <a:pt x="660855" y="937666"/>
                </a:lnTo>
                <a:lnTo>
                  <a:pt x="707232" y="948596"/>
                </a:lnTo>
                <a:lnTo>
                  <a:pt x="754916" y="959266"/>
                </a:lnTo>
                <a:lnTo>
                  <a:pt x="803880" y="969669"/>
                </a:lnTo>
                <a:lnTo>
                  <a:pt x="854097" y="979800"/>
                </a:lnTo>
                <a:lnTo>
                  <a:pt x="905542" y="989653"/>
                </a:lnTo>
                <a:lnTo>
                  <a:pt x="958186" y="999223"/>
                </a:lnTo>
                <a:lnTo>
                  <a:pt x="1012004" y="1008503"/>
                </a:lnTo>
                <a:lnTo>
                  <a:pt x="1066968" y="1017489"/>
                </a:lnTo>
                <a:lnTo>
                  <a:pt x="1123053" y="1026175"/>
                </a:lnTo>
                <a:lnTo>
                  <a:pt x="1180232" y="1034555"/>
                </a:lnTo>
                <a:lnTo>
                  <a:pt x="1238477" y="1042623"/>
                </a:lnTo>
                <a:lnTo>
                  <a:pt x="1297763" y="1050374"/>
                </a:lnTo>
                <a:lnTo>
                  <a:pt x="1358062" y="1057801"/>
                </a:lnTo>
                <a:lnTo>
                  <a:pt x="1419349" y="1064901"/>
                </a:lnTo>
                <a:lnTo>
                  <a:pt x="1481596" y="1071665"/>
                </a:lnTo>
                <a:lnTo>
                  <a:pt x="1544776" y="1078090"/>
                </a:lnTo>
                <a:lnTo>
                  <a:pt x="1608864" y="1084170"/>
                </a:lnTo>
                <a:lnTo>
                  <a:pt x="1673832" y="1089898"/>
                </a:lnTo>
                <a:lnTo>
                  <a:pt x="1739653" y="1095269"/>
                </a:lnTo>
                <a:lnTo>
                  <a:pt x="1806302" y="1100278"/>
                </a:lnTo>
                <a:lnTo>
                  <a:pt x="1873751" y="1104918"/>
                </a:lnTo>
                <a:lnTo>
                  <a:pt x="1941975" y="1109185"/>
                </a:lnTo>
                <a:lnTo>
                  <a:pt x="2010945" y="1113072"/>
                </a:lnTo>
                <a:lnTo>
                  <a:pt x="2080636" y="1116574"/>
                </a:lnTo>
                <a:lnTo>
                  <a:pt x="2151020" y="1119685"/>
                </a:lnTo>
                <a:lnTo>
                  <a:pt x="2222072" y="1122400"/>
                </a:lnTo>
                <a:lnTo>
                  <a:pt x="2293765" y="1124712"/>
                </a:lnTo>
                <a:lnTo>
                  <a:pt x="2366071" y="1126617"/>
                </a:lnTo>
                <a:lnTo>
                  <a:pt x="2438965" y="1128108"/>
                </a:lnTo>
                <a:lnTo>
                  <a:pt x="2512420" y="1129181"/>
                </a:lnTo>
                <a:lnTo>
                  <a:pt x="2586408" y="1129828"/>
                </a:lnTo>
                <a:lnTo>
                  <a:pt x="2660904" y="1130045"/>
                </a:lnTo>
                <a:lnTo>
                  <a:pt x="2735362" y="1129828"/>
                </a:lnTo>
                <a:lnTo>
                  <a:pt x="2809316" y="1129181"/>
                </a:lnTo>
                <a:lnTo>
                  <a:pt x="2882738" y="1128108"/>
                </a:lnTo>
                <a:lnTo>
                  <a:pt x="2955601" y="1126617"/>
                </a:lnTo>
                <a:lnTo>
                  <a:pt x="3027880" y="1124712"/>
                </a:lnTo>
                <a:lnTo>
                  <a:pt x="3099547" y="1122400"/>
                </a:lnTo>
                <a:lnTo>
                  <a:pt x="3170576" y="1119685"/>
                </a:lnTo>
                <a:lnTo>
                  <a:pt x="3240939" y="1116574"/>
                </a:lnTo>
                <a:lnTo>
                  <a:pt x="3310611" y="1113072"/>
                </a:lnTo>
                <a:lnTo>
                  <a:pt x="3379565" y="1109185"/>
                </a:lnTo>
                <a:lnTo>
                  <a:pt x="3447773" y="1104918"/>
                </a:lnTo>
                <a:lnTo>
                  <a:pt x="3515209" y="1100278"/>
                </a:lnTo>
                <a:lnTo>
                  <a:pt x="3581846" y="1095269"/>
                </a:lnTo>
                <a:lnTo>
                  <a:pt x="3647658" y="1089898"/>
                </a:lnTo>
                <a:lnTo>
                  <a:pt x="3712618" y="1084170"/>
                </a:lnTo>
                <a:lnTo>
                  <a:pt x="3776700" y="1078090"/>
                </a:lnTo>
                <a:lnTo>
                  <a:pt x="3839875" y="1071665"/>
                </a:lnTo>
                <a:lnTo>
                  <a:pt x="3902119" y="1064901"/>
                </a:lnTo>
                <a:lnTo>
                  <a:pt x="3963403" y="1057801"/>
                </a:lnTo>
                <a:lnTo>
                  <a:pt x="4023702" y="1050374"/>
                </a:lnTo>
                <a:lnTo>
                  <a:pt x="4082989" y="1042623"/>
                </a:lnTo>
                <a:lnTo>
                  <a:pt x="4141236" y="1034555"/>
                </a:lnTo>
                <a:lnTo>
                  <a:pt x="4198418" y="1026175"/>
                </a:lnTo>
                <a:lnTo>
                  <a:pt x="4254507" y="1017489"/>
                </a:lnTo>
                <a:lnTo>
                  <a:pt x="4309477" y="1008503"/>
                </a:lnTo>
                <a:lnTo>
                  <a:pt x="4363301" y="999223"/>
                </a:lnTo>
                <a:lnTo>
                  <a:pt x="4415952" y="989653"/>
                </a:lnTo>
                <a:lnTo>
                  <a:pt x="4467404" y="979800"/>
                </a:lnTo>
                <a:lnTo>
                  <a:pt x="4517630" y="969669"/>
                </a:lnTo>
                <a:lnTo>
                  <a:pt x="4566604" y="959266"/>
                </a:lnTo>
                <a:lnTo>
                  <a:pt x="4614297" y="948596"/>
                </a:lnTo>
                <a:lnTo>
                  <a:pt x="4660685" y="937666"/>
                </a:lnTo>
                <a:lnTo>
                  <a:pt x="4705739" y="926481"/>
                </a:lnTo>
                <a:lnTo>
                  <a:pt x="4749434" y="915046"/>
                </a:lnTo>
                <a:lnTo>
                  <a:pt x="4791743" y="903367"/>
                </a:lnTo>
                <a:lnTo>
                  <a:pt x="4832639" y="891451"/>
                </a:lnTo>
                <a:lnTo>
                  <a:pt x="4872094" y="879302"/>
                </a:lnTo>
                <a:lnTo>
                  <a:pt x="4910084" y="866925"/>
                </a:lnTo>
                <a:lnTo>
                  <a:pt x="4946580" y="854328"/>
                </a:lnTo>
                <a:lnTo>
                  <a:pt x="5014986" y="828493"/>
                </a:lnTo>
                <a:lnTo>
                  <a:pt x="5077098" y="801840"/>
                </a:lnTo>
                <a:lnTo>
                  <a:pt x="5132704" y="774416"/>
                </a:lnTo>
                <a:lnTo>
                  <a:pt x="5181589" y="746266"/>
                </a:lnTo>
                <a:lnTo>
                  <a:pt x="5223539" y="717434"/>
                </a:lnTo>
                <a:lnTo>
                  <a:pt x="5258341" y="687967"/>
                </a:lnTo>
                <a:lnTo>
                  <a:pt x="5285782" y="657908"/>
                </a:lnTo>
                <a:lnTo>
                  <a:pt x="5312671" y="611812"/>
                </a:lnTo>
                <a:lnTo>
                  <a:pt x="5321795" y="564641"/>
                </a:lnTo>
                <a:lnTo>
                  <a:pt x="5320772" y="548846"/>
                </a:lnTo>
                <a:lnTo>
                  <a:pt x="5305646" y="502123"/>
                </a:lnTo>
                <a:lnTo>
                  <a:pt x="5272995" y="456515"/>
                </a:lnTo>
                <a:lnTo>
                  <a:pt x="5241847" y="426804"/>
                </a:lnTo>
                <a:lnTo>
                  <a:pt x="5203444" y="397702"/>
                </a:lnTo>
                <a:lnTo>
                  <a:pt x="5158000" y="369255"/>
                </a:lnTo>
                <a:lnTo>
                  <a:pt x="5105728" y="341507"/>
                </a:lnTo>
                <a:lnTo>
                  <a:pt x="5046842" y="314504"/>
                </a:lnTo>
                <a:lnTo>
                  <a:pt x="4981556" y="288292"/>
                </a:lnTo>
                <a:lnTo>
                  <a:pt x="4910084" y="262916"/>
                </a:lnTo>
                <a:lnTo>
                  <a:pt x="4872094" y="250555"/>
                </a:lnTo>
                <a:lnTo>
                  <a:pt x="4832639" y="238421"/>
                </a:lnTo>
                <a:lnTo>
                  <a:pt x="4791743" y="226518"/>
                </a:lnTo>
                <a:lnTo>
                  <a:pt x="4749434" y="214853"/>
                </a:lnTo>
                <a:lnTo>
                  <a:pt x="4705739" y="203431"/>
                </a:lnTo>
                <a:lnTo>
                  <a:pt x="4660685" y="192257"/>
                </a:lnTo>
                <a:lnTo>
                  <a:pt x="4614297" y="181338"/>
                </a:lnTo>
                <a:lnTo>
                  <a:pt x="4566604" y="170679"/>
                </a:lnTo>
                <a:lnTo>
                  <a:pt x="4517630" y="160286"/>
                </a:lnTo>
                <a:lnTo>
                  <a:pt x="4467404" y="150164"/>
                </a:lnTo>
                <a:lnTo>
                  <a:pt x="4415952" y="140319"/>
                </a:lnTo>
                <a:lnTo>
                  <a:pt x="4363301" y="130757"/>
                </a:lnTo>
                <a:lnTo>
                  <a:pt x="4309477" y="121483"/>
                </a:lnTo>
                <a:lnTo>
                  <a:pt x="4254507" y="112504"/>
                </a:lnTo>
                <a:lnTo>
                  <a:pt x="4198418" y="103825"/>
                </a:lnTo>
                <a:lnTo>
                  <a:pt x="4141236" y="95450"/>
                </a:lnTo>
                <a:lnTo>
                  <a:pt x="4082989" y="87388"/>
                </a:lnTo>
                <a:lnTo>
                  <a:pt x="4023702" y="79641"/>
                </a:lnTo>
                <a:lnTo>
                  <a:pt x="3963403" y="72218"/>
                </a:lnTo>
                <a:lnTo>
                  <a:pt x="3902119" y="65123"/>
                </a:lnTo>
                <a:lnTo>
                  <a:pt x="3839875" y="58361"/>
                </a:lnTo>
                <a:lnTo>
                  <a:pt x="3776700" y="51939"/>
                </a:lnTo>
                <a:lnTo>
                  <a:pt x="3712618" y="45862"/>
                </a:lnTo>
                <a:lnTo>
                  <a:pt x="3647658" y="40137"/>
                </a:lnTo>
                <a:lnTo>
                  <a:pt x="3581846" y="34767"/>
                </a:lnTo>
                <a:lnTo>
                  <a:pt x="3515209" y="29761"/>
                </a:lnTo>
                <a:lnTo>
                  <a:pt x="3447773" y="25122"/>
                </a:lnTo>
                <a:lnTo>
                  <a:pt x="3379565" y="20856"/>
                </a:lnTo>
                <a:lnTo>
                  <a:pt x="3310611" y="16970"/>
                </a:lnTo>
                <a:lnTo>
                  <a:pt x="3240939" y="13469"/>
                </a:lnTo>
                <a:lnTo>
                  <a:pt x="3170576" y="10358"/>
                </a:lnTo>
                <a:lnTo>
                  <a:pt x="3099547" y="7644"/>
                </a:lnTo>
                <a:lnTo>
                  <a:pt x="3027880" y="5332"/>
                </a:lnTo>
                <a:lnTo>
                  <a:pt x="2955601" y="3427"/>
                </a:lnTo>
                <a:lnTo>
                  <a:pt x="2882738" y="1936"/>
                </a:lnTo>
                <a:lnTo>
                  <a:pt x="2809316" y="864"/>
                </a:lnTo>
                <a:lnTo>
                  <a:pt x="2735362" y="217"/>
                </a:lnTo>
                <a:lnTo>
                  <a:pt x="2660904" y="0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81025" y="1177797"/>
            <a:ext cx="2414777" cy="487680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4163106" y="3270250"/>
            <a:ext cx="292735" cy="444500"/>
          </a:xfrm>
          <a:custGeom>
            <a:avLst/>
            <a:gdLst/>
            <a:ahLst/>
            <a:cxnLst/>
            <a:rect l="l" t="t" r="r" b="b"/>
            <a:pathLst>
              <a:path w="292735" h="444500">
                <a:moveTo>
                  <a:pt x="0" y="221741"/>
                </a:moveTo>
                <a:lnTo>
                  <a:pt x="73151" y="221741"/>
                </a:lnTo>
                <a:lnTo>
                  <a:pt x="73151" y="0"/>
                </a:lnTo>
                <a:lnTo>
                  <a:pt x="219455" y="0"/>
                </a:lnTo>
                <a:lnTo>
                  <a:pt x="219455" y="221741"/>
                </a:lnTo>
                <a:lnTo>
                  <a:pt x="292607" y="221741"/>
                </a:lnTo>
                <a:lnTo>
                  <a:pt x="146303" y="444245"/>
                </a:lnTo>
                <a:lnTo>
                  <a:pt x="0" y="221741"/>
                </a:lnTo>
                <a:close/>
              </a:path>
            </a:pathLst>
          </a:custGeom>
          <a:ln w="12700">
            <a:solidFill>
              <a:srgbClr val="FF34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870755" y="3797300"/>
            <a:ext cx="4953635" cy="1066800"/>
            <a:chOff x="368185" y="3797300"/>
            <a:chExt cx="4953635" cy="1066800"/>
          </a:xfrm>
        </p:grpSpPr>
        <p:sp>
          <p:nvSpPr>
            <p:cNvPr id="8" name="object 8"/>
            <p:cNvSpPr/>
            <p:nvPr/>
          </p:nvSpPr>
          <p:spPr>
            <a:xfrm>
              <a:off x="374535" y="3803650"/>
              <a:ext cx="4940935" cy="1054100"/>
            </a:xfrm>
            <a:custGeom>
              <a:avLst/>
              <a:gdLst/>
              <a:ahLst/>
              <a:cxnLst/>
              <a:rect l="l" t="t" r="r" b="b"/>
              <a:pathLst>
                <a:path w="4940935" h="1054100">
                  <a:moveTo>
                    <a:pt x="4940808" y="526541"/>
                  </a:moveTo>
                  <a:lnTo>
                    <a:pt x="4287012" y="449579"/>
                  </a:lnTo>
                  <a:lnTo>
                    <a:pt x="4752594" y="325373"/>
                  </a:lnTo>
                  <a:lnTo>
                    <a:pt x="4011168" y="307085"/>
                  </a:lnTo>
                  <a:lnTo>
                    <a:pt x="4216908" y="153924"/>
                  </a:lnTo>
                  <a:lnTo>
                    <a:pt x="3499866" y="198120"/>
                  </a:lnTo>
                  <a:lnTo>
                    <a:pt x="3415283" y="39624"/>
                  </a:lnTo>
                  <a:lnTo>
                    <a:pt x="2831592" y="139445"/>
                  </a:lnTo>
                  <a:lnTo>
                    <a:pt x="2470404" y="0"/>
                  </a:lnTo>
                  <a:lnTo>
                    <a:pt x="2109216" y="139445"/>
                  </a:lnTo>
                  <a:lnTo>
                    <a:pt x="1524761" y="39624"/>
                  </a:lnTo>
                  <a:lnTo>
                    <a:pt x="1440941" y="198120"/>
                  </a:lnTo>
                  <a:lnTo>
                    <a:pt x="723899" y="153924"/>
                  </a:lnTo>
                  <a:lnTo>
                    <a:pt x="929640" y="307085"/>
                  </a:lnTo>
                  <a:lnTo>
                    <a:pt x="188213" y="325374"/>
                  </a:lnTo>
                  <a:lnTo>
                    <a:pt x="653796" y="449579"/>
                  </a:lnTo>
                  <a:lnTo>
                    <a:pt x="0" y="526541"/>
                  </a:lnTo>
                  <a:lnTo>
                    <a:pt x="653796" y="603503"/>
                  </a:lnTo>
                  <a:lnTo>
                    <a:pt x="188213" y="728471"/>
                  </a:lnTo>
                  <a:lnTo>
                    <a:pt x="929640" y="745997"/>
                  </a:lnTo>
                  <a:lnTo>
                    <a:pt x="723899" y="899160"/>
                  </a:lnTo>
                  <a:lnTo>
                    <a:pt x="1440941" y="855726"/>
                  </a:lnTo>
                  <a:lnTo>
                    <a:pt x="1524761" y="1013460"/>
                  </a:lnTo>
                  <a:lnTo>
                    <a:pt x="2109216" y="914400"/>
                  </a:lnTo>
                  <a:lnTo>
                    <a:pt x="2470404" y="1053845"/>
                  </a:lnTo>
                  <a:lnTo>
                    <a:pt x="2831592" y="914400"/>
                  </a:lnTo>
                  <a:lnTo>
                    <a:pt x="3415283" y="1013460"/>
                  </a:lnTo>
                  <a:lnTo>
                    <a:pt x="3499866" y="855726"/>
                  </a:lnTo>
                  <a:lnTo>
                    <a:pt x="4216908" y="899160"/>
                  </a:lnTo>
                  <a:lnTo>
                    <a:pt x="4011168" y="745997"/>
                  </a:lnTo>
                  <a:lnTo>
                    <a:pt x="4752594" y="728471"/>
                  </a:lnTo>
                  <a:lnTo>
                    <a:pt x="4287012" y="603503"/>
                  </a:lnTo>
                  <a:lnTo>
                    <a:pt x="4940808" y="526541"/>
                  </a:lnTo>
                  <a:close/>
                </a:path>
              </a:pathLst>
            </a:custGeom>
            <a:solidFill>
              <a:srgbClr val="FF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4535" y="3803650"/>
              <a:ext cx="4940935" cy="1054100"/>
            </a:xfrm>
            <a:custGeom>
              <a:avLst/>
              <a:gdLst/>
              <a:ahLst/>
              <a:cxnLst/>
              <a:rect l="l" t="t" r="r" b="b"/>
              <a:pathLst>
                <a:path w="4940935" h="1054100">
                  <a:moveTo>
                    <a:pt x="4940808" y="526541"/>
                  </a:moveTo>
                  <a:lnTo>
                    <a:pt x="4287012" y="449579"/>
                  </a:lnTo>
                  <a:lnTo>
                    <a:pt x="4752594" y="325373"/>
                  </a:lnTo>
                  <a:lnTo>
                    <a:pt x="4011168" y="307085"/>
                  </a:lnTo>
                  <a:lnTo>
                    <a:pt x="4216908" y="153924"/>
                  </a:lnTo>
                  <a:lnTo>
                    <a:pt x="3499866" y="198120"/>
                  </a:lnTo>
                  <a:lnTo>
                    <a:pt x="3415283" y="39624"/>
                  </a:lnTo>
                  <a:lnTo>
                    <a:pt x="2831592" y="139445"/>
                  </a:lnTo>
                  <a:lnTo>
                    <a:pt x="2470404" y="0"/>
                  </a:lnTo>
                  <a:lnTo>
                    <a:pt x="2109216" y="139445"/>
                  </a:lnTo>
                  <a:lnTo>
                    <a:pt x="1524761" y="39624"/>
                  </a:lnTo>
                  <a:lnTo>
                    <a:pt x="1440941" y="198120"/>
                  </a:lnTo>
                  <a:lnTo>
                    <a:pt x="723899" y="153924"/>
                  </a:lnTo>
                  <a:lnTo>
                    <a:pt x="929640" y="307085"/>
                  </a:lnTo>
                  <a:lnTo>
                    <a:pt x="188213" y="325374"/>
                  </a:lnTo>
                  <a:lnTo>
                    <a:pt x="653796" y="449579"/>
                  </a:lnTo>
                  <a:lnTo>
                    <a:pt x="0" y="526541"/>
                  </a:lnTo>
                  <a:lnTo>
                    <a:pt x="653796" y="603503"/>
                  </a:lnTo>
                  <a:lnTo>
                    <a:pt x="188213" y="728471"/>
                  </a:lnTo>
                  <a:lnTo>
                    <a:pt x="929640" y="745997"/>
                  </a:lnTo>
                  <a:lnTo>
                    <a:pt x="723899" y="899160"/>
                  </a:lnTo>
                  <a:lnTo>
                    <a:pt x="1440941" y="855726"/>
                  </a:lnTo>
                  <a:lnTo>
                    <a:pt x="1524761" y="1013460"/>
                  </a:lnTo>
                  <a:lnTo>
                    <a:pt x="2109216" y="914400"/>
                  </a:lnTo>
                  <a:lnTo>
                    <a:pt x="2470404" y="1053845"/>
                  </a:lnTo>
                  <a:lnTo>
                    <a:pt x="2831592" y="914400"/>
                  </a:lnTo>
                  <a:lnTo>
                    <a:pt x="3415283" y="1013460"/>
                  </a:lnTo>
                  <a:lnTo>
                    <a:pt x="3499866" y="855726"/>
                  </a:lnTo>
                  <a:lnTo>
                    <a:pt x="4216908" y="899160"/>
                  </a:lnTo>
                  <a:lnTo>
                    <a:pt x="4011168" y="745997"/>
                  </a:lnTo>
                  <a:lnTo>
                    <a:pt x="4752594" y="728471"/>
                  </a:lnTo>
                  <a:lnTo>
                    <a:pt x="4287012" y="603503"/>
                  </a:lnTo>
                  <a:lnTo>
                    <a:pt x="4940808" y="526541"/>
                  </a:lnTo>
                  <a:close/>
                </a:path>
              </a:pathLst>
            </a:custGeom>
            <a:ln w="12699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772702" y="4181094"/>
            <a:ext cx="3454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ESPIRAS</a:t>
            </a:r>
            <a:r>
              <a:rPr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CORTOCIRCUITADAS</a:t>
            </a:r>
            <a:endParaRPr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98179" y="5309014"/>
            <a:ext cx="2911475" cy="893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0"/>
              </a:lnSpc>
            </a:pPr>
            <a:r>
              <a:rPr sz="2000" spc="-5" dirty="0">
                <a:solidFill>
                  <a:srgbClr val="7F7F7F"/>
                </a:solidFill>
                <a:latin typeface="Arial MT"/>
                <a:cs typeface="Arial MT"/>
              </a:rPr>
              <a:t>•</a:t>
            </a:r>
            <a:r>
              <a:rPr sz="2000" spc="-10" dirty="0">
                <a:solidFill>
                  <a:srgbClr val="7F7F7F"/>
                </a:solidFill>
                <a:latin typeface="Arial MT"/>
                <a:cs typeface="Arial MT"/>
              </a:rPr>
              <a:t> Conmutación breve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r>
              <a:rPr sz="2000" spc="-5" dirty="0">
                <a:solidFill>
                  <a:srgbClr val="7F7F7F"/>
                </a:solidFill>
                <a:latin typeface="Arial MT"/>
                <a:cs typeface="Arial MT"/>
              </a:rPr>
              <a:t>•</a:t>
            </a:r>
            <a:r>
              <a:rPr sz="2000" spc="5" dirty="0">
                <a:solidFill>
                  <a:srgbClr val="7F7F7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Arial MT"/>
                <a:cs typeface="Arial MT"/>
              </a:rPr>
              <a:t>Resistencias</a:t>
            </a:r>
            <a:r>
              <a:rPr sz="2000" spc="10" dirty="0">
                <a:solidFill>
                  <a:srgbClr val="7F7F7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Arial MT"/>
                <a:cs typeface="Arial MT"/>
              </a:rPr>
              <a:t>transitorias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r>
              <a:rPr sz="2000" spc="-5" dirty="0">
                <a:solidFill>
                  <a:srgbClr val="7F7F7F"/>
                </a:solidFill>
                <a:latin typeface="Arial MT"/>
                <a:cs typeface="Arial MT"/>
              </a:rPr>
              <a:t>•</a:t>
            </a:r>
            <a:r>
              <a:rPr sz="2000" spc="-10" dirty="0">
                <a:solidFill>
                  <a:srgbClr val="7F7F7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Arial MT"/>
                <a:cs typeface="Arial MT"/>
              </a:rPr>
              <a:t>Aceite independiente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722925" y="5162296"/>
            <a:ext cx="3184525" cy="1095375"/>
            <a:chOff x="1220355" y="5162295"/>
            <a:chExt cx="3184525" cy="1095375"/>
          </a:xfrm>
        </p:grpSpPr>
        <p:sp>
          <p:nvSpPr>
            <p:cNvPr id="13" name="object 13"/>
            <p:cNvSpPr/>
            <p:nvPr/>
          </p:nvSpPr>
          <p:spPr>
            <a:xfrm>
              <a:off x="1296555" y="5238495"/>
              <a:ext cx="3108325" cy="1019175"/>
            </a:xfrm>
            <a:custGeom>
              <a:avLst/>
              <a:gdLst/>
              <a:ahLst/>
              <a:cxnLst/>
              <a:rect l="l" t="t" r="r" b="b"/>
              <a:pathLst>
                <a:path w="3108325" h="1019175">
                  <a:moveTo>
                    <a:pt x="3108185" y="0"/>
                  </a:moveTo>
                  <a:lnTo>
                    <a:pt x="0" y="0"/>
                  </a:lnTo>
                  <a:lnTo>
                    <a:pt x="0" y="942594"/>
                  </a:lnTo>
                  <a:lnTo>
                    <a:pt x="0" y="1018794"/>
                  </a:lnTo>
                  <a:lnTo>
                    <a:pt x="3108185" y="1018794"/>
                  </a:lnTo>
                  <a:lnTo>
                    <a:pt x="3108185" y="942594"/>
                  </a:lnTo>
                  <a:lnTo>
                    <a:pt x="310818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20355" y="5162295"/>
              <a:ext cx="3108325" cy="1019175"/>
            </a:xfrm>
            <a:custGeom>
              <a:avLst/>
              <a:gdLst/>
              <a:ahLst/>
              <a:cxnLst/>
              <a:rect l="l" t="t" r="r" b="b"/>
              <a:pathLst>
                <a:path w="3108325" h="1019175">
                  <a:moveTo>
                    <a:pt x="3108197" y="1018793"/>
                  </a:moveTo>
                  <a:lnTo>
                    <a:pt x="3108197" y="0"/>
                  </a:lnTo>
                  <a:lnTo>
                    <a:pt x="0" y="0"/>
                  </a:lnTo>
                  <a:lnTo>
                    <a:pt x="0" y="1018793"/>
                  </a:lnTo>
                  <a:lnTo>
                    <a:pt x="3108197" y="10187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723687" y="5162296"/>
            <a:ext cx="3108325" cy="970137"/>
          </a:xfrm>
          <a:prstGeom prst="rect">
            <a:avLst/>
          </a:prstGeom>
          <a:ln w="12700">
            <a:solidFill>
              <a:srgbClr val="BBE0E3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257810" indent="-160655">
              <a:spcBef>
                <a:spcPts val="365"/>
              </a:spcBef>
              <a:buChar char="•"/>
              <a:tabLst>
                <a:tab pos="258445" algn="l"/>
              </a:tabLst>
            </a:pPr>
            <a:r>
              <a:rPr sz="2000" spc="-10" dirty="0">
                <a:latin typeface="Arial MT"/>
                <a:cs typeface="Arial MT"/>
              </a:rPr>
              <a:t>Conmutación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breve</a:t>
            </a:r>
            <a:endParaRPr sz="2000">
              <a:latin typeface="Arial MT"/>
              <a:cs typeface="Arial MT"/>
            </a:endParaRPr>
          </a:p>
          <a:p>
            <a:pPr marL="257810" indent="-160655">
              <a:buChar char="•"/>
              <a:tabLst>
                <a:tab pos="258445" algn="l"/>
              </a:tabLst>
            </a:pPr>
            <a:r>
              <a:rPr sz="2000" spc="-5" dirty="0">
                <a:latin typeface="Arial MT"/>
                <a:cs typeface="Arial MT"/>
              </a:rPr>
              <a:t>Resistencias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transitorias</a:t>
            </a:r>
            <a:endParaRPr sz="2000">
              <a:latin typeface="Arial MT"/>
              <a:cs typeface="Arial MT"/>
            </a:endParaRPr>
          </a:p>
          <a:p>
            <a:pPr marL="257810" indent="-160655">
              <a:buChar char="•"/>
              <a:tabLst>
                <a:tab pos="258445" algn="l"/>
              </a:tabLst>
            </a:pPr>
            <a:r>
              <a:rPr sz="2000" spc="-5" dirty="0">
                <a:latin typeface="Arial MT"/>
                <a:cs typeface="Arial MT"/>
              </a:rPr>
              <a:t>Aceite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independiente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1.1.4	TRANSFORMADORES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Regulador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tensión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864904" y="1684019"/>
            <a:ext cx="14973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dirty="0">
                <a:latin typeface="Arial"/>
                <a:cs typeface="Arial"/>
              </a:rPr>
              <a:t>SELECTOR: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83905" y="2827020"/>
            <a:ext cx="387286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165" marR="5080" indent="-292100">
              <a:spcBef>
                <a:spcPts val="100"/>
              </a:spcBef>
              <a:buChar char="•"/>
              <a:tabLst>
                <a:tab pos="304165" algn="l"/>
                <a:tab pos="304800" algn="l"/>
              </a:tabLst>
            </a:pPr>
            <a:r>
              <a:rPr spc="-5" dirty="0">
                <a:latin typeface="Arial MT"/>
                <a:cs typeface="Arial MT"/>
              </a:rPr>
              <a:t>Conduce la corriente de la </a:t>
            </a:r>
            <a:r>
              <a:rPr dirty="0" err="1">
                <a:latin typeface="Arial MT"/>
                <a:cs typeface="Arial MT"/>
              </a:rPr>
              <a:t>toma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servicio</a:t>
            </a:r>
            <a:endParaRPr dirty="0">
              <a:latin typeface="Arial MT"/>
              <a:cs typeface="Arial MT"/>
            </a:endParaRPr>
          </a:p>
          <a:p>
            <a:pPr marL="304165" indent="-292100">
              <a:spcBef>
                <a:spcPts val="5"/>
              </a:spcBef>
              <a:buChar char="•"/>
              <a:tabLst>
                <a:tab pos="304165" algn="l"/>
                <a:tab pos="304800" algn="l"/>
              </a:tabLst>
            </a:pPr>
            <a:r>
              <a:rPr spc="-5" dirty="0">
                <a:latin typeface="Arial MT"/>
                <a:cs typeface="Arial MT"/>
              </a:rPr>
              <a:t>Selecciona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próxima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toma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69306" y="2517394"/>
            <a:ext cx="5083810" cy="1578610"/>
          </a:xfrm>
          <a:custGeom>
            <a:avLst/>
            <a:gdLst/>
            <a:ahLst/>
            <a:cxnLst/>
            <a:rect l="l" t="t" r="r" b="b"/>
            <a:pathLst>
              <a:path w="5083810" h="1578610">
                <a:moveTo>
                  <a:pt x="2542031" y="0"/>
                </a:moveTo>
                <a:lnTo>
                  <a:pt x="2472039" y="293"/>
                </a:lnTo>
                <a:lnTo>
                  <a:pt x="2402516" y="1168"/>
                </a:lnTo>
                <a:lnTo>
                  <a:pt x="2333486" y="2617"/>
                </a:lnTo>
                <a:lnTo>
                  <a:pt x="2264972" y="4633"/>
                </a:lnTo>
                <a:lnTo>
                  <a:pt x="2197000" y="7209"/>
                </a:lnTo>
                <a:lnTo>
                  <a:pt x="2129594" y="10335"/>
                </a:lnTo>
                <a:lnTo>
                  <a:pt x="2062777" y="14006"/>
                </a:lnTo>
                <a:lnTo>
                  <a:pt x="1996574" y="18213"/>
                </a:lnTo>
                <a:lnTo>
                  <a:pt x="1931009" y="22950"/>
                </a:lnTo>
                <a:lnTo>
                  <a:pt x="1866106" y="28208"/>
                </a:lnTo>
                <a:lnTo>
                  <a:pt x="1801889" y="33979"/>
                </a:lnTo>
                <a:lnTo>
                  <a:pt x="1738384" y="40257"/>
                </a:lnTo>
                <a:lnTo>
                  <a:pt x="1675613" y="47034"/>
                </a:lnTo>
                <a:lnTo>
                  <a:pt x="1613601" y="54303"/>
                </a:lnTo>
                <a:lnTo>
                  <a:pt x="1552372" y="62055"/>
                </a:lnTo>
                <a:lnTo>
                  <a:pt x="1491951" y="70283"/>
                </a:lnTo>
                <a:lnTo>
                  <a:pt x="1432361" y="78980"/>
                </a:lnTo>
                <a:lnTo>
                  <a:pt x="1373627" y="88139"/>
                </a:lnTo>
                <a:lnTo>
                  <a:pt x="1315773" y="97750"/>
                </a:lnTo>
                <a:lnTo>
                  <a:pt x="1258824" y="107808"/>
                </a:lnTo>
                <a:lnTo>
                  <a:pt x="1202802" y="118305"/>
                </a:lnTo>
                <a:lnTo>
                  <a:pt x="1147733" y="129233"/>
                </a:lnTo>
                <a:lnTo>
                  <a:pt x="1093641" y="140584"/>
                </a:lnTo>
                <a:lnTo>
                  <a:pt x="1040550" y="152351"/>
                </a:lnTo>
                <a:lnTo>
                  <a:pt x="988484" y="164526"/>
                </a:lnTo>
                <a:lnTo>
                  <a:pt x="937468" y="177103"/>
                </a:lnTo>
                <a:lnTo>
                  <a:pt x="887524" y="190072"/>
                </a:lnTo>
                <a:lnTo>
                  <a:pt x="838679" y="203428"/>
                </a:lnTo>
                <a:lnTo>
                  <a:pt x="790956" y="217162"/>
                </a:lnTo>
                <a:lnTo>
                  <a:pt x="744378" y="231267"/>
                </a:lnTo>
                <a:lnTo>
                  <a:pt x="698971" y="245734"/>
                </a:lnTo>
                <a:lnTo>
                  <a:pt x="654759" y="260558"/>
                </a:lnTo>
                <a:lnTo>
                  <a:pt x="611765" y="275730"/>
                </a:lnTo>
                <a:lnTo>
                  <a:pt x="570014" y="291242"/>
                </a:lnTo>
                <a:lnTo>
                  <a:pt x="529530" y="307087"/>
                </a:lnTo>
                <a:lnTo>
                  <a:pt x="490337" y="323258"/>
                </a:lnTo>
                <a:lnTo>
                  <a:pt x="452460" y="339747"/>
                </a:lnTo>
                <a:lnTo>
                  <a:pt x="415923" y="356547"/>
                </a:lnTo>
                <a:lnTo>
                  <a:pt x="380749" y="373649"/>
                </a:lnTo>
                <a:lnTo>
                  <a:pt x="314590" y="408732"/>
                </a:lnTo>
                <a:lnTo>
                  <a:pt x="254177" y="444937"/>
                </a:lnTo>
                <a:lnTo>
                  <a:pt x="199703" y="482203"/>
                </a:lnTo>
                <a:lnTo>
                  <a:pt x="151362" y="520469"/>
                </a:lnTo>
                <a:lnTo>
                  <a:pt x="109347" y="559676"/>
                </a:lnTo>
                <a:lnTo>
                  <a:pt x="73852" y="599763"/>
                </a:lnTo>
                <a:lnTo>
                  <a:pt x="45071" y="640670"/>
                </a:lnTo>
                <a:lnTo>
                  <a:pt x="23197" y="682337"/>
                </a:lnTo>
                <a:lnTo>
                  <a:pt x="8423" y="724703"/>
                </a:lnTo>
                <a:lnTo>
                  <a:pt x="944" y="767708"/>
                </a:lnTo>
                <a:lnTo>
                  <a:pt x="0" y="789432"/>
                </a:lnTo>
                <a:lnTo>
                  <a:pt x="944" y="811117"/>
                </a:lnTo>
                <a:lnTo>
                  <a:pt x="8423" y="854051"/>
                </a:lnTo>
                <a:lnTo>
                  <a:pt x="23197" y="896351"/>
                </a:lnTo>
                <a:lnTo>
                  <a:pt x="45071" y="937956"/>
                </a:lnTo>
                <a:lnTo>
                  <a:pt x="73852" y="978806"/>
                </a:lnTo>
                <a:lnTo>
                  <a:pt x="109347" y="1018840"/>
                </a:lnTo>
                <a:lnTo>
                  <a:pt x="151362" y="1057998"/>
                </a:lnTo>
                <a:lnTo>
                  <a:pt x="199703" y="1096220"/>
                </a:lnTo>
                <a:lnTo>
                  <a:pt x="254177" y="1133444"/>
                </a:lnTo>
                <a:lnTo>
                  <a:pt x="314590" y="1169612"/>
                </a:lnTo>
                <a:lnTo>
                  <a:pt x="380749" y="1204661"/>
                </a:lnTo>
                <a:lnTo>
                  <a:pt x="415923" y="1221748"/>
                </a:lnTo>
                <a:lnTo>
                  <a:pt x="452460" y="1238532"/>
                </a:lnTo>
                <a:lnTo>
                  <a:pt x="490337" y="1255007"/>
                </a:lnTo>
                <a:lnTo>
                  <a:pt x="529530" y="1271165"/>
                </a:lnTo>
                <a:lnTo>
                  <a:pt x="570014" y="1286998"/>
                </a:lnTo>
                <a:lnTo>
                  <a:pt x="611765" y="1302498"/>
                </a:lnTo>
                <a:lnTo>
                  <a:pt x="654759" y="1317658"/>
                </a:lnTo>
                <a:lnTo>
                  <a:pt x="698971" y="1332472"/>
                </a:lnTo>
                <a:lnTo>
                  <a:pt x="744378" y="1346930"/>
                </a:lnTo>
                <a:lnTo>
                  <a:pt x="790956" y="1361025"/>
                </a:lnTo>
                <a:lnTo>
                  <a:pt x="838679" y="1374750"/>
                </a:lnTo>
                <a:lnTo>
                  <a:pt x="887524" y="1388098"/>
                </a:lnTo>
                <a:lnTo>
                  <a:pt x="937468" y="1401060"/>
                </a:lnTo>
                <a:lnTo>
                  <a:pt x="988484" y="1413630"/>
                </a:lnTo>
                <a:lnTo>
                  <a:pt x="1040550" y="1425799"/>
                </a:lnTo>
                <a:lnTo>
                  <a:pt x="1093641" y="1437560"/>
                </a:lnTo>
                <a:lnTo>
                  <a:pt x="1147733" y="1448906"/>
                </a:lnTo>
                <a:lnTo>
                  <a:pt x="1202802" y="1459828"/>
                </a:lnTo>
                <a:lnTo>
                  <a:pt x="1258824" y="1470321"/>
                </a:lnTo>
                <a:lnTo>
                  <a:pt x="1315773" y="1480375"/>
                </a:lnTo>
                <a:lnTo>
                  <a:pt x="1373627" y="1489983"/>
                </a:lnTo>
                <a:lnTo>
                  <a:pt x="1432361" y="1499138"/>
                </a:lnTo>
                <a:lnTo>
                  <a:pt x="1491951" y="1507832"/>
                </a:lnTo>
                <a:lnTo>
                  <a:pt x="1552372" y="1516058"/>
                </a:lnTo>
                <a:lnTo>
                  <a:pt x="1613601" y="1523808"/>
                </a:lnTo>
                <a:lnTo>
                  <a:pt x="1675613" y="1531074"/>
                </a:lnTo>
                <a:lnTo>
                  <a:pt x="1738384" y="1537849"/>
                </a:lnTo>
                <a:lnTo>
                  <a:pt x="1801889" y="1544126"/>
                </a:lnTo>
                <a:lnTo>
                  <a:pt x="1866106" y="1549897"/>
                </a:lnTo>
                <a:lnTo>
                  <a:pt x="1931009" y="1555154"/>
                </a:lnTo>
                <a:lnTo>
                  <a:pt x="1996574" y="1559889"/>
                </a:lnTo>
                <a:lnTo>
                  <a:pt x="2062777" y="1564096"/>
                </a:lnTo>
                <a:lnTo>
                  <a:pt x="2129594" y="1567766"/>
                </a:lnTo>
                <a:lnTo>
                  <a:pt x="2197000" y="1570893"/>
                </a:lnTo>
                <a:lnTo>
                  <a:pt x="2264972" y="1573468"/>
                </a:lnTo>
                <a:lnTo>
                  <a:pt x="2333486" y="1575483"/>
                </a:lnTo>
                <a:lnTo>
                  <a:pt x="2402516" y="1576933"/>
                </a:lnTo>
                <a:lnTo>
                  <a:pt x="2472039" y="1577808"/>
                </a:lnTo>
                <a:lnTo>
                  <a:pt x="2542031" y="1578101"/>
                </a:lnTo>
                <a:lnTo>
                  <a:pt x="2611986" y="1577808"/>
                </a:lnTo>
                <a:lnTo>
                  <a:pt x="2681473" y="1576933"/>
                </a:lnTo>
                <a:lnTo>
                  <a:pt x="2750469" y="1575483"/>
                </a:lnTo>
                <a:lnTo>
                  <a:pt x="2818948" y="1573468"/>
                </a:lnTo>
                <a:lnTo>
                  <a:pt x="2886887" y="1570893"/>
                </a:lnTo>
                <a:lnTo>
                  <a:pt x="2954263" y="1567766"/>
                </a:lnTo>
                <a:lnTo>
                  <a:pt x="3021049" y="1564096"/>
                </a:lnTo>
                <a:lnTo>
                  <a:pt x="3087223" y="1559889"/>
                </a:lnTo>
                <a:lnTo>
                  <a:pt x="3152760" y="1555154"/>
                </a:lnTo>
                <a:lnTo>
                  <a:pt x="3217635" y="1549897"/>
                </a:lnTo>
                <a:lnTo>
                  <a:pt x="3281826" y="1544126"/>
                </a:lnTo>
                <a:lnTo>
                  <a:pt x="3345306" y="1537849"/>
                </a:lnTo>
                <a:lnTo>
                  <a:pt x="3408053" y="1531074"/>
                </a:lnTo>
                <a:lnTo>
                  <a:pt x="3470042" y="1523808"/>
                </a:lnTo>
                <a:lnTo>
                  <a:pt x="3531248" y="1516058"/>
                </a:lnTo>
                <a:lnTo>
                  <a:pt x="3591649" y="1507832"/>
                </a:lnTo>
                <a:lnTo>
                  <a:pt x="3651218" y="1499138"/>
                </a:lnTo>
                <a:lnTo>
                  <a:pt x="3709932" y="1489983"/>
                </a:lnTo>
                <a:lnTo>
                  <a:pt x="3767768" y="1480375"/>
                </a:lnTo>
                <a:lnTo>
                  <a:pt x="3824700" y="1470321"/>
                </a:lnTo>
                <a:lnTo>
                  <a:pt x="3880705" y="1459828"/>
                </a:lnTo>
                <a:lnTo>
                  <a:pt x="3935757" y="1448906"/>
                </a:lnTo>
                <a:lnTo>
                  <a:pt x="3989834" y="1437560"/>
                </a:lnTo>
                <a:lnTo>
                  <a:pt x="4042911" y="1425799"/>
                </a:lnTo>
                <a:lnTo>
                  <a:pt x="4094963" y="1413630"/>
                </a:lnTo>
                <a:lnTo>
                  <a:pt x="4145967" y="1401060"/>
                </a:lnTo>
                <a:lnTo>
                  <a:pt x="4195898" y="1388098"/>
                </a:lnTo>
                <a:lnTo>
                  <a:pt x="4244732" y="1374750"/>
                </a:lnTo>
                <a:lnTo>
                  <a:pt x="4292444" y="1361025"/>
                </a:lnTo>
                <a:lnTo>
                  <a:pt x="4339012" y="1346930"/>
                </a:lnTo>
                <a:lnTo>
                  <a:pt x="4384409" y="1332472"/>
                </a:lnTo>
                <a:lnTo>
                  <a:pt x="4428613" y="1317658"/>
                </a:lnTo>
                <a:lnTo>
                  <a:pt x="4471598" y="1302498"/>
                </a:lnTo>
                <a:lnTo>
                  <a:pt x="4513341" y="1286998"/>
                </a:lnTo>
                <a:lnTo>
                  <a:pt x="4553818" y="1271165"/>
                </a:lnTo>
                <a:lnTo>
                  <a:pt x="4593004" y="1255007"/>
                </a:lnTo>
                <a:lnTo>
                  <a:pt x="4630875" y="1238532"/>
                </a:lnTo>
                <a:lnTo>
                  <a:pt x="4667407" y="1221748"/>
                </a:lnTo>
                <a:lnTo>
                  <a:pt x="4702575" y="1204661"/>
                </a:lnTo>
                <a:lnTo>
                  <a:pt x="4768725" y="1169612"/>
                </a:lnTo>
                <a:lnTo>
                  <a:pt x="4829131" y="1133444"/>
                </a:lnTo>
                <a:lnTo>
                  <a:pt x="4883599" y="1096220"/>
                </a:lnTo>
                <a:lnTo>
                  <a:pt x="4931935" y="1057998"/>
                </a:lnTo>
                <a:lnTo>
                  <a:pt x="4973947" y="1018840"/>
                </a:lnTo>
                <a:lnTo>
                  <a:pt x="5009439" y="978806"/>
                </a:lnTo>
                <a:lnTo>
                  <a:pt x="5038218" y="937956"/>
                </a:lnTo>
                <a:lnTo>
                  <a:pt x="5060092" y="896351"/>
                </a:lnTo>
                <a:lnTo>
                  <a:pt x="5074865" y="854051"/>
                </a:lnTo>
                <a:lnTo>
                  <a:pt x="5082344" y="811117"/>
                </a:lnTo>
                <a:lnTo>
                  <a:pt x="5083288" y="789431"/>
                </a:lnTo>
                <a:lnTo>
                  <a:pt x="5082344" y="767708"/>
                </a:lnTo>
                <a:lnTo>
                  <a:pt x="5074865" y="724703"/>
                </a:lnTo>
                <a:lnTo>
                  <a:pt x="5060092" y="682337"/>
                </a:lnTo>
                <a:lnTo>
                  <a:pt x="5038218" y="640670"/>
                </a:lnTo>
                <a:lnTo>
                  <a:pt x="5009439" y="599763"/>
                </a:lnTo>
                <a:lnTo>
                  <a:pt x="4973947" y="559676"/>
                </a:lnTo>
                <a:lnTo>
                  <a:pt x="4931935" y="520469"/>
                </a:lnTo>
                <a:lnTo>
                  <a:pt x="4883599" y="482203"/>
                </a:lnTo>
                <a:lnTo>
                  <a:pt x="4829131" y="444937"/>
                </a:lnTo>
                <a:lnTo>
                  <a:pt x="4768725" y="408732"/>
                </a:lnTo>
                <a:lnTo>
                  <a:pt x="4702575" y="373649"/>
                </a:lnTo>
                <a:lnTo>
                  <a:pt x="4667407" y="356547"/>
                </a:lnTo>
                <a:lnTo>
                  <a:pt x="4630875" y="339747"/>
                </a:lnTo>
                <a:lnTo>
                  <a:pt x="4593004" y="323258"/>
                </a:lnTo>
                <a:lnTo>
                  <a:pt x="4553818" y="307087"/>
                </a:lnTo>
                <a:lnTo>
                  <a:pt x="4513341" y="291242"/>
                </a:lnTo>
                <a:lnTo>
                  <a:pt x="4471598" y="275730"/>
                </a:lnTo>
                <a:lnTo>
                  <a:pt x="4428613" y="260558"/>
                </a:lnTo>
                <a:lnTo>
                  <a:pt x="4384409" y="245734"/>
                </a:lnTo>
                <a:lnTo>
                  <a:pt x="4339012" y="231266"/>
                </a:lnTo>
                <a:lnTo>
                  <a:pt x="4292444" y="217162"/>
                </a:lnTo>
                <a:lnTo>
                  <a:pt x="4244732" y="203428"/>
                </a:lnTo>
                <a:lnTo>
                  <a:pt x="4195898" y="190072"/>
                </a:lnTo>
                <a:lnTo>
                  <a:pt x="4145967" y="177103"/>
                </a:lnTo>
                <a:lnTo>
                  <a:pt x="4094963" y="164526"/>
                </a:lnTo>
                <a:lnTo>
                  <a:pt x="4042911" y="152351"/>
                </a:lnTo>
                <a:lnTo>
                  <a:pt x="3989834" y="140584"/>
                </a:lnTo>
                <a:lnTo>
                  <a:pt x="3935757" y="129233"/>
                </a:lnTo>
                <a:lnTo>
                  <a:pt x="3880705" y="118305"/>
                </a:lnTo>
                <a:lnTo>
                  <a:pt x="3824700" y="107808"/>
                </a:lnTo>
                <a:lnTo>
                  <a:pt x="3767768" y="97750"/>
                </a:lnTo>
                <a:lnTo>
                  <a:pt x="3709932" y="88139"/>
                </a:lnTo>
                <a:lnTo>
                  <a:pt x="3651218" y="78980"/>
                </a:lnTo>
                <a:lnTo>
                  <a:pt x="3591649" y="70283"/>
                </a:lnTo>
                <a:lnTo>
                  <a:pt x="3531248" y="62055"/>
                </a:lnTo>
                <a:lnTo>
                  <a:pt x="3470042" y="54303"/>
                </a:lnTo>
                <a:lnTo>
                  <a:pt x="3408053" y="47034"/>
                </a:lnTo>
                <a:lnTo>
                  <a:pt x="3345306" y="40257"/>
                </a:lnTo>
                <a:lnTo>
                  <a:pt x="3281826" y="33979"/>
                </a:lnTo>
                <a:lnTo>
                  <a:pt x="3217635" y="28208"/>
                </a:lnTo>
                <a:lnTo>
                  <a:pt x="3152760" y="22950"/>
                </a:lnTo>
                <a:lnTo>
                  <a:pt x="3087223" y="18213"/>
                </a:lnTo>
                <a:lnTo>
                  <a:pt x="3021049" y="14006"/>
                </a:lnTo>
                <a:lnTo>
                  <a:pt x="2954263" y="10335"/>
                </a:lnTo>
                <a:lnTo>
                  <a:pt x="2886887" y="7209"/>
                </a:lnTo>
                <a:lnTo>
                  <a:pt x="2818948" y="4633"/>
                </a:lnTo>
                <a:lnTo>
                  <a:pt x="2750469" y="2617"/>
                </a:lnTo>
                <a:lnTo>
                  <a:pt x="2681473" y="1168"/>
                </a:lnTo>
                <a:lnTo>
                  <a:pt x="2611986" y="293"/>
                </a:lnTo>
                <a:lnTo>
                  <a:pt x="2542031" y="0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4603" y="918719"/>
            <a:ext cx="1904999" cy="5083301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569" y="385319"/>
            <a:ext cx="9118600" cy="432434"/>
            <a:chOff x="0" y="385318"/>
            <a:chExt cx="9118600" cy="432434"/>
          </a:xfrm>
        </p:grpSpPr>
        <p:sp>
          <p:nvSpPr>
            <p:cNvPr id="5" name="object 5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  <a:path w="9118600" h="432434">
                  <a:moveTo>
                    <a:pt x="24015" y="0"/>
                  </a:moveTo>
                  <a:lnTo>
                    <a:pt x="24015" y="432054"/>
                  </a:ln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24015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31348" y="444246"/>
            <a:ext cx="9090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1.1.4	TRANSFORMADORES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Regulador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tensión</a:t>
            </a: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3509" y="817372"/>
            <a:ext cx="4159565" cy="5545074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1.1.4	TRANSFORMADORES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Regulador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tensión</a:t>
            </a:r>
          </a:p>
        </p:txBody>
      </p:sp>
      <p:sp>
        <p:nvSpPr>
          <p:cNvPr id="6" name="object 6"/>
          <p:cNvSpPr/>
          <p:nvPr/>
        </p:nvSpPr>
        <p:spPr>
          <a:xfrm>
            <a:off x="1669079" y="1593850"/>
            <a:ext cx="6312535" cy="1054100"/>
          </a:xfrm>
          <a:custGeom>
            <a:avLst/>
            <a:gdLst/>
            <a:ahLst/>
            <a:cxnLst/>
            <a:rect l="l" t="t" r="r" b="b"/>
            <a:pathLst>
              <a:path w="6312535" h="1054100">
                <a:moveTo>
                  <a:pt x="3156204" y="0"/>
                </a:moveTo>
                <a:lnTo>
                  <a:pt x="3079537" y="152"/>
                </a:lnTo>
                <a:lnTo>
                  <a:pt x="3003318" y="606"/>
                </a:lnTo>
                <a:lnTo>
                  <a:pt x="2927568" y="1359"/>
                </a:lnTo>
                <a:lnTo>
                  <a:pt x="2852307" y="2407"/>
                </a:lnTo>
                <a:lnTo>
                  <a:pt x="2777556" y="3747"/>
                </a:lnTo>
                <a:lnTo>
                  <a:pt x="2703336" y="5375"/>
                </a:lnTo>
                <a:lnTo>
                  <a:pt x="2629666" y="7289"/>
                </a:lnTo>
                <a:lnTo>
                  <a:pt x="2556569" y="9483"/>
                </a:lnTo>
                <a:lnTo>
                  <a:pt x="2484065" y="11956"/>
                </a:lnTo>
                <a:lnTo>
                  <a:pt x="2412174" y="14704"/>
                </a:lnTo>
                <a:lnTo>
                  <a:pt x="2340916" y="17723"/>
                </a:lnTo>
                <a:lnTo>
                  <a:pt x="2270314" y="21009"/>
                </a:lnTo>
                <a:lnTo>
                  <a:pt x="2200387" y="24560"/>
                </a:lnTo>
                <a:lnTo>
                  <a:pt x="2131156" y="28372"/>
                </a:lnTo>
                <a:lnTo>
                  <a:pt x="2062642" y="32441"/>
                </a:lnTo>
                <a:lnTo>
                  <a:pt x="1994866" y="36764"/>
                </a:lnTo>
                <a:lnTo>
                  <a:pt x="1927848" y="41338"/>
                </a:lnTo>
                <a:lnTo>
                  <a:pt x="1861608" y="46159"/>
                </a:lnTo>
                <a:lnTo>
                  <a:pt x="1796168" y="51224"/>
                </a:lnTo>
                <a:lnTo>
                  <a:pt x="1731549" y="56529"/>
                </a:lnTo>
                <a:lnTo>
                  <a:pt x="1667770" y="62071"/>
                </a:lnTo>
                <a:lnTo>
                  <a:pt x="1604853" y="67847"/>
                </a:lnTo>
                <a:lnTo>
                  <a:pt x="1542819" y="73852"/>
                </a:lnTo>
                <a:lnTo>
                  <a:pt x="1481687" y="80084"/>
                </a:lnTo>
                <a:lnTo>
                  <a:pt x="1421480" y="86540"/>
                </a:lnTo>
                <a:lnTo>
                  <a:pt x="1362216" y="93215"/>
                </a:lnTo>
                <a:lnTo>
                  <a:pt x="1303918" y="100106"/>
                </a:lnTo>
                <a:lnTo>
                  <a:pt x="1246605" y="107210"/>
                </a:lnTo>
                <a:lnTo>
                  <a:pt x="1190299" y="114524"/>
                </a:lnTo>
                <a:lnTo>
                  <a:pt x="1135021" y="122044"/>
                </a:lnTo>
                <a:lnTo>
                  <a:pt x="1080790" y="129766"/>
                </a:lnTo>
                <a:lnTo>
                  <a:pt x="1027627" y="137687"/>
                </a:lnTo>
                <a:lnTo>
                  <a:pt x="975554" y="145805"/>
                </a:lnTo>
                <a:lnTo>
                  <a:pt x="924591" y="154114"/>
                </a:lnTo>
                <a:lnTo>
                  <a:pt x="874759" y="162612"/>
                </a:lnTo>
                <a:lnTo>
                  <a:pt x="826078" y="171296"/>
                </a:lnTo>
                <a:lnTo>
                  <a:pt x="778568" y="180162"/>
                </a:lnTo>
                <a:lnTo>
                  <a:pt x="732252" y="189206"/>
                </a:lnTo>
                <a:lnTo>
                  <a:pt x="687149" y="198425"/>
                </a:lnTo>
                <a:lnTo>
                  <a:pt x="643280" y="207816"/>
                </a:lnTo>
                <a:lnTo>
                  <a:pt x="600666" y="217376"/>
                </a:lnTo>
                <a:lnTo>
                  <a:pt x="559327" y="227100"/>
                </a:lnTo>
                <a:lnTo>
                  <a:pt x="519285" y="236985"/>
                </a:lnTo>
                <a:lnTo>
                  <a:pt x="480559" y="247029"/>
                </a:lnTo>
                <a:lnTo>
                  <a:pt x="443171" y="257227"/>
                </a:lnTo>
                <a:lnTo>
                  <a:pt x="372490" y="278073"/>
                </a:lnTo>
                <a:lnTo>
                  <a:pt x="307408" y="299496"/>
                </a:lnTo>
                <a:lnTo>
                  <a:pt x="248090" y="321468"/>
                </a:lnTo>
                <a:lnTo>
                  <a:pt x="194701" y="343963"/>
                </a:lnTo>
                <a:lnTo>
                  <a:pt x="147408" y="366952"/>
                </a:lnTo>
                <a:lnTo>
                  <a:pt x="106375" y="390408"/>
                </a:lnTo>
                <a:lnTo>
                  <a:pt x="71768" y="414304"/>
                </a:lnTo>
                <a:lnTo>
                  <a:pt x="32269" y="450912"/>
                </a:lnTo>
                <a:lnTo>
                  <a:pt x="8160" y="488356"/>
                </a:lnTo>
                <a:lnTo>
                  <a:pt x="0" y="526541"/>
                </a:lnTo>
                <a:lnTo>
                  <a:pt x="913" y="539347"/>
                </a:lnTo>
                <a:lnTo>
                  <a:pt x="14452" y="577303"/>
                </a:lnTo>
                <a:lnTo>
                  <a:pt x="43753" y="614493"/>
                </a:lnTo>
                <a:lnTo>
                  <a:pt x="88258" y="650825"/>
                </a:lnTo>
                <a:lnTo>
                  <a:pt x="126098" y="674522"/>
                </a:lnTo>
                <a:lnTo>
                  <a:pt x="170282" y="697769"/>
                </a:lnTo>
                <a:lnTo>
                  <a:pt x="220644" y="720538"/>
                </a:lnTo>
                <a:lnTo>
                  <a:pt x="277018" y="742800"/>
                </a:lnTo>
                <a:lnTo>
                  <a:pt x="339239" y="764528"/>
                </a:lnTo>
                <a:lnTo>
                  <a:pt x="407141" y="785695"/>
                </a:lnTo>
                <a:lnTo>
                  <a:pt x="480559" y="806272"/>
                </a:lnTo>
                <a:lnTo>
                  <a:pt x="519285" y="816331"/>
                </a:lnTo>
                <a:lnTo>
                  <a:pt x="559327" y="826232"/>
                </a:lnTo>
                <a:lnTo>
                  <a:pt x="600666" y="835972"/>
                </a:lnTo>
                <a:lnTo>
                  <a:pt x="643280" y="845548"/>
                </a:lnTo>
                <a:lnTo>
                  <a:pt x="687149" y="854955"/>
                </a:lnTo>
                <a:lnTo>
                  <a:pt x="732252" y="864191"/>
                </a:lnTo>
                <a:lnTo>
                  <a:pt x="778568" y="873252"/>
                </a:lnTo>
                <a:lnTo>
                  <a:pt x="826078" y="882134"/>
                </a:lnTo>
                <a:lnTo>
                  <a:pt x="874759" y="890835"/>
                </a:lnTo>
                <a:lnTo>
                  <a:pt x="924591" y="899350"/>
                </a:lnTo>
                <a:lnTo>
                  <a:pt x="975554" y="907676"/>
                </a:lnTo>
                <a:lnTo>
                  <a:pt x="1027627" y="915810"/>
                </a:lnTo>
                <a:lnTo>
                  <a:pt x="1080790" y="923748"/>
                </a:lnTo>
                <a:lnTo>
                  <a:pt x="1135021" y="931487"/>
                </a:lnTo>
                <a:lnTo>
                  <a:pt x="1190299" y="939023"/>
                </a:lnTo>
                <a:lnTo>
                  <a:pt x="1246605" y="946353"/>
                </a:lnTo>
                <a:lnTo>
                  <a:pt x="1303918" y="953474"/>
                </a:lnTo>
                <a:lnTo>
                  <a:pt x="1362216" y="960381"/>
                </a:lnTo>
                <a:lnTo>
                  <a:pt x="1421480" y="967072"/>
                </a:lnTo>
                <a:lnTo>
                  <a:pt x="1481687" y="973543"/>
                </a:lnTo>
                <a:lnTo>
                  <a:pt x="1542819" y="979790"/>
                </a:lnTo>
                <a:lnTo>
                  <a:pt x="1604853" y="985811"/>
                </a:lnTo>
                <a:lnTo>
                  <a:pt x="1667770" y="991601"/>
                </a:lnTo>
                <a:lnTo>
                  <a:pt x="1731549" y="997157"/>
                </a:lnTo>
                <a:lnTo>
                  <a:pt x="1796168" y="1002476"/>
                </a:lnTo>
                <a:lnTo>
                  <a:pt x="1861608" y="1007554"/>
                </a:lnTo>
                <a:lnTo>
                  <a:pt x="1927848" y="1012388"/>
                </a:lnTo>
                <a:lnTo>
                  <a:pt x="1994866" y="1016974"/>
                </a:lnTo>
                <a:lnTo>
                  <a:pt x="2062642" y="1021309"/>
                </a:lnTo>
                <a:lnTo>
                  <a:pt x="2131156" y="1025390"/>
                </a:lnTo>
                <a:lnTo>
                  <a:pt x="2200387" y="1029212"/>
                </a:lnTo>
                <a:lnTo>
                  <a:pt x="2270314" y="1032773"/>
                </a:lnTo>
                <a:lnTo>
                  <a:pt x="2340916" y="1036069"/>
                </a:lnTo>
                <a:lnTo>
                  <a:pt x="2412174" y="1039097"/>
                </a:lnTo>
                <a:lnTo>
                  <a:pt x="2484065" y="1041852"/>
                </a:lnTo>
                <a:lnTo>
                  <a:pt x="2556569" y="1044332"/>
                </a:lnTo>
                <a:lnTo>
                  <a:pt x="2629666" y="1046534"/>
                </a:lnTo>
                <a:lnTo>
                  <a:pt x="2703336" y="1048453"/>
                </a:lnTo>
                <a:lnTo>
                  <a:pt x="2777556" y="1050086"/>
                </a:lnTo>
                <a:lnTo>
                  <a:pt x="2852307" y="1051430"/>
                </a:lnTo>
                <a:lnTo>
                  <a:pt x="2927568" y="1052482"/>
                </a:lnTo>
                <a:lnTo>
                  <a:pt x="3003318" y="1053237"/>
                </a:lnTo>
                <a:lnTo>
                  <a:pt x="3079537" y="1053693"/>
                </a:lnTo>
                <a:lnTo>
                  <a:pt x="3156204" y="1053845"/>
                </a:lnTo>
                <a:lnTo>
                  <a:pt x="3232903" y="1053693"/>
                </a:lnTo>
                <a:lnTo>
                  <a:pt x="3309152" y="1053237"/>
                </a:lnTo>
                <a:lnTo>
                  <a:pt x="3384931" y="1052482"/>
                </a:lnTo>
                <a:lnTo>
                  <a:pt x="3460219" y="1051430"/>
                </a:lnTo>
                <a:lnTo>
                  <a:pt x="3534995" y="1050086"/>
                </a:lnTo>
                <a:lnTo>
                  <a:pt x="3609239" y="1048453"/>
                </a:lnTo>
                <a:lnTo>
                  <a:pt x="3682930" y="1046534"/>
                </a:lnTo>
                <a:lnTo>
                  <a:pt x="3756047" y="1044332"/>
                </a:lnTo>
                <a:lnTo>
                  <a:pt x="3828570" y="1041852"/>
                </a:lnTo>
                <a:lnTo>
                  <a:pt x="3900478" y="1039097"/>
                </a:lnTo>
                <a:lnTo>
                  <a:pt x="3971750" y="1036069"/>
                </a:lnTo>
                <a:lnTo>
                  <a:pt x="4042367" y="1032773"/>
                </a:lnTo>
                <a:lnTo>
                  <a:pt x="4112306" y="1029212"/>
                </a:lnTo>
                <a:lnTo>
                  <a:pt x="4181547" y="1025390"/>
                </a:lnTo>
                <a:lnTo>
                  <a:pt x="4250071" y="1021309"/>
                </a:lnTo>
                <a:lnTo>
                  <a:pt x="4317856" y="1016974"/>
                </a:lnTo>
                <a:lnTo>
                  <a:pt x="4384881" y="1012388"/>
                </a:lnTo>
                <a:lnTo>
                  <a:pt x="4451126" y="1007554"/>
                </a:lnTo>
                <a:lnTo>
                  <a:pt x="4516570" y="1002476"/>
                </a:lnTo>
                <a:lnTo>
                  <a:pt x="4581193" y="997157"/>
                </a:lnTo>
                <a:lnTo>
                  <a:pt x="4644974" y="991601"/>
                </a:lnTo>
                <a:lnTo>
                  <a:pt x="4707892" y="985811"/>
                </a:lnTo>
                <a:lnTo>
                  <a:pt x="4769927" y="979790"/>
                </a:lnTo>
                <a:lnTo>
                  <a:pt x="4831057" y="973543"/>
                </a:lnTo>
                <a:lnTo>
                  <a:pt x="4891263" y="967072"/>
                </a:lnTo>
                <a:lnTo>
                  <a:pt x="4950524" y="960381"/>
                </a:lnTo>
                <a:lnTo>
                  <a:pt x="5008819" y="953474"/>
                </a:lnTo>
                <a:lnTo>
                  <a:pt x="5066127" y="946353"/>
                </a:lnTo>
                <a:lnTo>
                  <a:pt x="5122428" y="939023"/>
                </a:lnTo>
                <a:lnTo>
                  <a:pt x="5177701" y="931487"/>
                </a:lnTo>
                <a:lnTo>
                  <a:pt x="5231926" y="923748"/>
                </a:lnTo>
                <a:lnTo>
                  <a:pt x="5285081" y="915810"/>
                </a:lnTo>
                <a:lnTo>
                  <a:pt x="5337146" y="907676"/>
                </a:lnTo>
                <a:lnTo>
                  <a:pt x="5388101" y="899350"/>
                </a:lnTo>
                <a:lnTo>
                  <a:pt x="5437925" y="890835"/>
                </a:lnTo>
                <a:lnTo>
                  <a:pt x="5486597" y="882134"/>
                </a:lnTo>
                <a:lnTo>
                  <a:pt x="5534097" y="873252"/>
                </a:lnTo>
                <a:lnTo>
                  <a:pt x="5580404" y="864191"/>
                </a:lnTo>
                <a:lnTo>
                  <a:pt x="5625496" y="854955"/>
                </a:lnTo>
                <a:lnTo>
                  <a:pt x="5669355" y="845548"/>
                </a:lnTo>
                <a:lnTo>
                  <a:pt x="5711958" y="835972"/>
                </a:lnTo>
                <a:lnTo>
                  <a:pt x="5753286" y="826232"/>
                </a:lnTo>
                <a:lnTo>
                  <a:pt x="5793317" y="816331"/>
                </a:lnTo>
                <a:lnTo>
                  <a:pt x="5832032" y="806272"/>
                </a:lnTo>
                <a:lnTo>
                  <a:pt x="5869409" y="796059"/>
                </a:lnTo>
                <a:lnTo>
                  <a:pt x="5940067" y="775183"/>
                </a:lnTo>
                <a:lnTo>
                  <a:pt x="6005127" y="753732"/>
                </a:lnTo>
                <a:lnTo>
                  <a:pt x="6064424" y="731734"/>
                </a:lnTo>
                <a:lnTo>
                  <a:pt x="6117792" y="709215"/>
                </a:lnTo>
                <a:lnTo>
                  <a:pt x="6165067" y="686204"/>
                </a:lnTo>
                <a:lnTo>
                  <a:pt x="6206082" y="662728"/>
                </a:lnTo>
                <a:lnTo>
                  <a:pt x="6240673" y="638815"/>
                </a:lnTo>
                <a:lnTo>
                  <a:pt x="6280154" y="602187"/>
                </a:lnTo>
                <a:lnTo>
                  <a:pt x="6304251" y="564731"/>
                </a:lnTo>
                <a:lnTo>
                  <a:pt x="6312407" y="526541"/>
                </a:lnTo>
                <a:lnTo>
                  <a:pt x="6311494" y="513736"/>
                </a:lnTo>
                <a:lnTo>
                  <a:pt x="6297962" y="475788"/>
                </a:lnTo>
                <a:lnTo>
                  <a:pt x="6268676" y="438612"/>
                </a:lnTo>
                <a:lnTo>
                  <a:pt x="6224191" y="402303"/>
                </a:lnTo>
                <a:lnTo>
                  <a:pt x="6186367" y="378623"/>
                </a:lnTo>
                <a:lnTo>
                  <a:pt x="6142201" y="355397"/>
                </a:lnTo>
                <a:lnTo>
                  <a:pt x="6091859" y="332652"/>
                </a:lnTo>
                <a:lnTo>
                  <a:pt x="6035506" y="310415"/>
                </a:lnTo>
                <a:lnTo>
                  <a:pt x="5973307" y="288714"/>
                </a:lnTo>
                <a:lnTo>
                  <a:pt x="5905427" y="267576"/>
                </a:lnTo>
                <a:lnTo>
                  <a:pt x="5832032" y="247029"/>
                </a:lnTo>
                <a:lnTo>
                  <a:pt x="5793317" y="236985"/>
                </a:lnTo>
                <a:lnTo>
                  <a:pt x="5753286" y="227100"/>
                </a:lnTo>
                <a:lnTo>
                  <a:pt x="5711958" y="217376"/>
                </a:lnTo>
                <a:lnTo>
                  <a:pt x="5669355" y="207816"/>
                </a:lnTo>
                <a:lnTo>
                  <a:pt x="5625496" y="198425"/>
                </a:lnTo>
                <a:lnTo>
                  <a:pt x="5580404" y="189206"/>
                </a:lnTo>
                <a:lnTo>
                  <a:pt x="5534097" y="180162"/>
                </a:lnTo>
                <a:lnTo>
                  <a:pt x="5486597" y="171296"/>
                </a:lnTo>
                <a:lnTo>
                  <a:pt x="5437925" y="162612"/>
                </a:lnTo>
                <a:lnTo>
                  <a:pt x="5388101" y="154114"/>
                </a:lnTo>
                <a:lnTo>
                  <a:pt x="5337146" y="145805"/>
                </a:lnTo>
                <a:lnTo>
                  <a:pt x="5285081" y="137687"/>
                </a:lnTo>
                <a:lnTo>
                  <a:pt x="5231926" y="129766"/>
                </a:lnTo>
                <a:lnTo>
                  <a:pt x="5177701" y="122044"/>
                </a:lnTo>
                <a:lnTo>
                  <a:pt x="5122428" y="114524"/>
                </a:lnTo>
                <a:lnTo>
                  <a:pt x="5066127" y="107210"/>
                </a:lnTo>
                <a:lnTo>
                  <a:pt x="5008819" y="100106"/>
                </a:lnTo>
                <a:lnTo>
                  <a:pt x="4950524" y="93215"/>
                </a:lnTo>
                <a:lnTo>
                  <a:pt x="4891263" y="86540"/>
                </a:lnTo>
                <a:lnTo>
                  <a:pt x="4831057" y="80084"/>
                </a:lnTo>
                <a:lnTo>
                  <a:pt x="4769927" y="73852"/>
                </a:lnTo>
                <a:lnTo>
                  <a:pt x="4707892" y="67847"/>
                </a:lnTo>
                <a:lnTo>
                  <a:pt x="4644974" y="62071"/>
                </a:lnTo>
                <a:lnTo>
                  <a:pt x="4581193" y="56529"/>
                </a:lnTo>
                <a:lnTo>
                  <a:pt x="4516570" y="51224"/>
                </a:lnTo>
                <a:lnTo>
                  <a:pt x="4451126" y="46159"/>
                </a:lnTo>
                <a:lnTo>
                  <a:pt x="4384881" y="41338"/>
                </a:lnTo>
                <a:lnTo>
                  <a:pt x="4317856" y="36764"/>
                </a:lnTo>
                <a:lnTo>
                  <a:pt x="4250071" y="32441"/>
                </a:lnTo>
                <a:lnTo>
                  <a:pt x="4181547" y="28372"/>
                </a:lnTo>
                <a:lnTo>
                  <a:pt x="4112306" y="24560"/>
                </a:lnTo>
                <a:lnTo>
                  <a:pt x="4042367" y="21009"/>
                </a:lnTo>
                <a:lnTo>
                  <a:pt x="3971750" y="17723"/>
                </a:lnTo>
                <a:lnTo>
                  <a:pt x="3900478" y="14704"/>
                </a:lnTo>
                <a:lnTo>
                  <a:pt x="3828570" y="11956"/>
                </a:lnTo>
                <a:lnTo>
                  <a:pt x="3756047" y="9483"/>
                </a:lnTo>
                <a:lnTo>
                  <a:pt x="3682930" y="7289"/>
                </a:lnTo>
                <a:lnTo>
                  <a:pt x="3609239" y="5375"/>
                </a:lnTo>
                <a:lnTo>
                  <a:pt x="3534995" y="3747"/>
                </a:lnTo>
                <a:lnTo>
                  <a:pt x="3460219" y="2407"/>
                </a:lnTo>
                <a:lnTo>
                  <a:pt x="3384931" y="1359"/>
                </a:lnTo>
                <a:lnTo>
                  <a:pt x="3309152" y="606"/>
                </a:lnTo>
                <a:lnTo>
                  <a:pt x="3232903" y="152"/>
                </a:lnTo>
                <a:lnTo>
                  <a:pt x="3156204" y="0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2748826" y="2710942"/>
            <a:ext cx="6051550" cy="3594735"/>
            <a:chOff x="1246257" y="2710941"/>
            <a:chExt cx="6051550" cy="359473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6257" y="2710941"/>
              <a:ext cx="4255769" cy="359435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860685" y="2910585"/>
              <a:ext cx="3436620" cy="2830830"/>
            </a:xfrm>
            <a:custGeom>
              <a:avLst/>
              <a:gdLst/>
              <a:ahLst/>
              <a:cxnLst/>
              <a:rect l="l" t="t" r="r" b="b"/>
              <a:pathLst>
                <a:path w="3436620" h="2830829">
                  <a:moveTo>
                    <a:pt x="2903220" y="2065782"/>
                  </a:moveTo>
                  <a:lnTo>
                    <a:pt x="2901696" y="2062746"/>
                  </a:lnTo>
                  <a:lnTo>
                    <a:pt x="2900934" y="2059686"/>
                  </a:lnTo>
                  <a:lnTo>
                    <a:pt x="2897886" y="2057400"/>
                  </a:lnTo>
                  <a:lnTo>
                    <a:pt x="2894063" y="2058162"/>
                  </a:lnTo>
                  <a:lnTo>
                    <a:pt x="80365" y="2799016"/>
                  </a:lnTo>
                  <a:lnTo>
                    <a:pt x="113538" y="2756916"/>
                  </a:lnTo>
                  <a:lnTo>
                    <a:pt x="75438" y="2780195"/>
                  </a:lnTo>
                  <a:lnTo>
                    <a:pt x="75438" y="2813316"/>
                  </a:lnTo>
                  <a:lnTo>
                    <a:pt x="72390" y="2814066"/>
                  </a:lnTo>
                  <a:lnTo>
                    <a:pt x="73914" y="2813685"/>
                  </a:lnTo>
                  <a:lnTo>
                    <a:pt x="75438" y="2813316"/>
                  </a:lnTo>
                  <a:lnTo>
                    <a:pt x="75438" y="2780195"/>
                  </a:lnTo>
                  <a:lnTo>
                    <a:pt x="0" y="2826258"/>
                  </a:lnTo>
                  <a:lnTo>
                    <a:pt x="67056" y="2828582"/>
                  </a:lnTo>
                  <a:lnTo>
                    <a:pt x="132588" y="2830830"/>
                  </a:lnTo>
                  <a:lnTo>
                    <a:pt x="83667" y="2811145"/>
                  </a:lnTo>
                  <a:lnTo>
                    <a:pt x="2897098" y="2070366"/>
                  </a:lnTo>
                  <a:lnTo>
                    <a:pt x="2900934" y="2069592"/>
                  </a:lnTo>
                  <a:lnTo>
                    <a:pt x="2903220" y="2065782"/>
                  </a:lnTo>
                  <a:close/>
                </a:path>
                <a:path w="3436620" h="2830829">
                  <a:moveTo>
                    <a:pt x="3055620" y="1303020"/>
                  </a:moveTo>
                  <a:lnTo>
                    <a:pt x="3054096" y="1299972"/>
                  </a:lnTo>
                  <a:lnTo>
                    <a:pt x="3052572" y="1296162"/>
                  </a:lnTo>
                  <a:lnTo>
                    <a:pt x="3048762" y="1295400"/>
                  </a:lnTo>
                  <a:lnTo>
                    <a:pt x="3045701" y="1296936"/>
                  </a:lnTo>
                  <a:lnTo>
                    <a:pt x="378980" y="2555837"/>
                  </a:lnTo>
                  <a:lnTo>
                    <a:pt x="403860" y="2509266"/>
                  </a:lnTo>
                  <a:lnTo>
                    <a:pt x="304800" y="2597658"/>
                  </a:lnTo>
                  <a:lnTo>
                    <a:pt x="366522" y="2588336"/>
                  </a:lnTo>
                  <a:lnTo>
                    <a:pt x="435864" y="2577846"/>
                  </a:lnTo>
                  <a:lnTo>
                    <a:pt x="384657" y="2567101"/>
                  </a:lnTo>
                  <a:lnTo>
                    <a:pt x="3051022" y="1308366"/>
                  </a:lnTo>
                  <a:lnTo>
                    <a:pt x="3054096" y="1306830"/>
                  </a:lnTo>
                  <a:lnTo>
                    <a:pt x="3055620" y="1303020"/>
                  </a:lnTo>
                  <a:close/>
                </a:path>
                <a:path w="3436620" h="2830829">
                  <a:moveTo>
                    <a:pt x="3055620" y="768096"/>
                  </a:moveTo>
                  <a:lnTo>
                    <a:pt x="3053334" y="765810"/>
                  </a:lnTo>
                  <a:lnTo>
                    <a:pt x="3051810" y="762762"/>
                  </a:lnTo>
                  <a:lnTo>
                    <a:pt x="3047974" y="762000"/>
                  </a:lnTo>
                  <a:lnTo>
                    <a:pt x="3044939" y="763536"/>
                  </a:lnTo>
                  <a:lnTo>
                    <a:pt x="829487" y="2240750"/>
                  </a:lnTo>
                  <a:lnTo>
                    <a:pt x="846582" y="2190750"/>
                  </a:lnTo>
                  <a:lnTo>
                    <a:pt x="762000" y="2292858"/>
                  </a:lnTo>
                  <a:lnTo>
                    <a:pt x="818388" y="2275649"/>
                  </a:lnTo>
                  <a:lnTo>
                    <a:pt x="889254" y="2253996"/>
                  </a:lnTo>
                  <a:lnTo>
                    <a:pt x="836307" y="2251456"/>
                  </a:lnTo>
                  <a:lnTo>
                    <a:pt x="3051810" y="774192"/>
                  </a:lnTo>
                  <a:lnTo>
                    <a:pt x="3054858" y="772668"/>
                  </a:lnTo>
                  <a:lnTo>
                    <a:pt x="3055620" y="768096"/>
                  </a:lnTo>
                  <a:close/>
                </a:path>
                <a:path w="3436620" h="2830829">
                  <a:moveTo>
                    <a:pt x="3436620" y="6096"/>
                  </a:moveTo>
                  <a:lnTo>
                    <a:pt x="3434334" y="3048"/>
                  </a:lnTo>
                  <a:lnTo>
                    <a:pt x="3432022" y="762"/>
                  </a:lnTo>
                  <a:lnTo>
                    <a:pt x="3428238" y="0"/>
                  </a:lnTo>
                  <a:lnTo>
                    <a:pt x="3425177" y="1536"/>
                  </a:lnTo>
                  <a:lnTo>
                    <a:pt x="903795" y="1782013"/>
                  </a:lnTo>
                  <a:lnTo>
                    <a:pt x="920496" y="1731264"/>
                  </a:lnTo>
                  <a:lnTo>
                    <a:pt x="838200" y="1835658"/>
                  </a:lnTo>
                  <a:lnTo>
                    <a:pt x="893826" y="1817116"/>
                  </a:lnTo>
                  <a:lnTo>
                    <a:pt x="963930" y="1793748"/>
                  </a:lnTo>
                  <a:lnTo>
                    <a:pt x="911491" y="1791855"/>
                  </a:lnTo>
                  <a:lnTo>
                    <a:pt x="3432810" y="12192"/>
                  </a:lnTo>
                  <a:lnTo>
                    <a:pt x="3435858" y="9906"/>
                  </a:lnTo>
                  <a:lnTo>
                    <a:pt x="3436620" y="609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412276" y="1060705"/>
            <a:ext cx="7980680" cy="40850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72945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CABEZA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DEL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REGULADOR:</a:t>
            </a:r>
            <a:endParaRPr sz="2000" dirty="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2950" dirty="0">
              <a:latin typeface="Arial"/>
              <a:cs typeface="Arial"/>
            </a:endParaRPr>
          </a:p>
          <a:p>
            <a:pPr marL="12700" marR="2753360"/>
            <a:r>
              <a:rPr spc="-5" dirty="0">
                <a:latin typeface="Arial MT"/>
                <a:cs typeface="Arial MT"/>
              </a:rPr>
              <a:t>Contiene el </a:t>
            </a:r>
            <a:r>
              <a:rPr dirty="0">
                <a:latin typeface="Arial MT"/>
                <a:cs typeface="Arial MT"/>
              </a:rPr>
              <a:t>mecanismo </a:t>
            </a:r>
            <a:r>
              <a:rPr spc="-5" dirty="0">
                <a:latin typeface="Arial MT"/>
                <a:cs typeface="Arial MT"/>
              </a:rPr>
              <a:t>de acumulación</a:t>
            </a:r>
            <a:r>
              <a:rPr spc="-5" dirty="0">
                <a:latin typeface="Arial MT"/>
                <a:cs typeface="Arial MT"/>
              </a:rPr>
              <a:t> de </a:t>
            </a:r>
            <a:r>
              <a:rPr spc="-5" dirty="0" err="1" smtClean="0">
                <a:latin typeface="Arial MT"/>
                <a:cs typeface="Arial MT"/>
              </a:rPr>
              <a:t>energía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y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 </a:t>
            </a:r>
            <a:r>
              <a:rPr spc="-5" dirty="0">
                <a:latin typeface="Arial MT"/>
                <a:cs typeface="Arial MT"/>
              </a:rPr>
              <a:t>accionamiento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 selector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45"/>
              </a:spcBef>
            </a:pPr>
            <a:endParaRPr sz="2500" dirty="0">
              <a:latin typeface="Arial MT"/>
              <a:cs typeface="Arial MT"/>
            </a:endParaRPr>
          </a:p>
          <a:p>
            <a:pPr marR="63500" algn="r"/>
            <a:r>
              <a:rPr spc="-5" dirty="0">
                <a:latin typeface="Arial MT"/>
                <a:cs typeface="Arial MT"/>
              </a:rPr>
              <a:t>Depósito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(BJ)</a:t>
            </a:r>
          </a:p>
          <a:p>
            <a:pPr>
              <a:lnSpc>
                <a:spcPct val="100000"/>
              </a:lnSpc>
            </a:pPr>
            <a:endParaRPr sz="2000" dirty="0">
              <a:latin typeface="Arial MT"/>
              <a:cs typeface="Arial MT"/>
            </a:endParaRPr>
          </a:p>
          <a:p>
            <a:pPr marL="6143625">
              <a:spcBef>
                <a:spcPts val="1540"/>
              </a:spcBef>
            </a:pPr>
            <a:r>
              <a:rPr dirty="0">
                <a:latin typeface="Arial MT"/>
                <a:cs typeface="Arial MT"/>
              </a:rPr>
              <a:t>Fondo</a:t>
            </a:r>
            <a:r>
              <a:rPr spc="-5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(vaciado</a:t>
            </a:r>
            <a:r>
              <a:rPr dirty="0">
                <a:latin typeface="Arial MT"/>
                <a:cs typeface="Arial MT"/>
              </a:rPr>
              <a:t>)</a:t>
            </a:r>
          </a:p>
          <a:p>
            <a:pPr>
              <a:spcBef>
                <a:spcPts val="25"/>
              </a:spcBef>
            </a:pPr>
            <a:endParaRPr sz="1750" dirty="0">
              <a:latin typeface="Arial MT"/>
              <a:cs typeface="Arial MT"/>
            </a:endParaRPr>
          </a:p>
          <a:p>
            <a:pPr marL="6144895" marR="405765" indent="-63500"/>
            <a:r>
              <a:rPr spc="-5" dirty="0" err="1">
                <a:latin typeface="Arial MT"/>
                <a:cs typeface="Arial MT"/>
              </a:rPr>
              <a:t>Retorno</a:t>
            </a:r>
            <a:r>
              <a:rPr spc="-90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aceite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(</a:t>
            </a:r>
            <a:r>
              <a:rPr dirty="0">
                <a:latin typeface="Arial MT"/>
                <a:cs typeface="Arial MT"/>
              </a:rPr>
              <a:t>filtrado</a:t>
            </a:r>
            <a:r>
              <a:rPr dirty="0">
                <a:latin typeface="Arial MT"/>
                <a:cs typeface="Arial MT"/>
              </a:rPr>
              <a:t>)</a:t>
            </a:r>
          </a:p>
          <a:p>
            <a:pPr marR="5080" algn="r">
              <a:spcBef>
                <a:spcPts val="1680"/>
              </a:spcBef>
            </a:pPr>
            <a:r>
              <a:rPr spc="-5" dirty="0">
                <a:latin typeface="Arial MT"/>
                <a:cs typeface="Arial MT"/>
              </a:rPr>
              <a:t>Comunicación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cuba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1.1.4	TRANSFORMADORES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Regulador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tensión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74505" y="1135380"/>
            <a:ext cx="53625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DEPOSITO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ACEITE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DEL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CONMUTADOR: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18802" y="1733296"/>
            <a:ext cx="5638800" cy="434339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1.1.4	TRANSFORMADORES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POTENCIA.</a:t>
            </a:r>
            <a:r>
              <a:rPr spc="-20" dirty="0"/>
              <a:t> </a:t>
            </a:r>
            <a:r>
              <a:rPr spc="-5" dirty="0"/>
              <a:t>Regulador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tensión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407704" y="1211580"/>
            <a:ext cx="4263390" cy="4764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ARMARIO DE ACCIONAMIENTO:</a:t>
            </a:r>
            <a:endParaRPr sz="20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3050">
              <a:latin typeface="Arial"/>
              <a:cs typeface="Arial"/>
            </a:endParaRPr>
          </a:p>
          <a:p>
            <a:pPr marL="567055" indent="-266700">
              <a:buChar char="-"/>
              <a:tabLst>
                <a:tab pos="567055" algn="l"/>
                <a:tab pos="567690" algn="l"/>
              </a:tabLst>
            </a:pPr>
            <a:r>
              <a:rPr spc="-5" dirty="0">
                <a:latin typeface="Arial MT"/>
                <a:cs typeface="Arial MT"/>
              </a:rPr>
              <a:t>Motor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eléctrico</a:t>
            </a:r>
            <a:endParaRPr>
              <a:latin typeface="Arial MT"/>
              <a:cs typeface="Arial MT"/>
            </a:endParaRPr>
          </a:p>
          <a:p>
            <a:pPr marL="567055" indent="-266700">
              <a:buChar char="-"/>
              <a:tabLst>
                <a:tab pos="567055" algn="l"/>
                <a:tab pos="567690" algn="l"/>
              </a:tabLst>
            </a:pPr>
            <a:r>
              <a:rPr spc="-5" dirty="0">
                <a:latin typeface="Arial MT"/>
                <a:cs typeface="Arial MT"/>
              </a:rPr>
              <a:t>Reductor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velocidad</a:t>
            </a:r>
            <a:endParaRPr>
              <a:latin typeface="Arial MT"/>
              <a:cs typeface="Arial MT"/>
            </a:endParaRPr>
          </a:p>
          <a:p>
            <a:pPr marL="567055" indent="-266700">
              <a:buChar char="-"/>
              <a:tabLst>
                <a:tab pos="567055" algn="l"/>
                <a:tab pos="567690" algn="l"/>
              </a:tabLst>
            </a:pPr>
            <a:r>
              <a:rPr spc="-5" dirty="0">
                <a:latin typeface="Arial MT"/>
                <a:cs typeface="Arial MT"/>
              </a:rPr>
              <a:t>Indicador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posiciones</a:t>
            </a:r>
            <a:endParaRPr>
              <a:latin typeface="Arial MT"/>
              <a:cs typeface="Arial MT"/>
            </a:endParaRPr>
          </a:p>
          <a:p>
            <a:pPr marL="567055" indent="-266700">
              <a:spcBef>
                <a:spcPts val="5"/>
              </a:spcBef>
              <a:buChar char="-"/>
              <a:tabLst>
                <a:tab pos="567055" algn="l"/>
                <a:tab pos="567690" algn="l"/>
              </a:tabLst>
            </a:pPr>
            <a:r>
              <a:rPr spc="-5" dirty="0">
                <a:latin typeface="Arial MT"/>
                <a:cs typeface="Arial MT"/>
              </a:rPr>
              <a:t>Contactores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arranque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motor</a:t>
            </a:r>
            <a:endParaRPr>
              <a:latin typeface="Arial MT"/>
              <a:cs typeface="Arial MT"/>
            </a:endParaRPr>
          </a:p>
          <a:p>
            <a:pPr marL="567055" indent="-266700">
              <a:buChar char="-"/>
              <a:tabLst>
                <a:tab pos="567055" algn="l"/>
                <a:tab pos="567690" algn="l"/>
              </a:tabLst>
            </a:pPr>
            <a:r>
              <a:rPr spc="-5" dirty="0">
                <a:latin typeface="Arial MT"/>
                <a:cs typeface="Arial MT"/>
              </a:rPr>
              <a:t>Relés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intermedios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enclavamiento</a:t>
            </a:r>
            <a:endParaRPr>
              <a:latin typeface="Arial MT"/>
              <a:cs typeface="Arial MT"/>
            </a:endParaRPr>
          </a:p>
          <a:p>
            <a:pPr marL="567055" indent="-266700">
              <a:spcBef>
                <a:spcPts val="5"/>
              </a:spcBef>
              <a:buChar char="-"/>
              <a:tabLst>
                <a:tab pos="567055" algn="l"/>
                <a:tab pos="567690" algn="l"/>
              </a:tabLst>
            </a:pPr>
            <a:r>
              <a:rPr spc="-5" dirty="0">
                <a:latin typeface="Arial MT"/>
                <a:cs typeface="Arial MT"/>
              </a:rPr>
              <a:t>Contador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maniobras</a:t>
            </a:r>
            <a:endParaRPr>
              <a:latin typeface="Arial MT"/>
              <a:cs typeface="Arial MT"/>
            </a:endParaRPr>
          </a:p>
          <a:p>
            <a:pPr marL="567055" indent="-266700">
              <a:buChar char="-"/>
              <a:tabLst>
                <a:tab pos="567055" algn="l"/>
                <a:tab pos="567690" algn="l"/>
              </a:tabLst>
            </a:pPr>
            <a:r>
              <a:rPr spc="-5" dirty="0">
                <a:latin typeface="Arial MT"/>
                <a:cs typeface="Arial MT"/>
              </a:rPr>
              <a:t>Pulsadores</a:t>
            </a:r>
            <a:r>
              <a:rPr spc="-4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4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mando</a:t>
            </a:r>
            <a:endParaRPr>
              <a:latin typeface="Arial MT"/>
              <a:cs typeface="Arial MT"/>
            </a:endParaRPr>
          </a:p>
          <a:p>
            <a:pPr marL="567055" indent="-266700">
              <a:spcBef>
                <a:spcPts val="10"/>
              </a:spcBef>
              <a:buChar char="-"/>
              <a:tabLst>
                <a:tab pos="567055" algn="l"/>
                <a:tab pos="567690" algn="l"/>
              </a:tabLst>
            </a:pPr>
            <a:r>
              <a:rPr spc="-5" dirty="0">
                <a:latin typeface="Arial MT"/>
                <a:cs typeface="Arial MT"/>
              </a:rPr>
              <a:t>Resistencias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caldeo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termostato</a:t>
            </a:r>
            <a:endParaRPr>
              <a:latin typeface="Arial MT"/>
              <a:cs typeface="Arial MT"/>
            </a:endParaRPr>
          </a:p>
          <a:p>
            <a:pPr marL="567055" indent="-266700">
              <a:buChar char="-"/>
              <a:tabLst>
                <a:tab pos="567055" algn="l"/>
                <a:tab pos="567690" algn="l"/>
              </a:tabLst>
            </a:pPr>
            <a:r>
              <a:rPr spc="-5" dirty="0">
                <a:latin typeface="Arial MT"/>
                <a:cs typeface="Arial MT"/>
              </a:rPr>
              <a:t>Regleta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salida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cables</a:t>
            </a:r>
            <a:endParaRPr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2200">
              <a:latin typeface="Arial MT"/>
              <a:cs typeface="Arial MT"/>
            </a:endParaRPr>
          </a:p>
          <a:p>
            <a:pPr marL="300990">
              <a:lnSpc>
                <a:spcPts val="2400"/>
              </a:lnSpc>
            </a:pPr>
            <a:r>
              <a:rPr sz="2000" b="1" spc="-5" dirty="0">
                <a:latin typeface="Arial"/>
                <a:cs typeface="Arial"/>
              </a:rPr>
              <a:t>Funcionamiento</a:t>
            </a:r>
            <a:r>
              <a:rPr sz="2000" spc="-5" dirty="0">
                <a:latin typeface="Arial MT"/>
                <a:cs typeface="Arial MT"/>
              </a:rPr>
              <a:t>:</a:t>
            </a:r>
            <a:endParaRPr sz="2000">
              <a:latin typeface="Arial MT"/>
              <a:cs typeface="Arial MT"/>
            </a:endParaRPr>
          </a:p>
          <a:p>
            <a:pPr marL="655955" indent="-355600">
              <a:lnSpc>
                <a:spcPts val="2160"/>
              </a:lnSpc>
              <a:buChar char="•"/>
              <a:tabLst>
                <a:tab pos="655955" algn="l"/>
                <a:tab pos="656590" algn="l"/>
              </a:tabLst>
            </a:pPr>
            <a:r>
              <a:rPr spc="-5" dirty="0">
                <a:latin typeface="Arial MT"/>
                <a:cs typeface="Arial MT"/>
              </a:rPr>
              <a:t>Automático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(PANTAM)</a:t>
            </a:r>
            <a:endParaRPr>
              <a:latin typeface="Arial MT"/>
              <a:cs typeface="Arial MT"/>
            </a:endParaRPr>
          </a:p>
          <a:p>
            <a:pPr marL="655955" indent="-355600">
              <a:spcBef>
                <a:spcPts val="5"/>
              </a:spcBef>
              <a:buChar char="•"/>
              <a:tabLst>
                <a:tab pos="655955" algn="l"/>
                <a:tab pos="656590" algn="l"/>
              </a:tabLst>
            </a:pPr>
            <a:r>
              <a:rPr spc="-5" dirty="0">
                <a:latin typeface="Arial MT"/>
                <a:cs typeface="Arial MT"/>
              </a:rPr>
              <a:t>Manual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(local-distancia)</a:t>
            </a:r>
            <a:endParaRPr>
              <a:latin typeface="Arial MT"/>
              <a:cs typeface="Arial MT"/>
            </a:endParaRPr>
          </a:p>
          <a:p>
            <a:pPr marL="655955" indent="-355600">
              <a:buChar char="•"/>
              <a:tabLst>
                <a:tab pos="655955" algn="l"/>
                <a:tab pos="656590" algn="l"/>
              </a:tabLst>
            </a:pPr>
            <a:r>
              <a:rPr spc="-5" dirty="0">
                <a:latin typeface="Arial MT"/>
                <a:cs typeface="Arial MT"/>
              </a:rPr>
              <a:t>Emergencia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(manivela)</a:t>
            </a:r>
            <a:endParaRPr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8501" y="1465071"/>
            <a:ext cx="3441953" cy="45720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1.1.4	TRANSFORMADORES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POTENCIA.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Regulador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tensión</a:t>
            </a:r>
            <a:endParaRPr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74049" y="1150619"/>
            <a:ext cx="1888489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solidFill>
                  <a:srgbClr val="000000"/>
                </a:solidFill>
                <a:latin typeface="Arial"/>
                <a:cs typeface="Arial"/>
              </a:rPr>
              <a:t>TRANSMISION: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36304" y="1836421"/>
            <a:ext cx="3227070" cy="1398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8130" indent="-266065">
              <a:spcBef>
                <a:spcPts val="100"/>
              </a:spcBef>
              <a:buChar char="-"/>
              <a:tabLst>
                <a:tab pos="278130" algn="l"/>
                <a:tab pos="278765" algn="l"/>
              </a:tabLst>
            </a:pPr>
            <a:r>
              <a:rPr spc="-5" dirty="0">
                <a:latin typeface="Arial MT"/>
                <a:cs typeface="Arial MT"/>
              </a:rPr>
              <a:t>Motor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eléctrico</a:t>
            </a:r>
            <a:endParaRPr>
              <a:latin typeface="Arial MT"/>
              <a:cs typeface="Arial MT"/>
            </a:endParaRPr>
          </a:p>
          <a:p>
            <a:pPr marL="278130" indent="-266065">
              <a:buChar char="-"/>
              <a:tabLst>
                <a:tab pos="278130" algn="l"/>
                <a:tab pos="278765" algn="l"/>
              </a:tabLst>
            </a:pPr>
            <a:r>
              <a:rPr spc="-5" dirty="0">
                <a:latin typeface="Arial MT"/>
                <a:cs typeface="Arial MT"/>
              </a:rPr>
              <a:t>Reductor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velocidad</a:t>
            </a:r>
            <a:endParaRPr>
              <a:latin typeface="Arial MT"/>
              <a:cs typeface="Arial MT"/>
            </a:endParaRPr>
          </a:p>
          <a:p>
            <a:pPr marL="278130" indent="-266065">
              <a:spcBef>
                <a:spcPts val="5"/>
              </a:spcBef>
              <a:buChar char="-"/>
              <a:tabLst>
                <a:tab pos="278130" algn="l"/>
                <a:tab pos="278765" algn="l"/>
              </a:tabLst>
            </a:pPr>
            <a:r>
              <a:rPr spc="-5" dirty="0">
                <a:latin typeface="Arial MT"/>
                <a:cs typeface="Arial MT"/>
              </a:rPr>
              <a:t>Eje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transmisión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vertical</a:t>
            </a:r>
            <a:endParaRPr>
              <a:latin typeface="Arial MT"/>
              <a:cs typeface="Arial MT"/>
            </a:endParaRPr>
          </a:p>
          <a:p>
            <a:pPr marL="278130" indent="-266065">
              <a:buChar char="-"/>
              <a:tabLst>
                <a:tab pos="278130" algn="l"/>
                <a:tab pos="278765" algn="l"/>
              </a:tabLst>
            </a:pPr>
            <a:r>
              <a:rPr spc="-5" dirty="0">
                <a:latin typeface="Arial MT"/>
                <a:cs typeface="Arial MT"/>
              </a:rPr>
              <a:t>Caja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reenvío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ángulo</a:t>
            </a:r>
            <a:endParaRPr>
              <a:latin typeface="Arial MT"/>
              <a:cs typeface="Arial MT"/>
            </a:endParaRPr>
          </a:p>
          <a:p>
            <a:pPr marL="278130" indent="-266065">
              <a:spcBef>
                <a:spcPts val="5"/>
              </a:spcBef>
              <a:buChar char="-"/>
              <a:tabLst>
                <a:tab pos="278130" algn="l"/>
                <a:tab pos="278765" algn="l"/>
              </a:tabLst>
            </a:pPr>
            <a:r>
              <a:rPr spc="-5" dirty="0">
                <a:latin typeface="Arial MT"/>
                <a:cs typeface="Arial MT"/>
              </a:rPr>
              <a:t>Eje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transmisión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horizontal</a:t>
            </a:r>
            <a:endParaRPr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630212" y="3555745"/>
            <a:ext cx="3733800" cy="914400"/>
            <a:chOff x="2127643" y="3555745"/>
            <a:chExt cx="3733800" cy="914400"/>
          </a:xfrm>
        </p:grpSpPr>
        <p:sp>
          <p:nvSpPr>
            <p:cNvPr id="6" name="object 6"/>
            <p:cNvSpPr/>
            <p:nvPr/>
          </p:nvSpPr>
          <p:spPr>
            <a:xfrm>
              <a:off x="2133993" y="3562095"/>
              <a:ext cx="3721100" cy="901700"/>
            </a:xfrm>
            <a:custGeom>
              <a:avLst/>
              <a:gdLst/>
              <a:ahLst/>
              <a:cxnLst/>
              <a:rect l="l" t="t" r="r" b="b"/>
              <a:pathLst>
                <a:path w="3721100" h="901700">
                  <a:moveTo>
                    <a:pt x="3720833" y="451104"/>
                  </a:moveTo>
                  <a:lnTo>
                    <a:pt x="3228594" y="384810"/>
                  </a:lnTo>
                  <a:lnTo>
                    <a:pt x="3579100" y="278130"/>
                  </a:lnTo>
                  <a:lnTo>
                    <a:pt x="3020568" y="262890"/>
                  </a:lnTo>
                  <a:lnTo>
                    <a:pt x="3176016" y="131826"/>
                  </a:lnTo>
                  <a:lnTo>
                    <a:pt x="2635757" y="169926"/>
                  </a:lnTo>
                  <a:lnTo>
                    <a:pt x="2571749" y="34290"/>
                  </a:lnTo>
                  <a:lnTo>
                    <a:pt x="2132837" y="118872"/>
                  </a:lnTo>
                  <a:lnTo>
                    <a:pt x="1860042" y="0"/>
                  </a:lnTo>
                  <a:lnTo>
                    <a:pt x="1588007" y="118872"/>
                  </a:lnTo>
                  <a:lnTo>
                    <a:pt x="1148334" y="34290"/>
                  </a:lnTo>
                  <a:lnTo>
                    <a:pt x="1085087" y="169926"/>
                  </a:lnTo>
                  <a:lnTo>
                    <a:pt x="544829" y="131826"/>
                  </a:lnTo>
                  <a:lnTo>
                    <a:pt x="700278" y="262890"/>
                  </a:lnTo>
                  <a:lnTo>
                    <a:pt x="140969" y="278130"/>
                  </a:lnTo>
                  <a:lnTo>
                    <a:pt x="491490" y="384810"/>
                  </a:lnTo>
                  <a:lnTo>
                    <a:pt x="0" y="451104"/>
                  </a:lnTo>
                  <a:lnTo>
                    <a:pt x="491490" y="516636"/>
                  </a:lnTo>
                  <a:lnTo>
                    <a:pt x="140969" y="623316"/>
                  </a:lnTo>
                  <a:lnTo>
                    <a:pt x="700278" y="638555"/>
                  </a:lnTo>
                  <a:lnTo>
                    <a:pt x="544829" y="769620"/>
                  </a:lnTo>
                  <a:lnTo>
                    <a:pt x="1085087" y="732281"/>
                  </a:lnTo>
                  <a:lnTo>
                    <a:pt x="1148334" y="867155"/>
                  </a:lnTo>
                  <a:lnTo>
                    <a:pt x="1588007" y="782574"/>
                  </a:lnTo>
                  <a:lnTo>
                    <a:pt x="1860042" y="901446"/>
                  </a:lnTo>
                  <a:lnTo>
                    <a:pt x="2132837" y="782574"/>
                  </a:lnTo>
                  <a:lnTo>
                    <a:pt x="2571749" y="867155"/>
                  </a:lnTo>
                  <a:lnTo>
                    <a:pt x="2635757" y="732281"/>
                  </a:lnTo>
                  <a:lnTo>
                    <a:pt x="3176016" y="769620"/>
                  </a:lnTo>
                  <a:lnTo>
                    <a:pt x="3020568" y="638555"/>
                  </a:lnTo>
                  <a:lnTo>
                    <a:pt x="3579100" y="623316"/>
                  </a:lnTo>
                  <a:lnTo>
                    <a:pt x="3228594" y="516636"/>
                  </a:lnTo>
                  <a:lnTo>
                    <a:pt x="3720833" y="451104"/>
                  </a:lnTo>
                  <a:close/>
                </a:path>
              </a:pathLst>
            </a:custGeom>
            <a:solidFill>
              <a:srgbClr val="FF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133993" y="3562095"/>
              <a:ext cx="3721100" cy="901700"/>
            </a:xfrm>
            <a:custGeom>
              <a:avLst/>
              <a:gdLst/>
              <a:ahLst/>
              <a:cxnLst/>
              <a:rect l="l" t="t" r="r" b="b"/>
              <a:pathLst>
                <a:path w="3721100" h="901700">
                  <a:moveTo>
                    <a:pt x="3720833" y="451104"/>
                  </a:moveTo>
                  <a:lnTo>
                    <a:pt x="3228594" y="384810"/>
                  </a:lnTo>
                  <a:lnTo>
                    <a:pt x="3579100" y="278130"/>
                  </a:lnTo>
                  <a:lnTo>
                    <a:pt x="3020568" y="262890"/>
                  </a:lnTo>
                  <a:lnTo>
                    <a:pt x="3176016" y="131826"/>
                  </a:lnTo>
                  <a:lnTo>
                    <a:pt x="2635757" y="169926"/>
                  </a:lnTo>
                  <a:lnTo>
                    <a:pt x="2571749" y="34290"/>
                  </a:lnTo>
                  <a:lnTo>
                    <a:pt x="2132837" y="118872"/>
                  </a:lnTo>
                  <a:lnTo>
                    <a:pt x="1860042" y="0"/>
                  </a:lnTo>
                  <a:lnTo>
                    <a:pt x="1588007" y="118872"/>
                  </a:lnTo>
                  <a:lnTo>
                    <a:pt x="1148334" y="34290"/>
                  </a:lnTo>
                  <a:lnTo>
                    <a:pt x="1085087" y="169926"/>
                  </a:lnTo>
                  <a:lnTo>
                    <a:pt x="544829" y="131826"/>
                  </a:lnTo>
                  <a:lnTo>
                    <a:pt x="700278" y="262890"/>
                  </a:lnTo>
                  <a:lnTo>
                    <a:pt x="140969" y="278130"/>
                  </a:lnTo>
                  <a:lnTo>
                    <a:pt x="491490" y="384810"/>
                  </a:lnTo>
                  <a:lnTo>
                    <a:pt x="0" y="451104"/>
                  </a:lnTo>
                  <a:lnTo>
                    <a:pt x="491490" y="516636"/>
                  </a:lnTo>
                  <a:lnTo>
                    <a:pt x="140969" y="623316"/>
                  </a:lnTo>
                  <a:lnTo>
                    <a:pt x="700278" y="638555"/>
                  </a:lnTo>
                  <a:lnTo>
                    <a:pt x="544829" y="769620"/>
                  </a:lnTo>
                  <a:lnTo>
                    <a:pt x="1085087" y="732281"/>
                  </a:lnTo>
                  <a:lnTo>
                    <a:pt x="1148334" y="867155"/>
                  </a:lnTo>
                  <a:lnTo>
                    <a:pt x="1588007" y="782574"/>
                  </a:lnTo>
                  <a:lnTo>
                    <a:pt x="1860042" y="901446"/>
                  </a:lnTo>
                  <a:lnTo>
                    <a:pt x="2132837" y="782574"/>
                  </a:lnTo>
                  <a:lnTo>
                    <a:pt x="2571749" y="867155"/>
                  </a:lnTo>
                  <a:lnTo>
                    <a:pt x="2635757" y="732281"/>
                  </a:lnTo>
                  <a:lnTo>
                    <a:pt x="3176016" y="769620"/>
                  </a:lnTo>
                  <a:lnTo>
                    <a:pt x="3020568" y="638555"/>
                  </a:lnTo>
                  <a:lnTo>
                    <a:pt x="3579100" y="623316"/>
                  </a:lnTo>
                  <a:lnTo>
                    <a:pt x="3228594" y="516636"/>
                  </a:lnTo>
                  <a:lnTo>
                    <a:pt x="3720833" y="451104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620552" y="3814571"/>
            <a:ext cx="160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ANOMALIA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369858" y="4622545"/>
            <a:ext cx="228600" cy="609600"/>
            <a:chOff x="3867289" y="4622545"/>
            <a:chExt cx="228600" cy="609600"/>
          </a:xfrm>
        </p:grpSpPr>
        <p:sp>
          <p:nvSpPr>
            <p:cNvPr id="10" name="object 10"/>
            <p:cNvSpPr/>
            <p:nvPr/>
          </p:nvSpPr>
          <p:spPr>
            <a:xfrm>
              <a:off x="3873639" y="4628895"/>
              <a:ext cx="215900" cy="596900"/>
            </a:xfrm>
            <a:custGeom>
              <a:avLst/>
              <a:gdLst/>
              <a:ahLst/>
              <a:cxnLst/>
              <a:rect l="l" t="t" r="r" b="b"/>
              <a:pathLst>
                <a:path w="215900" h="596900">
                  <a:moveTo>
                    <a:pt x="215646" y="298704"/>
                  </a:moveTo>
                  <a:lnTo>
                    <a:pt x="161544" y="298704"/>
                  </a:lnTo>
                  <a:lnTo>
                    <a:pt x="161544" y="0"/>
                  </a:lnTo>
                  <a:lnTo>
                    <a:pt x="54102" y="0"/>
                  </a:lnTo>
                  <a:lnTo>
                    <a:pt x="54102" y="298704"/>
                  </a:lnTo>
                  <a:lnTo>
                    <a:pt x="0" y="298704"/>
                  </a:lnTo>
                  <a:lnTo>
                    <a:pt x="108203" y="596646"/>
                  </a:lnTo>
                  <a:lnTo>
                    <a:pt x="215646" y="298704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73639" y="4628895"/>
              <a:ext cx="215900" cy="596900"/>
            </a:xfrm>
            <a:custGeom>
              <a:avLst/>
              <a:gdLst/>
              <a:ahLst/>
              <a:cxnLst/>
              <a:rect l="l" t="t" r="r" b="b"/>
              <a:pathLst>
                <a:path w="215900" h="596900">
                  <a:moveTo>
                    <a:pt x="0" y="298704"/>
                  </a:moveTo>
                  <a:lnTo>
                    <a:pt x="54102" y="298704"/>
                  </a:lnTo>
                  <a:lnTo>
                    <a:pt x="54102" y="0"/>
                  </a:lnTo>
                  <a:lnTo>
                    <a:pt x="161544" y="0"/>
                  </a:lnTo>
                  <a:lnTo>
                    <a:pt x="161544" y="298704"/>
                  </a:lnTo>
                  <a:lnTo>
                    <a:pt x="215646" y="298704"/>
                  </a:lnTo>
                  <a:lnTo>
                    <a:pt x="108203" y="596646"/>
                  </a:lnTo>
                  <a:lnTo>
                    <a:pt x="0" y="298704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520730" y="5417819"/>
            <a:ext cx="19177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2715" marR="5080" indent="-120650">
              <a:spcBef>
                <a:spcPts val="95"/>
              </a:spcBef>
            </a:pPr>
            <a:r>
              <a:rPr sz="2000" spc="-5" dirty="0" err="1" smtClean="0">
                <a:latin typeface="Arial MT"/>
                <a:cs typeface="Arial MT"/>
              </a:rPr>
              <a:t>Desregula</a:t>
            </a:r>
            <a:r>
              <a:rPr sz="2000" dirty="0" err="1" smtClean="0">
                <a:latin typeface="Arial MT"/>
                <a:cs typeface="Arial MT"/>
              </a:rPr>
              <a:t>c</a:t>
            </a:r>
            <a:r>
              <a:rPr sz="2000" spc="-5" dirty="0" err="1" smtClean="0">
                <a:latin typeface="Arial MT"/>
                <a:cs typeface="Arial MT"/>
              </a:rPr>
              <a:t>iones</a:t>
            </a:r>
            <a:r>
              <a:rPr lang="es-ES" sz="2000" spc="-5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Asincronismos</a:t>
            </a:r>
            <a:endParaRPr sz="2000" dirty="0">
              <a:latin typeface="Arial MT"/>
              <a:cs typeface="Arial MT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85775" y="1177799"/>
            <a:ext cx="3276599" cy="5027675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1.1.5	TRANSFORMADORES</a:t>
            </a:r>
            <a:r>
              <a:rPr spc="-30" dirty="0"/>
              <a:t> </a:t>
            </a:r>
            <a:r>
              <a:rPr spc="-5" dirty="0"/>
              <a:t>DE</a:t>
            </a:r>
            <a:r>
              <a:rPr spc="-25" dirty="0"/>
              <a:t> </a:t>
            </a:r>
            <a:r>
              <a:rPr dirty="0"/>
              <a:t>POTENCIA.</a:t>
            </a:r>
            <a:r>
              <a:rPr spc="-25" dirty="0"/>
              <a:t> </a:t>
            </a:r>
            <a:r>
              <a:rPr dirty="0"/>
              <a:t>Protecciones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80323" y="1135380"/>
            <a:ext cx="6709409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TIPOS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PROTECCIONES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UN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TRANSFORMADOR: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17295" y="2901705"/>
            <a:ext cx="11696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PROPIAS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17295" y="5435358"/>
            <a:ext cx="141224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dirty="0">
                <a:latin typeface="Arial"/>
                <a:cs typeface="Arial"/>
              </a:rPr>
              <a:t>EXTERNAS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074202" y="1704339"/>
          <a:ext cx="4728210" cy="31531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61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0859"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TERMÓMETRO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L w="12700">
                      <a:solidFill>
                        <a:srgbClr val="808080"/>
                      </a:solidFill>
                      <a:prstDash val="solid"/>
                    </a:lnL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b="1" spc="-10" dirty="0">
                          <a:solidFill>
                            <a:srgbClr val="B50069"/>
                          </a:solidFill>
                          <a:latin typeface="Arial"/>
                          <a:cs typeface="Arial"/>
                        </a:rPr>
                        <a:t>26-1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99"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TERMOSTATO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80808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b="1" spc="-10" dirty="0">
                          <a:solidFill>
                            <a:srgbClr val="B50069"/>
                          </a:solidFill>
                          <a:latin typeface="Arial"/>
                          <a:cs typeface="Arial"/>
                        </a:rPr>
                        <a:t>26-2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2230" marB="0">
                    <a:lnR w="12700">
                      <a:solidFill>
                        <a:srgbClr val="80808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IMAGEN</a:t>
                      </a:r>
                      <a:r>
                        <a:rPr sz="18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TÉRMICA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80808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b="1" spc="-10" dirty="0">
                          <a:solidFill>
                            <a:srgbClr val="B50069"/>
                          </a:solidFill>
                          <a:latin typeface="Arial"/>
                          <a:cs typeface="Arial"/>
                        </a:rPr>
                        <a:t>49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2230" marB="0">
                    <a:lnR w="12700">
                      <a:solidFill>
                        <a:srgbClr val="80808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INDICADOR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NIVEL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ACEITE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80808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b="1" spc="-5" dirty="0">
                          <a:solidFill>
                            <a:srgbClr val="B50069"/>
                          </a:solidFill>
                          <a:latin typeface="Arial"/>
                          <a:cs typeface="Arial"/>
                        </a:rPr>
                        <a:t>63N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2230" marB="0">
                    <a:lnR w="12700">
                      <a:solidFill>
                        <a:srgbClr val="80808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LIBERADOR</a:t>
                      </a:r>
                      <a:r>
                        <a:rPr sz="18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8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PRESIÓN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80808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b="1" spc="-5" dirty="0">
                          <a:solidFill>
                            <a:srgbClr val="B50069"/>
                          </a:solidFill>
                          <a:latin typeface="Arial"/>
                          <a:cs typeface="Arial"/>
                        </a:rPr>
                        <a:t>63L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2230" marB="0">
                    <a:lnR w="12700">
                      <a:solidFill>
                        <a:srgbClr val="80808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RELÉ</a:t>
                      </a:r>
                      <a:r>
                        <a:rPr sz="18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BUCHHOLZ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80808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b="1" spc="-5" dirty="0">
                          <a:solidFill>
                            <a:srgbClr val="B50069"/>
                          </a:solidFill>
                          <a:latin typeface="Arial"/>
                          <a:cs typeface="Arial"/>
                        </a:rPr>
                        <a:t>63B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2230" marB="0">
                    <a:lnR w="12700">
                      <a:solidFill>
                        <a:srgbClr val="80808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296"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RELÉ</a:t>
                      </a:r>
                      <a:r>
                        <a:rPr sz="18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BUCHHOLZ-JANSEN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808080"/>
                      </a:solidFill>
                      <a:prstDash val="solid"/>
                    </a:lnL>
                    <a:lnB w="1905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b="1" spc="-10" dirty="0">
                          <a:solidFill>
                            <a:srgbClr val="B50069"/>
                          </a:solidFill>
                          <a:latin typeface="Arial"/>
                          <a:cs typeface="Arial"/>
                        </a:rPr>
                        <a:t>63-BJ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2230" marB="0">
                    <a:lnR w="12700">
                      <a:solidFill>
                        <a:srgbClr val="808080"/>
                      </a:solidFill>
                      <a:prstDash val="solid"/>
                    </a:lnR>
                    <a:lnB w="19050">
                      <a:solidFill>
                        <a:srgbClr val="80808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5080552" y="5203444"/>
            <a:ext cx="4715510" cy="867410"/>
          </a:xfrm>
          <a:custGeom>
            <a:avLst/>
            <a:gdLst/>
            <a:ahLst/>
            <a:cxnLst/>
            <a:rect l="l" t="t" r="r" b="b"/>
            <a:pathLst>
              <a:path w="4715509" h="867410">
                <a:moveTo>
                  <a:pt x="0" y="0"/>
                </a:moveTo>
                <a:lnTo>
                  <a:pt x="0" y="867156"/>
                </a:lnTo>
                <a:lnTo>
                  <a:pt x="4715255" y="867155"/>
                </a:lnTo>
                <a:lnTo>
                  <a:pt x="4715255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179606" y="5084521"/>
            <a:ext cx="3328670" cy="9398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>
              <a:spcBef>
                <a:spcPts val="1300"/>
              </a:spcBef>
              <a:tabLst>
                <a:tab pos="2666365" algn="l"/>
              </a:tabLst>
            </a:pPr>
            <a:r>
              <a:rPr b="1" spc="-5" dirty="0">
                <a:latin typeface="Arial"/>
                <a:cs typeface="Arial"/>
              </a:rPr>
              <a:t>DIFERENCIAL	</a:t>
            </a:r>
            <a:r>
              <a:rPr sz="2000" b="1" spc="-10" dirty="0">
                <a:solidFill>
                  <a:srgbClr val="B50069"/>
                </a:solidFill>
                <a:latin typeface="Arial"/>
                <a:cs typeface="Arial"/>
              </a:rPr>
              <a:t>87</a:t>
            </a:r>
            <a:endParaRPr sz="2000">
              <a:latin typeface="Arial"/>
              <a:cs typeface="Arial"/>
            </a:endParaRPr>
          </a:p>
          <a:p>
            <a:pPr>
              <a:spcBef>
                <a:spcPts val="1200"/>
              </a:spcBef>
              <a:tabLst>
                <a:tab pos="2666365" algn="l"/>
              </a:tabLst>
            </a:pPr>
            <a:r>
              <a:rPr b="1" spc="-5" dirty="0">
                <a:latin typeface="Arial"/>
                <a:cs typeface="Arial"/>
              </a:rPr>
              <a:t>SOBREINTENSIDAD	</a:t>
            </a:r>
            <a:r>
              <a:rPr sz="2000" b="1" spc="-10" dirty="0">
                <a:solidFill>
                  <a:srgbClr val="B50069"/>
                </a:solidFill>
                <a:latin typeface="Arial"/>
                <a:cs typeface="Arial"/>
              </a:rPr>
              <a:t>50-51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56808" y="1551940"/>
            <a:ext cx="3886200" cy="353943"/>
          </a:xfrm>
          <a:prstGeom prst="rect">
            <a:avLst/>
          </a:prstGeom>
          <a:ln w="12700">
            <a:solidFill>
              <a:srgbClr val="80808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algn="ctr">
              <a:spcBef>
                <a:spcPts val="360"/>
              </a:spcBef>
              <a:tabLst>
                <a:tab pos="2285365" algn="l"/>
              </a:tabLst>
            </a:pPr>
            <a:r>
              <a:rPr sz="2000" b="1" spc="-5" dirty="0">
                <a:latin typeface="Arial"/>
                <a:cs typeface="Arial"/>
              </a:rPr>
              <a:t>TERMÓMETRO	</a:t>
            </a:r>
            <a:r>
              <a:rPr sz="2000" b="1" spc="-10" dirty="0">
                <a:solidFill>
                  <a:srgbClr val="B50069"/>
                </a:solidFill>
                <a:latin typeface="Arial"/>
                <a:cs typeface="Arial"/>
              </a:rPr>
              <a:t>26-1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93354" y="2173232"/>
            <a:ext cx="4071620" cy="141224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297815" indent="-285750">
              <a:spcBef>
                <a:spcPts val="535"/>
              </a:spcBef>
              <a:buChar char="•"/>
              <a:tabLst>
                <a:tab pos="297815" algn="l"/>
                <a:tab pos="298450" algn="l"/>
              </a:tabLst>
            </a:pPr>
            <a:r>
              <a:rPr dirty="0">
                <a:latin typeface="Arial MT"/>
                <a:cs typeface="Arial MT"/>
              </a:rPr>
              <a:t>MIDE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TEMPERATURA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ACEITE</a:t>
            </a:r>
            <a:endParaRPr>
              <a:latin typeface="Arial MT"/>
              <a:cs typeface="Arial MT"/>
            </a:endParaRPr>
          </a:p>
          <a:p>
            <a:pPr marL="297815" indent="-285750">
              <a:spcBef>
                <a:spcPts val="440"/>
              </a:spcBef>
              <a:buChar char="•"/>
              <a:tabLst>
                <a:tab pos="297815" algn="l"/>
                <a:tab pos="298450" algn="l"/>
              </a:tabLst>
            </a:pPr>
            <a:r>
              <a:rPr dirty="0">
                <a:latin typeface="Arial MT"/>
                <a:cs typeface="Arial MT"/>
              </a:rPr>
              <a:t>3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AGUJAS: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NEGRA,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solidFill>
                  <a:srgbClr val="33009A"/>
                </a:solidFill>
                <a:latin typeface="Arial MT"/>
                <a:cs typeface="Arial MT"/>
              </a:rPr>
              <a:t>AZUL</a:t>
            </a:r>
            <a:r>
              <a:rPr spc="-20" dirty="0">
                <a:solidFill>
                  <a:srgbClr val="33009A"/>
                </a:solidFill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009A9A"/>
                </a:solidFill>
                <a:latin typeface="Arial MT"/>
                <a:cs typeface="Arial MT"/>
              </a:rPr>
              <a:t>ROJA</a:t>
            </a:r>
            <a:endParaRPr>
              <a:latin typeface="Arial MT"/>
              <a:cs typeface="Arial MT"/>
            </a:endParaRPr>
          </a:p>
          <a:p>
            <a:pPr marL="297815" indent="-285750">
              <a:spcBef>
                <a:spcPts val="434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SEÑAL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solidFill>
                  <a:srgbClr val="EF9100"/>
                </a:solidFill>
                <a:latin typeface="Arial MT"/>
                <a:cs typeface="Arial MT"/>
              </a:rPr>
              <a:t>ALARMA</a:t>
            </a:r>
            <a:endParaRPr>
              <a:latin typeface="Arial MT"/>
              <a:cs typeface="Arial MT"/>
            </a:endParaRPr>
          </a:p>
          <a:p>
            <a:pPr marL="297815" indent="-285750">
              <a:spcBef>
                <a:spcPts val="970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SOBRECARGAS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PERMANENTES</a:t>
            </a:r>
            <a:endParaRPr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857031" y="888999"/>
            <a:ext cx="4583430" cy="5199380"/>
            <a:chOff x="4354462" y="888999"/>
            <a:chExt cx="4583430" cy="51993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92655" y="888999"/>
              <a:ext cx="3745229" cy="519912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354461" y="3830332"/>
              <a:ext cx="2971800" cy="2197100"/>
            </a:xfrm>
            <a:custGeom>
              <a:avLst/>
              <a:gdLst/>
              <a:ahLst/>
              <a:cxnLst/>
              <a:rect l="l" t="t" r="r" b="b"/>
              <a:pathLst>
                <a:path w="2971800" h="2197100">
                  <a:moveTo>
                    <a:pt x="1676387" y="28943"/>
                  </a:moveTo>
                  <a:lnTo>
                    <a:pt x="1600936" y="12090"/>
                  </a:lnTo>
                  <a:lnTo>
                    <a:pt x="1600936" y="34290"/>
                  </a:lnTo>
                  <a:lnTo>
                    <a:pt x="1600555" y="34620"/>
                  </a:lnTo>
                  <a:lnTo>
                    <a:pt x="1600530" y="34023"/>
                  </a:lnTo>
                  <a:lnTo>
                    <a:pt x="1600936" y="34290"/>
                  </a:lnTo>
                  <a:lnTo>
                    <a:pt x="1600936" y="12090"/>
                  </a:lnTo>
                  <a:lnTo>
                    <a:pt x="1546860" y="0"/>
                  </a:lnTo>
                  <a:lnTo>
                    <a:pt x="1592287" y="28790"/>
                  </a:lnTo>
                  <a:lnTo>
                    <a:pt x="685800" y="98285"/>
                  </a:lnTo>
                  <a:lnTo>
                    <a:pt x="686562" y="111239"/>
                  </a:lnTo>
                  <a:lnTo>
                    <a:pt x="1592338" y="41795"/>
                  </a:lnTo>
                  <a:lnTo>
                    <a:pt x="1552956" y="76200"/>
                  </a:lnTo>
                  <a:lnTo>
                    <a:pt x="1600936" y="57823"/>
                  </a:lnTo>
                  <a:lnTo>
                    <a:pt x="1676387" y="28943"/>
                  </a:lnTo>
                  <a:close/>
                </a:path>
                <a:path w="2971800" h="2197100">
                  <a:moveTo>
                    <a:pt x="2971787" y="2162543"/>
                  </a:moveTo>
                  <a:lnTo>
                    <a:pt x="2846070" y="2120633"/>
                  </a:lnTo>
                  <a:lnTo>
                    <a:pt x="2887713" y="2153970"/>
                  </a:lnTo>
                  <a:lnTo>
                    <a:pt x="0" y="2079485"/>
                  </a:lnTo>
                  <a:lnTo>
                    <a:pt x="0" y="2092439"/>
                  </a:lnTo>
                  <a:lnTo>
                    <a:pt x="2887243" y="2166150"/>
                  </a:lnTo>
                  <a:lnTo>
                    <a:pt x="2843784" y="2196833"/>
                  </a:lnTo>
                  <a:lnTo>
                    <a:pt x="2895587" y="2182965"/>
                  </a:lnTo>
                  <a:lnTo>
                    <a:pt x="2971787" y="216254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564926" y="3809999"/>
            <a:ext cx="1143000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400" spc="-5" dirty="0" smtClean="0">
                <a:latin typeface="Arial MT"/>
                <a:cs typeface="Arial MT"/>
              </a:rPr>
              <a:t>ESFERA</a:t>
            </a:r>
            <a:r>
              <a:rPr lang="es-ES" sz="1400" spc="-5" dirty="0" smtClean="0">
                <a:latin typeface="Arial MT"/>
                <a:cs typeface="Arial MT"/>
              </a:rPr>
              <a:t> </a:t>
            </a:r>
            <a:r>
              <a:rPr sz="1400" spc="-5" dirty="0" smtClean="0">
                <a:latin typeface="Arial MT"/>
                <a:cs typeface="Arial MT"/>
              </a:rPr>
              <a:t>INDICADORA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12526" y="5257799"/>
            <a:ext cx="1731010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22300" marR="5080">
              <a:spcBef>
                <a:spcPts val="95"/>
              </a:spcBef>
            </a:pPr>
            <a:r>
              <a:rPr sz="1400" spc="-5" dirty="0">
                <a:latin typeface="Arial MT"/>
                <a:cs typeface="Arial MT"/>
              </a:rPr>
              <a:t>CAJA </a:t>
            </a:r>
            <a:r>
              <a:rPr sz="1400" spc="-5" dirty="0" smtClean="0">
                <a:latin typeface="Arial MT"/>
                <a:cs typeface="Arial MT"/>
              </a:rPr>
              <a:t>DE</a:t>
            </a:r>
            <a:r>
              <a:rPr lang="es-ES" sz="1400" spc="-5" dirty="0" smtClean="0">
                <a:latin typeface="Arial MT"/>
                <a:cs typeface="Arial MT"/>
              </a:rPr>
              <a:t> </a:t>
            </a:r>
            <a:r>
              <a:rPr sz="1400" spc="-5" dirty="0" smtClean="0">
                <a:latin typeface="Arial MT"/>
                <a:cs typeface="Arial MT"/>
              </a:rPr>
              <a:t>REGLETERO</a:t>
            </a:r>
            <a:endParaRPr sz="1400" dirty="0">
              <a:latin typeface="Arial MT"/>
              <a:cs typeface="Arial MT"/>
            </a:endParaRPr>
          </a:p>
          <a:p>
            <a:pPr marL="12700">
              <a:spcBef>
                <a:spcPts val="840"/>
              </a:spcBef>
            </a:pPr>
            <a:r>
              <a:rPr sz="1400" spc="-5" dirty="0">
                <a:latin typeface="Arial MT"/>
                <a:cs typeface="Arial MT"/>
              </a:rPr>
              <a:t>TUBO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CAPILAR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161830" y="1724151"/>
            <a:ext cx="3587750" cy="3773804"/>
          </a:xfrm>
          <a:custGeom>
            <a:avLst/>
            <a:gdLst/>
            <a:ahLst/>
            <a:cxnLst/>
            <a:rect l="l" t="t" r="r" b="b"/>
            <a:pathLst>
              <a:path w="3587750" h="3773804">
                <a:moveTo>
                  <a:pt x="2133587" y="3735324"/>
                </a:moveTo>
                <a:lnTo>
                  <a:pt x="2007108" y="3697224"/>
                </a:lnTo>
                <a:lnTo>
                  <a:pt x="2048332" y="3728466"/>
                </a:lnTo>
                <a:lnTo>
                  <a:pt x="0" y="3728466"/>
                </a:lnTo>
                <a:lnTo>
                  <a:pt x="0" y="3741420"/>
                </a:lnTo>
                <a:lnTo>
                  <a:pt x="2049335" y="3741420"/>
                </a:lnTo>
                <a:lnTo>
                  <a:pt x="2007108" y="3773424"/>
                </a:lnTo>
                <a:lnTo>
                  <a:pt x="2057400" y="3758285"/>
                </a:lnTo>
                <a:lnTo>
                  <a:pt x="2133587" y="3735324"/>
                </a:lnTo>
                <a:close/>
              </a:path>
              <a:path w="3587750" h="3773804">
                <a:moveTo>
                  <a:pt x="2212822" y="1697736"/>
                </a:moveTo>
                <a:lnTo>
                  <a:pt x="2193061" y="1746834"/>
                </a:lnTo>
                <a:lnTo>
                  <a:pt x="1834896" y="456438"/>
                </a:lnTo>
                <a:lnTo>
                  <a:pt x="1822704" y="460248"/>
                </a:lnTo>
                <a:lnTo>
                  <a:pt x="2180920" y="1750009"/>
                </a:lnTo>
                <a:lnTo>
                  <a:pt x="2138934" y="1717548"/>
                </a:lnTo>
                <a:lnTo>
                  <a:pt x="2195296" y="1807286"/>
                </a:lnTo>
                <a:lnTo>
                  <a:pt x="2209787" y="1830324"/>
                </a:lnTo>
                <a:lnTo>
                  <a:pt x="2212822" y="1697736"/>
                </a:lnTo>
                <a:close/>
              </a:path>
              <a:path w="3587750" h="3773804">
                <a:moveTo>
                  <a:pt x="2840736" y="1623060"/>
                </a:moveTo>
                <a:lnTo>
                  <a:pt x="2815132" y="1668018"/>
                </a:lnTo>
                <a:lnTo>
                  <a:pt x="2596896" y="0"/>
                </a:lnTo>
                <a:lnTo>
                  <a:pt x="2584704" y="2286"/>
                </a:lnTo>
                <a:lnTo>
                  <a:pt x="2802331" y="1670646"/>
                </a:lnTo>
                <a:lnTo>
                  <a:pt x="2765272" y="1632966"/>
                </a:lnTo>
                <a:lnTo>
                  <a:pt x="2816339" y="1747304"/>
                </a:lnTo>
                <a:lnTo>
                  <a:pt x="2819387" y="1754124"/>
                </a:lnTo>
                <a:lnTo>
                  <a:pt x="2840736" y="1623060"/>
                </a:lnTo>
                <a:close/>
              </a:path>
              <a:path w="3587750" h="3773804">
                <a:moveTo>
                  <a:pt x="3587470" y="765810"/>
                </a:moveTo>
                <a:lnTo>
                  <a:pt x="3575304" y="760476"/>
                </a:lnTo>
                <a:lnTo>
                  <a:pt x="3152533" y="1819668"/>
                </a:lnTo>
                <a:lnTo>
                  <a:pt x="3152533" y="1835569"/>
                </a:lnTo>
                <a:lnTo>
                  <a:pt x="3152394" y="1835670"/>
                </a:lnTo>
                <a:lnTo>
                  <a:pt x="3152343" y="1835492"/>
                </a:lnTo>
                <a:lnTo>
                  <a:pt x="3152533" y="1835569"/>
                </a:lnTo>
                <a:lnTo>
                  <a:pt x="3152533" y="1819668"/>
                </a:lnTo>
                <a:lnTo>
                  <a:pt x="3149930" y="1826183"/>
                </a:lnTo>
                <a:lnTo>
                  <a:pt x="3136392" y="1773936"/>
                </a:lnTo>
                <a:lnTo>
                  <a:pt x="3124187" y="1906524"/>
                </a:lnTo>
                <a:lnTo>
                  <a:pt x="3147060" y="1877783"/>
                </a:lnTo>
                <a:lnTo>
                  <a:pt x="3207258" y="1802130"/>
                </a:lnTo>
                <a:lnTo>
                  <a:pt x="3161652" y="1830006"/>
                </a:lnTo>
                <a:lnTo>
                  <a:pt x="3587470" y="765810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211095" y="1206705"/>
            <a:ext cx="1082040" cy="473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3820">
              <a:lnSpc>
                <a:spcPct val="105000"/>
              </a:lnSpc>
              <a:spcBef>
                <a:spcPts val="100"/>
              </a:spcBef>
            </a:pPr>
            <a:r>
              <a:rPr sz="1400" spc="-5" dirty="0">
                <a:latin typeface="Arial MT"/>
                <a:cs typeface="Arial MT"/>
              </a:rPr>
              <a:t>AGUJA </a:t>
            </a:r>
            <a:r>
              <a:rPr sz="1400" spc="-5" dirty="0" smtClean="0">
                <a:latin typeface="Arial MT"/>
                <a:cs typeface="Arial MT"/>
              </a:rPr>
              <a:t>DE</a:t>
            </a:r>
            <a:r>
              <a:rPr lang="es-ES" sz="1400" spc="-5" dirty="0" smtClean="0">
                <a:latin typeface="Arial MT"/>
                <a:cs typeface="Arial MT"/>
              </a:rPr>
              <a:t> </a:t>
            </a:r>
            <a:r>
              <a:rPr sz="1400" spc="-5" dirty="0" smtClean="0">
                <a:latin typeface="Arial MT"/>
                <a:cs typeface="Arial MT"/>
              </a:rPr>
              <a:t>TEMP</a:t>
            </a:r>
            <a:r>
              <a:rPr sz="1400" spc="-5" dirty="0">
                <a:latin typeface="Arial MT"/>
                <a:cs typeface="Arial MT"/>
              </a:rPr>
              <a:t>.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REAL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61717" y="1968705"/>
            <a:ext cx="915035" cy="473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680" marR="5080" indent="-94615">
              <a:lnSpc>
                <a:spcPct val="105000"/>
              </a:lnSpc>
              <a:spcBef>
                <a:spcPts val="100"/>
              </a:spcBef>
            </a:pPr>
            <a:r>
              <a:rPr sz="1400" spc="-5" dirty="0">
                <a:latin typeface="Arial MT"/>
                <a:cs typeface="Arial MT"/>
              </a:rPr>
              <a:t>AGUJA</a:t>
            </a:r>
            <a:r>
              <a:rPr sz="1400" spc="-70" dirty="0">
                <a:latin typeface="Arial MT"/>
                <a:cs typeface="Arial MT"/>
              </a:rPr>
              <a:t> </a:t>
            </a:r>
            <a:r>
              <a:rPr sz="1400" spc="-5" dirty="0" smtClean="0">
                <a:latin typeface="Arial MT"/>
                <a:cs typeface="Arial MT"/>
              </a:rPr>
              <a:t>DE</a:t>
            </a:r>
            <a:r>
              <a:rPr lang="es-ES" sz="1400" spc="-5" dirty="0" smtClean="0">
                <a:latin typeface="Arial MT"/>
                <a:cs typeface="Arial MT"/>
              </a:rPr>
              <a:t> </a:t>
            </a:r>
            <a:r>
              <a:rPr sz="1400" spc="-5" dirty="0" smtClean="0">
                <a:latin typeface="Arial MT"/>
                <a:cs typeface="Arial MT"/>
              </a:rPr>
              <a:t>MÁXIMA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23317" y="1663905"/>
            <a:ext cx="915035" cy="473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525" marR="5080" indent="-124460">
              <a:lnSpc>
                <a:spcPct val="105000"/>
              </a:lnSpc>
              <a:spcBef>
                <a:spcPts val="100"/>
              </a:spcBef>
            </a:pPr>
            <a:r>
              <a:rPr sz="1400" spc="-5" dirty="0">
                <a:latin typeface="Arial MT"/>
                <a:cs typeface="Arial MT"/>
              </a:rPr>
              <a:t>AGUJA</a:t>
            </a:r>
            <a:r>
              <a:rPr sz="1400" spc="-70" dirty="0">
                <a:latin typeface="Arial MT"/>
                <a:cs typeface="Arial MT"/>
              </a:rPr>
              <a:t> </a:t>
            </a:r>
            <a:r>
              <a:rPr sz="1400" spc="-5" dirty="0" smtClean="0">
                <a:latin typeface="Arial MT"/>
                <a:cs typeface="Arial MT"/>
              </a:rPr>
              <a:t>DE</a:t>
            </a:r>
            <a:r>
              <a:rPr lang="es-ES" sz="1400" spc="-5" dirty="0" smtClean="0">
                <a:latin typeface="Arial MT"/>
                <a:cs typeface="Arial MT"/>
              </a:rPr>
              <a:t> </a:t>
            </a:r>
            <a:r>
              <a:rPr sz="1400" spc="-5" dirty="0" smtClean="0">
                <a:latin typeface="Arial MT"/>
                <a:cs typeface="Arial MT"/>
              </a:rPr>
              <a:t>MINIMA</a:t>
            </a:r>
            <a:endParaRPr sz="1400" dirty="0">
              <a:latin typeface="Arial MT"/>
              <a:cs typeface="Arial M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14" name="object 14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1.1.5	TRANSFORMADORES</a:t>
            </a:r>
            <a:r>
              <a:rPr spc="-30" dirty="0"/>
              <a:t> </a:t>
            </a:r>
            <a:r>
              <a:rPr spc="-5" dirty="0"/>
              <a:t>DE</a:t>
            </a:r>
            <a:r>
              <a:rPr spc="-25" dirty="0"/>
              <a:t> </a:t>
            </a:r>
            <a:r>
              <a:rPr dirty="0"/>
              <a:t>POTENCIA.</a:t>
            </a:r>
            <a:r>
              <a:rPr spc="-25" dirty="0"/>
              <a:t> </a:t>
            </a:r>
            <a:r>
              <a:rPr dirty="0"/>
              <a:t>Protecciones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1.1.5	TRANSFORMADORES</a:t>
            </a:r>
            <a:r>
              <a:rPr spc="-30" dirty="0"/>
              <a:t> </a:t>
            </a:r>
            <a:r>
              <a:rPr spc="-5" dirty="0"/>
              <a:t>DE</a:t>
            </a:r>
            <a:r>
              <a:rPr spc="-25" dirty="0"/>
              <a:t> </a:t>
            </a:r>
            <a:r>
              <a:rPr dirty="0"/>
              <a:t>POTENCIA.</a:t>
            </a:r>
            <a:r>
              <a:rPr spc="-25" dirty="0"/>
              <a:t> </a:t>
            </a:r>
            <a:r>
              <a:rPr dirty="0"/>
              <a:t>Protecciones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80808" y="1199897"/>
            <a:ext cx="4191000" cy="353943"/>
          </a:xfrm>
          <a:prstGeom prst="rect">
            <a:avLst/>
          </a:prstGeom>
          <a:ln w="12700">
            <a:solidFill>
              <a:srgbClr val="80808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algn="ctr">
              <a:spcBef>
                <a:spcPts val="360"/>
              </a:spcBef>
            </a:pPr>
            <a:r>
              <a:rPr sz="2000" b="1" spc="-5" dirty="0">
                <a:latin typeface="Arial"/>
                <a:cs typeface="Arial"/>
              </a:rPr>
              <a:t>IMAGEN TÉRMICA</a:t>
            </a:r>
            <a:r>
              <a:rPr sz="2000" b="1" spc="-229" dirty="0"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B50069"/>
                </a:solidFill>
                <a:latin typeface="Arial"/>
                <a:cs typeface="Arial"/>
              </a:rPr>
              <a:t>49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31505" y="1866908"/>
            <a:ext cx="7071995" cy="134620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297815" indent="-285750">
              <a:spcBef>
                <a:spcPts val="535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TEMPERATURA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ACEITE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+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INTENSIDAD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DEVANADOS</a:t>
            </a:r>
            <a:endParaRPr>
              <a:latin typeface="Arial MT"/>
              <a:cs typeface="Arial MT"/>
            </a:endParaRPr>
          </a:p>
          <a:p>
            <a:pPr marL="297815" indent="-285750">
              <a:spcBef>
                <a:spcPts val="440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ACCIONAMIENTO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VENTILADORES</a:t>
            </a:r>
            <a:r>
              <a:rPr spc="459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/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MOTOBOMBAS</a:t>
            </a:r>
            <a:endParaRPr>
              <a:latin typeface="Arial MT"/>
              <a:cs typeface="Arial MT"/>
            </a:endParaRPr>
          </a:p>
          <a:p>
            <a:pPr marL="297815" indent="-285750">
              <a:spcBef>
                <a:spcPts val="434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SEÑAL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solidFill>
                  <a:srgbClr val="EF9100"/>
                </a:solidFill>
                <a:latin typeface="Arial MT"/>
                <a:cs typeface="Arial MT"/>
              </a:rPr>
              <a:t>ALARMA</a:t>
            </a:r>
            <a:r>
              <a:rPr spc="-10" dirty="0">
                <a:solidFill>
                  <a:srgbClr val="EF9100"/>
                </a:solidFill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35B1B"/>
                </a:solidFill>
                <a:latin typeface="Arial MT"/>
                <a:cs typeface="Arial MT"/>
              </a:rPr>
              <a:t>DISPARO</a:t>
            </a:r>
            <a:r>
              <a:rPr spc="-60" dirty="0">
                <a:solidFill>
                  <a:srgbClr val="F35B1B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(SOBRECARGAS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PERMANENTES)</a:t>
            </a:r>
            <a:endParaRPr sz="1600">
              <a:latin typeface="Arial MT"/>
              <a:cs typeface="Arial MT"/>
            </a:endParaRPr>
          </a:p>
          <a:p>
            <a:pPr marL="297815" indent="-285750">
              <a:spcBef>
                <a:spcPts val="445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BUSHING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EN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BORNAS</a:t>
            </a:r>
            <a:endParaRPr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9603" y="3409696"/>
            <a:ext cx="4171949" cy="261137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47803" y="3409696"/>
            <a:ext cx="3319271" cy="2611373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02423" y="444246"/>
            <a:ext cx="6400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914400" algn="l"/>
              </a:tabLst>
            </a:pPr>
            <a:r>
              <a:rPr spc="-5" dirty="0"/>
              <a:t>1.1.5	TRANSFORMADORES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30" dirty="0"/>
              <a:t> </a:t>
            </a:r>
            <a:r>
              <a:rPr dirty="0"/>
              <a:t>POTENCIA.</a:t>
            </a:r>
            <a:r>
              <a:rPr spc="-35" dirty="0"/>
              <a:t> </a:t>
            </a:r>
            <a:r>
              <a:rPr dirty="0"/>
              <a:t>Protecciones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29504" y="1033017"/>
            <a:ext cx="7538084" cy="354584"/>
          </a:xfrm>
          <a:prstGeom prst="rect">
            <a:avLst/>
          </a:prstGeom>
          <a:ln w="12700">
            <a:solidFill>
              <a:srgbClr val="808080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756920">
              <a:spcBef>
                <a:spcPts val="365"/>
              </a:spcBef>
              <a:tabLst>
                <a:tab pos="5328920" algn="l"/>
                <a:tab pos="6089015" algn="l"/>
              </a:tabLst>
            </a:pPr>
            <a:r>
              <a:rPr sz="2000" b="1" spc="-5" dirty="0">
                <a:latin typeface="Arial"/>
                <a:cs typeface="Arial"/>
              </a:rPr>
              <a:t>INDICADOR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spc="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NIVEL</a:t>
            </a:r>
            <a:r>
              <a:rPr sz="2000" b="1" spc="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spc="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ACEITE	</a:t>
            </a:r>
            <a:r>
              <a:rPr sz="2000" b="1" spc="-5" dirty="0">
                <a:solidFill>
                  <a:srgbClr val="B50069"/>
                </a:solidFill>
                <a:latin typeface="Arial"/>
                <a:cs typeface="Arial"/>
              </a:rPr>
              <a:t>63-N	</a:t>
            </a:r>
            <a:r>
              <a:rPr sz="2000" b="1" spc="-10" dirty="0">
                <a:solidFill>
                  <a:srgbClr val="B50069"/>
                </a:solidFill>
                <a:latin typeface="Arial"/>
                <a:cs typeface="Arial"/>
              </a:rPr>
              <a:t>63-NJ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21598" y="1760228"/>
            <a:ext cx="5783580" cy="101600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297815" indent="-285750">
              <a:spcBef>
                <a:spcPts val="535"/>
              </a:spcBef>
              <a:buChar char="•"/>
              <a:tabLst>
                <a:tab pos="297815" algn="l"/>
                <a:tab pos="298450" algn="l"/>
              </a:tabLst>
            </a:pPr>
            <a:r>
              <a:rPr dirty="0">
                <a:latin typeface="Arial MT"/>
                <a:cs typeface="Arial MT"/>
              </a:rPr>
              <a:t>NIVEL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ACEITE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EN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CUBA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CONMUTADOR</a:t>
            </a:r>
            <a:endParaRPr>
              <a:latin typeface="Arial MT"/>
              <a:cs typeface="Arial MT"/>
            </a:endParaRPr>
          </a:p>
          <a:p>
            <a:pPr marL="297815" indent="-285750">
              <a:spcBef>
                <a:spcPts val="440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TUBO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CRISTAL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/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NIVEL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MAGNÉTICO</a:t>
            </a:r>
            <a:endParaRPr>
              <a:latin typeface="Arial MT"/>
              <a:cs typeface="Arial MT"/>
            </a:endParaRPr>
          </a:p>
          <a:p>
            <a:pPr marL="298450" indent="-285750">
              <a:spcBef>
                <a:spcPts val="445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SEÑAL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solidFill>
                  <a:srgbClr val="EF9100"/>
                </a:solidFill>
                <a:latin typeface="Arial MT"/>
                <a:cs typeface="Arial MT"/>
              </a:rPr>
              <a:t>ALARMA</a:t>
            </a:r>
            <a:r>
              <a:rPr spc="-15" dirty="0">
                <a:solidFill>
                  <a:srgbClr val="EF9100"/>
                </a:solidFill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PARA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BAJO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NIVEL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ACEITE</a:t>
            </a:r>
            <a:endParaRPr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0603" y="2950971"/>
            <a:ext cx="3200399" cy="302895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33002" y="2968498"/>
            <a:ext cx="2362200" cy="3108197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02423" y="444246"/>
            <a:ext cx="6400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914400" algn="l"/>
              </a:tabLst>
            </a:pPr>
            <a:r>
              <a:rPr spc="-5" dirty="0"/>
              <a:t>1.1.5	TRANSFORMADORES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30" dirty="0"/>
              <a:t> </a:t>
            </a:r>
            <a:r>
              <a:rPr dirty="0"/>
              <a:t>POTENCIA.</a:t>
            </a:r>
            <a:r>
              <a:rPr spc="-35" dirty="0"/>
              <a:t> </a:t>
            </a:r>
            <a:r>
              <a:rPr dirty="0"/>
              <a:t>Protecciones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87011" y="1033017"/>
            <a:ext cx="5394325" cy="354584"/>
          </a:xfrm>
          <a:prstGeom prst="rect">
            <a:avLst/>
          </a:prstGeom>
          <a:ln w="12700">
            <a:solidFill>
              <a:srgbClr val="808080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530860">
              <a:spcBef>
                <a:spcPts val="365"/>
              </a:spcBef>
              <a:tabLst>
                <a:tab pos="4340860" algn="l"/>
              </a:tabLst>
            </a:pPr>
            <a:r>
              <a:rPr sz="2000" b="1" spc="-5" dirty="0">
                <a:latin typeface="Arial"/>
                <a:cs typeface="Arial"/>
              </a:rPr>
              <a:t>LIBERADOR</a:t>
            </a:r>
            <a:r>
              <a:rPr sz="2000" b="1" spc="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PRESIÓN	</a:t>
            </a:r>
            <a:r>
              <a:rPr sz="2000" b="1" spc="-10" dirty="0">
                <a:solidFill>
                  <a:srgbClr val="B50069"/>
                </a:solidFill>
                <a:latin typeface="Arial"/>
                <a:cs typeface="Arial"/>
              </a:rPr>
              <a:t>63-L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42706" y="1504182"/>
            <a:ext cx="6638290" cy="1804035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297815" indent="-285750">
              <a:spcBef>
                <a:spcPts val="1065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CHIMENEA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/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VÁLVULA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LIBERADORA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PRESIÓN</a:t>
            </a:r>
            <a:endParaRPr dirty="0">
              <a:latin typeface="Arial MT"/>
              <a:cs typeface="Arial MT"/>
            </a:endParaRPr>
          </a:p>
          <a:p>
            <a:pPr marL="297815" indent="-285750">
              <a:spcBef>
                <a:spcPts val="965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ELIMINA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SOBREPRESIONES</a:t>
            </a:r>
            <a:endParaRPr dirty="0">
              <a:latin typeface="Arial MT"/>
              <a:cs typeface="Arial MT"/>
            </a:endParaRPr>
          </a:p>
          <a:p>
            <a:pPr marL="407034" marR="5080" indent="-99060">
              <a:lnSpc>
                <a:spcPct val="149600"/>
              </a:lnSpc>
              <a:spcBef>
                <a:spcPts val="5"/>
              </a:spcBef>
            </a:pPr>
            <a:r>
              <a:rPr sz="1400" spc="-5" dirty="0">
                <a:latin typeface="Arial MT"/>
                <a:cs typeface="Arial MT"/>
              </a:rPr>
              <a:t>(EVAPORACIÓN+CALENTAMIENTO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DEL</a:t>
            </a:r>
            <a:r>
              <a:rPr sz="1400" spc="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ACEITE</a:t>
            </a:r>
            <a:r>
              <a:rPr sz="1400" spc="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POR</a:t>
            </a:r>
            <a:r>
              <a:rPr sz="1400" spc="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CORTOCIRCUITOS</a:t>
            </a:r>
            <a:r>
              <a:rPr sz="1400" spc="20" dirty="0">
                <a:latin typeface="Arial MT"/>
                <a:cs typeface="Arial MT"/>
              </a:rPr>
              <a:t> </a:t>
            </a:r>
            <a:r>
              <a:rPr sz="1400" spc="-5" dirty="0" smtClean="0">
                <a:latin typeface="Arial MT"/>
                <a:cs typeface="Arial MT"/>
              </a:rPr>
              <a:t>o</a:t>
            </a:r>
            <a:r>
              <a:rPr lang="es-ES" sz="1400" spc="-5" dirty="0" smtClean="0">
                <a:latin typeface="Arial MT"/>
                <a:cs typeface="Arial MT"/>
              </a:rPr>
              <a:t> </a:t>
            </a:r>
            <a:r>
              <a:rPr sz="1400" spc="-5" dirty="0" smtClean="0">
                <a:latin typeface="Arial MT"/>
                <a:cs typeface="Arial MT"/>
              </a:rPr>
              <a:t>DERIVACIONES</a:t>
            </a:r>
            <a:r>
              <a:rPr sz="1400" spc="-5" dirty="0">
                <a:latin typeface="Arial MT"/>
                <a:cs typeface="Arial MT"/>
              </a:rPr>
              <a:t>)</a:t>
            </a:r>
            <a:endParaRPr sz="1400" dirty="0">
              <a:latin typeface="Arial MT"/>
              <a:cs typeface="Arial MT"/>
            </a:endParaRPr>
          </a:p>
          <a:p>
            <a:pPr marL="297815" indent="-285750">
              <a:spcBef>
                <a:spcPts val="560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SEÑAL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solidFill>
                  <a:srgbClr val="EF9100"/>
                </a:solidFill>
                <a:latin typeface="Arial MT"/>
                <a:cs typeface="Arial MT"/>
              </a:rPr>
              <a:t>ALARMA</a:t>
            </a:r>
            <a:endParaRPr dirty="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8603" y="3806698"/>
            <a:ext cx="3352799" cy="234619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1673" y="2876296"/>
            <a:ext cx="3173729" cy="326516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32947" y="3808222"/>
            <a:ext cx="1819655" cy="2344673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569504" y="1457713"/>
            <a:ext cx="4665980" cy="1824989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297815" indent="-285750">
              <a:spcBef>
                <a:spcPts val="1060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DETECTA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DESPRENDIMIENTOS</a:t>
            </a:r>
            <a:r>
              <a:rPr spc="-4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GASES</a:t>
            </a:r>
            <a:endParaRPr>
              <a:latin typeface="Arial MT"/>
              <a:cs typeface="Arial MT"/>
            </a:endParaRPr>
          </a:p>
          <a:p>
            <a:pPr marL="297815" indent="-285750">
              <a:spcBef>
                <a:spcPts val="960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CALENTAMIENTOS</a:t>
            </a:r>
            <a:r>
              <a:rPr spc="434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LOCALES</a:t>
            </a:r>
            <a:endParaRPr>
              <a:latin typeface="Arial MT"/>
              <a:cs typeface="Arial MT"/>
            </a:endParaRPr>
          </a:p>
          <a:p>
            <a:pPr marL="297815" indent="-285750">
              <a:spcBef>
                <a:spcPts val="570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SEÑAL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solidFill>
                  <a:srgbClr val="EF9100"/>
                </a:solidFill>
                <a:latin typeface="Arial MT"/>
                <a:cs typeface="Arial MT"/>
              </a:rPr>
              <a:t>ALARMA</a:t>
            </a:r>
            <a:r>
              <a:rPr spc="-25" dirty="0">
                <a:solidFill>
                  <a:srgbClr val="EF9100"/>
                </a:solidFill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35B1B"/>
                </a:solidFill>
                <a:latin typeface="Arial MT"/>
                <a:cs typeface="Arial MT"/>
              </a:rPr>
              <a:t>DISPARO</a:t>
            </a:r>
            <a:endParaRPr>
              <a:latin typeface="Arial MT"/>
              <a:cs typeface="Arial MT"/>
            </a:endParaRPr>
          </a:p>
          <a:p>
            <a:pPr marL="297815" indent="-285750">
              <a:spcBef>
                <a:spcPts val="434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RECUPERACIÓN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GASES</a:t>
            </a:r>
            <a:endParaRPr>
              <a:latin typeface="Arial MT"/>
              <a:cs typeface="Arial MT"/>
            </a:endParaRPr>
          </a:p>
          <a:p>
            <a:pPr marL="297815" indent="-285750">
              <a:spcBef>
                <a:spcPts val="440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ANTISÍSMICOS</a:t>
            </a:r>
            <a:endParaRPr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47209" y="1022350"/>
            <a:ext cx="3918585" cy="353302"/>
          </a:xfrm>
          <a:prstGeom prst="rect">
            <a:avLst/>
          </a:prstGeom>
          <a:ln w="12700">
            <a:solidFill>
              <a:srgbClr val="80808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algn="ctr">
              <a:spcBef>
                <a:spcPts val="355"/>
              </a:spcBef>
            </a:pPr>
            <a:r>
              <a:rPr sz="2000" b="1" spc="-5" dirty="0">
                <a:latin typeface="Arial"/>
                <a:cs typeface="Arial"/>
              </a:rPr>
              <a:t>RELÉ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BUCHHOLZ</a:t>
            </a:r>
            <a:r>
              <a:rPr sz="2000" b="1" spc="275" dirty="0"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B50069"/>
                </a:solidFill>
                <a:latin typeface="Arial"/>
                <a:cs typeface="Arial"/>
              </a:rPr>
              <a:t>63-B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09059" y="3498850"/>
            <a:ext cx="4432935" cy="2551430"/>
          </a:xfrm>
          <a:prstGeom prst="rect">
            <a:avLst/>
          </a:prstGeom>
          <a:ln w="12700">
            <a:solidFill>
              <a:srgbClr val="80808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97790">
              <a:spcBef>
                <a:spcPts val="360"/>
              </a:spcBef>
            </a:pPr>
            <a:r>
              <a:rPr sz="1400" b="1" spc="-10" dirty="0">
                <a:latin typeface="Arial"/>
                <a:cs typeface="Arial"/>
              </a:rPr>
              <a:t>TIPOS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FALTAS:</a:t>
            </a:r>
            <a:endParaRPr sz="1400" dirty="0">
              <a:latin typeface="Arial"/>
              <a:cs typeface="Arial"/>
            </a:endParaRPr>
          </a:p>
          <a:p>
            <a:pPr marL="288290" indent="-191135">
              <a:spcBef>
                <a:spcPts val="830"/>
              </a:spcBef>
              <a:buChar char="•"/>
              <a:tabLst>
                <a:tab pos="288290" algn="l"/>
                <a:tab pos="288925" algn="l"/>
              </a:tabLst>
            </a:pPr>
            <a:r>
              <a:rPr sz="1400" spc="-5" dirty="0">
                <a:latin typeface="Arial MT"/>
                <a:cs typeface="Arial MT"/>
              </a:rPr>
              <a:t>ROTURA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CONEXIÓN</a:t>
            </a:r>
            <a:endParaRPr sz="1400" dirty="0">
              <a:latin typeface="Arial MT"/>
              <a:cs typeface="Arial MT"/>
            </a:endParaRPr>
          </a:p>
          <a:p>
            <a:pPr marL="288290" indent="-191135">
              <a:spcBef>
                <a:spcPts val="835"/>
              </a:spcBef>
              <a:buChar char="•"/>
              <a:tabLst>
                <a:tab pos="288290" algn="l"/>
                <a:tab pos="288925" algn="l"/>
              </a:tabLst>
            </a:pPr>
            <a:r>
              <a:rPr sz="1400" spc="-5" dirty="0">
                <a:latin typeface="Arial MT"/>
                <a:cs typeface="Arial MT"/>
              </a:rPr>
              <a:t>DEFECTOS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AISLAMIENTO</a:t>
            </a:r>
            <a:endParaRPr sz="1400" dirty="0">
              <a:latin typeface="Arial MT"/>
              <a:cs typeface="Arial MT"/>
            </a:endParaRPr>
          </a:p>
          <a:p>
            <a:pPr marL="295275" marR="992505" indent="-197485">
              <a:lnSpc>
                <a:spcPct val="149600"/>
              </a:lnSpc>
              <a:buChar char="•"/>
              <a:tabLst>
                <a:tab pos="288290" algn="l"/>
                <a:tab pos="288925" algn="l"/>
              </a:tabLst>
            </a:pPr>
            <a:r>
              <a:rPr sz="1400" spc="-5" dirty="0">
                <a:latin typeface="Arial MT"/>
                <a:cs typeface="Arial MT"/>
              </a:rPr>
              <a:t>CORTOCIRCUITOS / </a:t>
            </a:r>
            <a:r>
              <a:rPr sz="1400" spc="-5" dirty="0" smtClean="0">
                <a:latin typeface="Arial MT"/>
                <a:cs typeface="Arial MT"/>
              </a:rPr>
              <a:t>SOBRECARGAS</a:t>
            </a:r>
            <a:r>
              <a:rPr lang="es-ES" sz="1400" spc="-5" dirty="0" smtClean="0">
                <a:latin typeface="Arial MT"/>
                <a:cs typeface="Arial MT"/>
              </a:rPr>
              <a:t> </a:t>
            </a:r>
            <a:r>
              <a:rPr sz="1400" spc="-5" dirty="0" smtClean="0">
                <a:latin typeface="Arial MT"/>
                <a:cs typeface="Arial MT"/>
              </a:rPr>
              <a:t>BRUSCAS</a:t>
            </a:r>
            <a:endParaRPr sz="1400" dirty="0">
              <a:latin typeface="Arial MT"/>
              <a:cs typeface="Arial MT"/>
            </a:endParaRPr>
          </a:p>
          <a:p>
            <a:pPr marL="288290" indent="-191135">
              <a:spcBef>
                <a:spcPts val="830"/>
              </a:spcBef>
              <a:buChar char="•"/>
              <a:tabLst>
                <a:tab pos="288290" algn="l"/>
                <a:tab pos="288925" algn="l"/>
              </a:tabLst>
            </a:pPr>
            <a:r>
              <a:rPr sz="1400" spc="-5" dirty="0">
                <a:latin typeface="Arial MT"/>
                <a:cs typeface="Arial MT"/>
              </a:rPr>
              <a:t>DESCARGAS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PARCIALES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EN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ACEITE</a:t>
            </a:r>
            <a:endParaRPr sz="1400" dirty="0">
              <a:latin typeface="Arial MT"/>
              <a:cs typeface="Arial MT"/>
            </a:endParaRPr>
          </a:p>
          <a:p>
            <a:pPr marL="295275" marR="579120" indent="-197485">
              <a:lnSpc>
                <a:spcPct val="149600"/>
              </a:lnSpc>
              <a:buChar char="•"/>
              <a:tabLst>
                <a:tab pos="288290" algn="l"/>
                <a:tab pos="288925" algn="l"/>
              </a:tabLst>
            </a:pPr>
            <a:r>
              <a:rPr sz="1400" spc="-5" dirty="0">
                <a:latin typeface="Arial MT"/>
                <a:cs typeface="Arial MT"/>
              </a:rPr>
              <a:t>MAL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ESTADO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JUNTAS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 smtClean="0">
                <a:latin typeface="Arial MT"/>
                <a:cs typeface="Arial MT"/>
              </a:rPr>
              <a:t>NÚCLEO-CULATAS</a:t>
            </a:r>
            <a:r>
              <a:rPr lang="es-ES" sz="1400" spc="-5" dirty="0" smtClean="0">
                <a:latin typeface="Arial MT"/>
                <a:cs typeface="Arial MT"/>
              </a:rPr>
              <a:t> </a:t>
            </a:r>
            <a:r>
              <a:rPr sz="1400" spc="-5" dirty="0" smtClean="0">
                <a:latin typeface="Arial MT"/>
                <a:cs typeface="Arial MT"/>
              </a:rPr>
              <a:t>o </a:t>
            </a:r>
            <a:r>
              <a:rPr sz="1400" spc="-5" dirty="0">
                <a:latin typeface="Arial MT"/>
                <a:cs typeface="Arial MT"/>
              </a:rPr>
              <a:t>UNIÓN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CHAPAS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MAGNÉTICAS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233459" y="4451351"/>
            <a:ext cx="3823335" cy="1449705"/>
          </a:xfrm>
          <a:custGeom>
            <a:avLst/>
            <a:gdLst/>
            <a:ahLst/>
            <a:cxnLst/>
            <a:rect l="l" t="t" r="r" b="b"/>
            <a:pathLst>
              <a:path w="3823334" h="1449704">
                <a:moveTo>
                  <a:pt x="0" y="0"/>
                </a:moveTo>
                <a:lnTo>
                  <a:pt x="0" y="1449324"/>
                </a:lnTo>
                <a:lnTo>
                  <a:pt x="3822953" y="1449324"/>
                </a:lnTo>
                <a:lnTo>
                  <a:pt x="3822953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331750" y="4485895"/>
            <a:ext cx="124333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COLOR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GAS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45765" y="4362761"/>
            <a:ext cx="1807210" cy="1493520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>
              <a:spcBef>
                <a:spcPts val="1070"/>
              </a:spcBef>
            </a:pPr>
            <a:r>
              <a:rPr sz="1600" b="1" spc="-5" dirty="0">
                <a:latin typeface="Arial"/>
                <a:cs typeface="Arial"/>
              </a:rPr>
              <a:t>ORIGEN</a:t>
            </a:r>
            <a:endParaRPr sz="1600" dirty="0">
              <a:latin typeface="Arial"/>
              <a:cs typeface="Arial"/>
            </a:endParaRPr>
          </a:p>
          <a:p>
            <a:pPr marR="5080">
              <a:lnSpc>
                <a:spcPct val="150300"/>
              </a:lnSpc>
              <a:spcBef>
                <a:spcPts val="5"/>
              </a:spcBef>
            </a:pPr>
            <a:r>
              <a:rPr sz="1600" spc="-5" dirty="0">
                <a:latin typeface="Arial MT"/>
                <a:cs typeface="Arial MT"/>
              </a:rPr>
              <a:t>PAPEL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</a:t>
            </a:r>
            <a:r>
              <a:rPr sz="1600" spc="395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CARTÓN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MADERA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965"/>
              </a:spcBef>
            </a:pPr>
            <a:r>
              <a:rPr sz="1600" spc="-5" dirty="0">
                <a:latin typeface="Arial MT"/>
                <a:cs typeface="Arial MT"/>
              </a:rPr>
              <a:t>ACEITE</a:t>
            </a:r>
            <a:endParaRPr sz="1600" dirty="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422429" y="889001"/>
            <a:ext cx="4177029" cy="4949825"/>
            <a:chOff x="4919859" y="889000"/>
            <a:chExt cx="4177029" cy="4949825"/>
          </a:xfrm>
        </p:grpSpPr>
        <p:sp>
          <p:nvSpPr>
            <p:cNvPr id="12" name="object 12"/>
            <p:cNvSpPr/>
            <p:nvPr/>
          </p:nvSpPr>
          <p:spPr>
            <a:xfrm>
              <a:off x="5133987" y="4778247"/>
              <a:ext cx="673100" cy="292100"/>
            </a:xfrm>
            <a:custGeom>
              <a:avLst/>
              <a:gdLst/>
              <a:ahLst/>
              <a:cxnLst/>
              <a:rect l="l" t="t" r="r" b="b"/>
              <a:pathLst>
                <a:path w="673100" h="292100">
                  <a:moveTo>
                    <a:pt x="0" y="0"/>
                  </a:moveTo>
                  <a:lnTo>
                    <a:pt x="0" y="291846"/>
                  </a:lnTo>
                  <a:lnTo>
                    <a:pt x="672845" y="291846"/>
                  </a:lnTo>
                  <a:lnTo>
                    <a:pt x="672845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133987" y="5158485"/>
              <a:ext cx="673100" cy="292735"/>
            </a:xfrm>
            <a:custGeom>
              <a:avLst/>
              <a:gdLst/>
              <a:ahLst/>
              <a:cxnLst/>
              <a:rect l="l" t="t" r="r" b="b"/>
              <a:pathLst>
                <a:path w="673100" h="292735">
                  <a:moveTo>
                    <a:pt x="672845" y="292607"/>
                  </a:moveTo>
                  <a:lnTo>
                    <a:pt x="672845" y="0"/>
                  </a:lnTo>
                  <a:lnTo>
                    <a:pt x="0" y="0"/>
                  </a:lnTo>
                  <a:lnTo>
                    <a:pt x="0" y="292607"/>
                  </a:lnTo>
                  <a:lnTo>
                    <a:pt x="672845" y="292607"/>
                  </a:lnTo>
                  <a:close/>
                </a:path>
              </a:pathLst>
            </a:custGeom>
            <a:solidFill>
              <a:srgbClr val="FCF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133987" y="5159247"/>
              <a:ext cx="673100" cy="292100"/>
            </a:xfrm>
            <a:custGeom>
              <a:avLst/>
              <a:gdLst/>
              <a:ahLst/>
              <a:cxnLst/>
              <a:rect l="l" t="t" r="r" b="b"/>
              <a:pathLst>
                <a:path w="673100" h="292100">
                  <a:moveTo>
                    <a:pt x="0" y="0"/>
                  </a:moveTo>
                  <a:lnTo>
                    <a:pt x="0" y="291846"/>
                  </a:lnTo>
                  <a:lnTo>
                    <a:pt x="672845" y="291846"/>
                  </a:lnTo>
                  <a:lnTo>
                    <a:pt x="672845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133987" y="5539485"/>
              <a:ext cx="673100" cy="292735"/>
            </a:xfrm>
            <a:custGeom>
              <a:avLst/>
              <a:gdLst/>
              <a:ahLst/>
              <a:cxnLst/>
              <a:rect l="l" t="t" r="r" b="b"/>
              <a:pathLst>
                <a:path w="673100" h="292735">
                  <a:moveTo>
                    <a:pt x="672845" y="292607"/>
                  </a:moveTo>
                  <a:lnTo>
                    <a:pt x="672845" y="0"/>
                  </a:lnTo>
                  <a:lnTo>
                    <a:pt x="0" y="0"/>
                  </a:lnTo>
                  <a:lnTo>
                    <a:pt x="0" y="292607"/>
                  </a:lnTo>
                  <a:lnTo>
                    <a:pt x="672845" y="292607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133987" y="5540247"/>
              <a:ext cx="673100" cy="292100"/>
            </a:xfrm>
            <a:custGeom>
              <a:avLst/>
              <a:gdLst/>
              <a:ahLst/>
              <a:cxnLst/>
              <a:rect l="l" t="t" r="r" b="b"/>
              <a:pathLst>
                <a:path w="673100" h="292100">
                  <a:moveTo>
                    <a:pt x="0" y="0"/>
                  </a:moveTo>
                  <a:lnTo>
                    <a:pt x="0" y="291846"/>
                  </a:lnTo>
                  <a:lnTo>
                    <a:pt x="672845" y="291846"/>
                  </a:lnTo>
                  <a:lnTo>
                    <a:pt x="672845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19859" y="889000"/>
              <a:ext cx="4176521" cy="3546347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802423" y="444246"/>
            <a:ext cx="6400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914400" algn="l"/>
              </a:tabLst>
            </a:pPr>
            <a:r>
              <a:rPr spc="-5" dirty="0"/>
              <a:t>1.1.5	TRANSFORMADORES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30" dirty="0"/>
              <a:t> </a:t>
            </a:r>
            <a:r>
              <a:rPr dirty="0"/>
              <a:t>POTENCIA.</a:t>
            </a:r>
            <a:r>
              <a:rPr spc="-35" dirty="0"/>
              <a:t> </a:t>
            </a:r>
            <a:r>
              <a:rPr dirty="0"/>
              <a:t>Protecciones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02423" y="444246"/>
            <a:ext cx="6400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914400" algn="l"/>
              </a:tabLst>
            </a:pPr>
            <a:r>
              <a:rPr spc="-5" dirty="0"/>
              <a:t>1.1.5	TRANSFORMADORES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30" dirty="0"/>
              <a:t> </a:t>
            </a:r>
            <a:r>
              <a:rPr dirty="0"/>
              <a:t>POTENCIA.</a:t>
            </a:r>
            <a:r>
              <a:rPr spc="-35" dirty="0"/>
              <a:t> </a:t>
            </a:r>
            <a:r>
              <a:rPr dirty="0"/>
              <a:t>Protecciones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253532" y="1094741"/>
            <a:ext cx="5562600" cy="353943"/>
          </a:xfrm>
          <a:prstGeom prst="rect">
            <a:avLst/>
          </a:prstGeom>
          <a:ln w="12700">
            <a:solidFill>
              <a:srgbClr val="80808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algn="ctr">
              <a:spcBef>
                <a:spcPts val="360"/>
              </a:spcBef>
            </a:pPr>
            <a:r>
              <a:rPr sz="2000" b="1" spc="-5" dirty="0">
                <a:latin typeface="Arial"/>
                <a:cs typeface="Arial"/>
              </a:rPr>
              <a:t>RELÉ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BUCHHOLZ-JANSEN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B50069"/>
                </a:solidFill>
                <a:latin typeface="Arial"/>
                <a:cs typeface="Arial"/>
              </a:rPr>
              <a:t>63-BJ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80628" y="1735082"/>
            <a:ext cx="7233284" cy="134620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297815" indent="-285750">
              <a:spcBef>
                <a:spcPts val="535"/>
              </a:spcBef>
              <a:buChar char="•"/>
              <a:tabLst>
                <a:tab pos="297815" algn="l"/>
                <a:tab pos="298450" algn="l"/>
              </a:tabLst>
            </a:pPr>
            <a:r>
              <a:rPr dirty="0">
                <a:latin typeface="Arial MT"/>
                <a:cs typeface="Arial MT"/>
              </a:rPr>
              <a:t>PARA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EL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REGULADOR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TIPO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JANSEN</a:t>
            </a:r>
            <a:endParaRPr>
              <a:latin typeface="Arial MT"/>
              <a:cs typeface="Arial MT"/>
            </a:endParaRPr>
          </a:p>
          <a:p>
            <a:pPr marL="297815" indent="-285750">
              <a:spcBef>
                <a:spcPts val="440"/>
              </a:spcBef>
              <a:buChar char="•"/>
              <a:tabLst>
                <a:tab pos="297815" algn="l"/>
                <a:tab pos="298450" algn="l"/>
              </a:tabLst>
            </a:pPr>
            <a:r>
              <a:rPr dirty="0">
                <a:latin typeface="Arial MT"/>
                <a:cs typeface="Arial MT"/>
              </a:rPr>
              <a:t>DETECTA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CIRCULACIÓN</a:t>
            </a:r>
            <a:r>
              <a:rPr spc="46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ACEITE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POR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SOBREPRESIONES</a:t>
            </a:r>
            <a:endParaRPr>
              <a:latin typeface="Arial MT"/>
              <a:cs typeface="Arial MT"/>
            </a:endParaRPr>
          </a:p>
          <a:p>
            <a:pPr marL="297815" indent="-285750">
              <a:spcBef>
                <a:spcPts val="434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SEÑAL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455" dirty="0">
                <a:latin typeface="Arial MT"/>
                <a:cs typeface="Arial MT"/>
              </a:rPr>
              <a:t> </a:t>
            </a:r>
            <a:r>
              <a:rPr dirty="0">
                <a:solidFill>
                  <a:srgbClr val="F35B1B"/>
                </a:solidFill>
                <a:latin typeface="Arial MT"/>
                <a:cs typeface="Arial MT"/>
              </a:rPr>
              <a:t>DISPARO</a:t>
            </a:r>
            <a:endParaRPr>
              <a:latin typeface="Arial MT"/>
              <a:cs typeface="Arial MT"/>
            </a:endParaRPr>
          </a:p>
          <a:p>
            <a:pPr marL="297815" indent="-285750">
              <a:spcBef>
                <a:spcPts val="445"/>
              </a:spcBef>
              <a:buChar char="•"/>
              <a:tabLst>
                <a:tab pos="297815" algn="l"/>
                <a:tab pos="298450" algn="l"/>
              </a:tabLst>
            </a:pPr>
            <a:r>
              <a:rPr dirty="0">
                <a:latin typeface="Arial MT"/>
                <a:cs typeface="Arial MT"/>
              </a:rPr>
              <a:t>DISPOSITIVO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COMPUERTA</a:t>
            </a:r>
            <a:endParaRPr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79528" y="2530348"/>
            <a:ext cx="4249674" cy="331774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1.1.5	TRANSFORMADORES</a:t>
            </a:r>
            <a:r>
              <a:rPr spc="-30" dirty="0"/>
              <a:t> </a:t>
            </a:r>
            <a:r>
              <a:rPr spc="-5" dirty="0"/>
              <a:t>DE</a:t>
            </a:r>
            <a:r>
              <a:rPr spc="-25" dirty="0"/>
              <a:t> </a:t>
            </a:r>
            <a:r>
              <a:rPr dirty="0"/>
              <a:t>POTENCIA.</a:t>
            </a:r>
            <a:r>
              <a:rPr spc="-25" dirty="0"/>
              <a:t> </a:t>
            </a:r>
            <a:r>
              <a:rPr dirty="0"/>
              <a:t>Protecciones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69534" y="1106171"/>
            <a:ext cx="5848350" cy="353943"/>
          </a:xfrm>
          <a:prstGeom prst="rect">
            <a:avLst/>
          </a:prstGeom>
          <a:ln w="12700">
            <a:solidFill>
              <a:srgbClr val="80808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algn="ctr">
              <a:spcBef>
                <a:spcPts val="360"/>
              </a:spcBef>
              <a:tabLst>
                <a:tab pos="1835150" algn="l"/>
                <a:tab pos="3966845" algn="l"/>
              </a:tabLst>
            </a:pPr>
            <a:r>
              <a:rPr sz="2000" b="1" spc="-5" dirty="0">
                <a:latin typeface="Arial"/>
                <a:cs typeface="Arial"/>
              </a:rPr>
              <a:t>PROTECCIÓN	DIFERENCIAL	</a:t>
            </a:r>
            <a:r>
              <a:rPr sz="2000" b="1" spc="-10" dirty="0">
                <a:solidFill>
                  <a:srgbClr val="B50069"/>
                </a:solidFill>
                <a:latin typeface="Arial"/>
                <a:cs typeface="Arial"/>
              </a:rPr>
              <a:t>87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53781" y="1668773"/>
            <a:ext cx="7152005" cy="1346835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297815" indent="-285750">
              <a:spcBef>
                <a:spcPts val="545"/>
              </a:spcBef>
              <a:buChar char="•"/>
              <a:tabLst>
                <a:tab pos="297815" algn="l"/>
                <a:tab pos="298450" algn="l"/>
              </a:tabLst>
            </a:pPr>
            <a:r>
              <a:rPr dirty="0">
                <a:latin typeface="Arial MT"/>
                <a:cs typeface="Arial MT"/>
              </a:rPr>
              <a:t>DETECTA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CORTOCIRCUITOS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DERIVACIONES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MASA</a:t>
            </a:r>
            <a:endParaRPr>
              <a:latin typeface="Arial MT"/>
              <a:cs typeface="Arial MT"/>
            </a:endParaRPr>
          </a:p>
          <a:p>
            <a:pPr marL="297815" indent="-285750">
              <a:spcBef>
                <a:spcPts val="440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PPO.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FUNCIONAMIENTO: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VECTOR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DIFERENCIA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INTENSIDADES</a:t>
            </a:r>
            <a:endParaRPr sz="1600">
              <a:latin typeface="Arial MT"/>
              <a:cs typeface="Arial MT"/>
            </a:endParaRPr>
          </a:p>
          <a:p>
            <a:pPr marL="297815" indent="-285750">
              <a:spcBef>
                <a:spcPts val="440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SEÑAL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455" dirty="0">
                <a:latin typeface="Arial MT"/>
                <a:cs typeface="Arial MT"/>
              </a:rPr>
              <a:t> </a:t>
            </a:r>
            <a:r>
              <a:rPr dirty="0">
                <a:solidFill>
                  <a:srgbClr val="F35B1B"/>
                </a:solidFill>
                <a:latin typeface="Arial MT"/>
                <a:cs typeface="Arial MT"/>
              </a:rPr>
              <a:t>DISPARO</a:t>
            </a:r>
            <a:endParaRPr>
              <a:latin typeface="Arial MT"/>
              <a:cs typeface="Arial MT"/>
            </a:endParaRPr>
          </a:p>
          <a:p>
            <a:pPr marL="297815" indent="-285750">
              <a:spcBef>
                <a:spcPts val="434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TRANSFORMADORES</a:t>
            </a:r>
            <a:r>
              <a:rPr spc="459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459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INTENSIDAD</a:t>
            </a:r>
            <a:endParaRPr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3403" y="3257296"/>
            <a:ext cx="8077199" cy="288264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1.1.5	TRANSFORMADORES</a:t>
            </a:r>
            <a:r>
              <a:rPr spc="-30" dirty="0"/>
              <a:t> </a:t>
            </a:r>
            <a:r>
              <a:rPr spc="-5" dirty="0"/>
              <a:t>DE</a:t>
            </a:r>
            <a:r>
              <a:rPr spc="-25" dirty="0"/>
              <a:t> </a:t>
            </a:r>
            <a:r>
              <a:rPr dirty="0"/>
              <a:t>POTENCIA.</a:t>
            </a:r>
            <a:r>
              <a:rPr spc="-25" dirty="0"/>
              <a:t> </a:t>
            </a:r>
            <a:r>
              <a:rPr dirty="0"/>
              <a:t>Protecciones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47258" y="1094741"/>
            <a:ext cx="6762750" cy="353943"/>
          </a:xfrm>
          <a:prstGeom prst="rect">
            <a:avLst/>
          </a:prstGeom>
          <a:ln w="12700">
            <a:solidFill>
              <a:srgbClr val="80808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664210">
              <a:spcBef>
                <a:spcPts val="360"/>
              </a:spcBef>
              <a:tabLst>
                <a:tab pos="2498725" algn="l"/>
                <a:tab pos="5448935" algn="l"/>
              </a:tabLst>
            </a:pPr>
            <a:r>
              <a:rPr sz="2000" b="1" spc="-5" dirty="0">
                <a:latin typeface="Arial"/>
                <a:cs typeface="Arial"/>
              </a:rPr>
              <a:t>PROTECCIÓN	SOBREINTENSIDAD	</a:t>
            </a:r>
            <a:r>
              <a:rPr sz="2000" b="1" spc="-10" dirty="0">
                <a:solidFill>
                  <a:srgbClr val="B50069"/>
                </a:solidFill>
                <a:latin typeface="Arial"/>
                <a:cs typeface="Arial"/>
              </a:rPr>
              <a:t>50-51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25409" y="1597144"/>
            <a:ext cx="7238365" cy="1714500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297815" indent="-285750">
              <a:spcBef>
                <a:spcPts val="545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DETECTA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SOBREINTENSIDADES</a:t>
            </a:r>
            <a:endParaRPr>
              <a:latin typeface="Arial MT"/>
              <a:cs typeface="Arial MT"/>
            </a:endParaRPr>
          </a:p>
          <a:p>
            <a:pPr marL="297815" indent="-285750">
              <a:spcBef>
                <a:spcPts val="440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PROTECCIÓN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"RESERVA"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SEGUNDA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PROTECCIÓN</a:t>
            </a:r>
            <a:endParaRPr>
              <a:latin typeface="Arial MT"/>
              <a:cs typeface="Arial MT"/>
            </a:endParaRPr>
          </a:p>
          <a:p>
            <a:pPr marL="297815" indent="-285750">
              <a:spcBef>
                <a:spcPts val="440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SEÑAL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solidFill>
                  <a:srgbClr val="EF9100"/>
                </a:solidFill>
                <a:latin typeface="Arial MT"/>
                <a:cs typeface="Arial MT"/>
              </a:rPr>
              <a:t>ALARMA</a:t>
            </a:r>
            <a:endParaRPr>
              <a:latin typeface="Arial MT"/>
              <a:cs typeface="Arial MT"/>
            </a:endParaRPr>
          </a:p>
          <a:p>
            <a:pPr marL="297815" indent="-285750">
              <a:spcBef>
                <a:spcPts val="434"/>
              </a:spcBef>
              <a:buChar char="•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TRANSFORMADORES</a:t>
            </a:r>
            <a:r>
              <a:rPr spc="459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459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INTENSIDAD</a:t>
            </a:r>
            <a:endParaRPr>
              <a:latin typeface="Arial MT"/>
              <a:cs typeface="Arial MT"/>
            </a:endParaRPr>
          </a:p>
          <a:p>
            <a:pPr marL="298450" indent="-285750">
              <a:spcBef>
                <a:spcPts val="500"/>
              </a:spcBef>
              <a:buClr>
                <a:srgbClr val="000000"/>
              </a:buClr>
              <a:buSzPct val="90000"/>
              <a:buChar char="•"/>
              <a:tabLst>
                <a:tab pos="297815" algn="l"/>
                <a:tab pos="298450" algn="l"/>
                <a:tab pos="2118360" algn="l"/>
              </a:tabLst>
            </a:pPr>
            <a:r>
              <a:rPr sz="2000" spc="-5" dirty="0">
                <a:solidFill>
                  <a:srgbClr val="B50069"/>
                </a:solidFill>
                <a:latin typeface="Arial MT"/>
                <a:cs typeface="Arial MT"/>
              </a:rPr>
              <a:t>50</a:t>
            </a:r>
            <a:r>
              <a:rPr sz="2000" dirty="0">
                <a:solidFill>
                  <a:srgbClr val="B50069"/>
                </a:solidFill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Instantáneo	</a:t>
            </a:r>
            <a:r>
              <a:rPr sz="2000" spc="-5" dirty="0">
                <a:solidFill>
                  <a:srgbClr val="B50069"/>
                </a:solidFill>
                <a:latin typeface="Arial MT"/>
                <a:cs typeface="Arial MT"/>
              </a:rPr>
              <a:t>51</a:t>
            </a:r>
            <a:r>
              <a:rPr sz="2000" spc="-75" dirty="0">
                <a:solidFill>
                  <a:srgbClr val="B50069"/>
                </a:solidFill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Retardado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(caract.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tiempo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constante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inversa)</a:t>
            </a:r>
            <a:endParaRPr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83545" y="3485895"/>
            <a:ext cx="2811779" cy="266700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02569" y="819372"/>
            <a:ext cx="9118600" cy="0"/>
          </a:xfrm>
          <a:custGeom>
            <a:avLst/>
            <a:gdLst/>
            <a:ahLst/>
            <a:cxnLst/>
            <a:rect l="l" t="t" r="r" b="b"/>
            <a:pathLst>
              <a:path w="9118600">
                <a:moveTo>
                  <a:pt x="0" y="0"/>
                </a:moveTo>
                <a:lnTo>
                  <a:pt x="9118600" y="0"/>
                </a:lnTo>
              </a:path>
            </a:pathLst>
          </a:custGeom>
          <a:ln w="5524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4" name="object 4"/>
            <p:cNvSpPr/>
            <p:nvPr/>
          </p:nvSpPr>
          <p:spPr>
            <a:xfrm>
              <a:off x="0" y="382936"/>
              <a:ext cx="9118600" cy="0"/>
            </a:xfrm>
            <a:custGeom>
              <a:avLst/>
              <a:gdLst/>
              <a:ahLst/>
              <a:cxnLst/>
              <a:rect l="l" t="t" r="r" b="b"/>
              <a:pathLst>
                <a:path w="9118600">
                  <a:moveTo>
                    <a:pt x="0" y="0"/>
                  </a:moveTo>
                  <a:lnTo>
                    <a:pt x="9118600" y="0"/>
                  </a:lnTo>
                </a:path>
              </a:pathLst>
            </a:custGeom>
            <a:ln w="476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1.2	INTERRUPTORES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964973" y="1420369"/>
            <a:ext cx="7762240" cy="4198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MISION:</a:t>
            </a:r>
            <a:r>
              <a:rPr spc="48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Apertura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cierre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intensidades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carga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cortocircuito</a:t>
            </a:r>
            <a:endParaRPr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1850">
              <a:latin typeface="Arial MT"/>
              <a:cs typeface="Arial MT"/>
            </a:endParaRPr>
          </a:p>
          <a:p>
            <a:pPr marL="12700"/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TIPOS</a:t>
            </a:r>
            <a:r>
              <a:rPr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INTERRUPTOR</a:t>
            </a:r>
            <a:r>
              <a:rPr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SEGÚN</a:t>
            </a:r>
            <a:r>
              <a:rPr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EL</a:t>
            </a:r>
            <a:r>
              <a:rPr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MEDIO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DE</a:t>
            </a:r>
            <a:r>
              <a:rPr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EXTINCIÓN</a:t>
            </a:r>
            <a:r>
              <a:rPr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DEL</a:t>
            </a:r>
            <a:r>
              <a:rPr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ARCO</a:t>
            </a:r>
            <a:endParaRPr>
              <a:latin typeface="Arial MT"/>
              <a:cs typeface="Arial MT"/>
            </a:endParaRPr>
          </a:p>
          <a:p>
            <a:pPr>
              <a:spcBef>
                <a:spcPts val="40"/>
              </a:spcBef>
            </a:pPr>
            <a:endParaRPr sz="1850">
              <a:latin typeface="Arial MT"/>
              <a:cs typeface="Arial MT"/>
            </a:endParaRPr>
          </a:p>
          <a:p>
            <a:pPr marL="194945" indent="-182880"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dirty="0">
                <a:latin typeface="Arial MT"/>
                <a:cs typeface="Arial MT"/>
              </a:rPr>
              <a:t>Aire</a:t>
            </a:r>
            <a:endParaRPr>
              <a:latin typeface="Arial MT"/>
              <a:cs typeface="Arial MT"/>
            </a:endParaRPr>
          </a:p>
          <a:p>
            <a:pPr marL="194945" indent="-182880"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dirty="0">
                <a:latin typeface="Arial MT"/>
                <a:cs typeface="Arial MT"/>
              </a:rPr>
              <a:t>Gran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volumen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aceite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(GVA)</a:t>
            </a:r>
            <a:endParaRPr>
              <a:latin typeface="Arial MT"/>
              <a:cs typeface="Arial MT"/>
            </a:endParaRPr>
          </a:p>
          <a:p>
            <a:pPr marL="194945" indent="-182880">
              <a:spcBef>
                <a:spcPts val="5"/>
              </a:spcBef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spc="-5" dirty="0">
                <a:latin typeface="Arial MT"/>
                <a:cs typeface="Arial MT"/>
              </a:rPr>
              <a:t>Pequeño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volumen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aceite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(PVA)</a:t>
            </a:r>
            <a:endParaRPr>
              <a:latin typeface="Arial MT"/>
              <a:cs typeface="Arial MT"/>
            </a:endParaRPr>
          </a:p>
          <a:p>
            <a:pPr marL="194945" indent="-182880"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spc="-5" dirty="0">
                <a:latin typeface="Arial MT"/>
                <a:cs typeface="Arial MT"/>
              </a:rPr>
              <a:t>Hexafluoruro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azufre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(SF6)</a:t>
            </a:r>
            <a:endParaRPr>
              <a:latin typeface="Arial MT"/>
              <a:cs typeface="Arial MT"/>
            </a:endParaRPr>
          </a:p>
          <a:p>
            <a:pPr marL="194945" indent="-182880"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spc="-5" dirty="0">
                <a:latin typeface="Arial MT"/>
                <a:cs typeface="Arial MT"/>
              </a:rPr>
              <a:t>Vacío</a:t>
            </a:r>
            <a:endParaRPr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>
              <a:latin typeface="Arial MT"/>
              <a:cs typeface="Arial MT"/>
            </a:endParaRPr>
          </a:p>
          <a:p>
            <a:pPr marL="12700"/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TIPOS</a:t>
            </a:r>
            <a:r>
              <a:rPr u="heavy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u="heavy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MANDO</a:t>
            </a:r>
            <a:r>
              <a:rPr u="heavy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EN</a:t>
            </a:r>
            <a:r>
              <a:rPr u="heavy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INTERRUPTOR</a:t>
            </a:r>
            <a:endParaRPr>
              <a:latin typeface="Arial MT"/>
              <a:cs typeface="Arial MT"/>
            </a:endParaRPr>
          </a:p>
          <a:p>
            <a:pPr>
              <a:spcBef>
                <a:spcPts val="40"/>
              </a:spcBef>
            </a:pPr>
            <a:endParaRPr sz="1850">
              <a:latin typeface="Arial MT"/>
              <a:cs typeface="Arial MT"/>
            </a:endParaRPr>
          </a:p>
          <a:p>
            <a:pPr marL="194945" indent="-182880"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dirty="0">
                <a:latin typeface="Arial MT"/>
                <a:cs typeface="Arial MT"/>
              </a:rPr>
              <a:t>Resorte</a:t>
            </a:r>
            <a:r>
              <a:rPr spc="-4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muelles</a:t>
            </a:r>
            <a:endParaRPr>
              <a:latin typeface="Arial MT"/>
              <a:cs typeface="Arial MT"/>
            </a:endParaRPr>
          </a:p>
          <a:p>
            <a:pPr marL="194945" indent="-182880"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spc="-5" dirty="0">
                <a:latin typeface="Arial MT"/>
                <a:cs typeface="Arial MT"/>
              </a:rPr>
              <a:t>Neumático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aire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comprimido</a:t>
            </a:r>
            <a:endParaRPr>
              <a:latin typeface="Arial MT"/>
              <a:cs typeface="Arial MT"/>
            </a:endParaRPr>
          </a:p>
          <a:p>
            <a:pPr marL="194945" indent="-182880">
              <a:spcBef>
                <a:spcPts val="5"/>
              </a:spcBef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spc="-5" dirty="0">
                <a:latin typeface="Arial MT"/>
                <a:cs typeface="Arial MT"/>
              </a:rPr>
              <a:t>Hidraúlico</a:t>
            </a:r>
            <a:endParaRPr>
              <a:latin typeface="Arial MT"/>
              <a:cs typeface="Arial MT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497808" y="380556"/>
            <a:ext cx="9128125" cy="441959"/>
            <a:chOff x="-4762" y="380555"/>
            <a:chExt cx="9128125" cy="441959"/>
          </a:xfrm>
        </p:grpSpPr>
        <p:sp>
          <p:nvSpPr>
            <p:cNvPr id="6" name="object 6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1.2	INTERRUPTORES.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Proceso de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extinción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arco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durante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la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apertura</a:t>
            </a:r>
            <a:endParaRPr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525054" y="817371"/>
            <a:ext cx="9023350" cy="5472430"/>
            <a:chOff x="22485" y="817371"/>
            <a:chExt cx="9023350" cy="547243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19831" y="817371"/>
              <a:ext cx="2825495" cy="547192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85" y="817371"/>
              <a:ext cx="2738627" cy="5471921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532937" y="864860"/>
            <a:ext cx="2947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Fase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1: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Interruptor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cerrado</a:t>
            </a:r>
            <a:endParaRPr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70484" y="844287"/>
            <a:ext cx="2413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Fase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2: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Inicio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del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arco</a:t>
            </a:r>
            <a:endParaRPr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966002" y="2396235"/>
            <a:ext cx="6191250" cy="2387600"/>
          </a:xfrm>
          <a:custGeom>
            <a:avLst/>
            <a:gdLst/>
            <a:ahLst/>
            <a:cxnLst/>
            <a:rect l="l" t="t" r="r" b="b"/>
            <a:pathLst>
              <a:path w="6191250" h="2387600">
                <a:moveTo>
                  <a:pt x="1445514" y="5346"/>
                </a:moveTo>
                <a:lnTo>
                  <a:pt x="1443990" y="3048"/>
                </a:lnTo>
                <a:lnTo>
                  <a:pt x="1443228" y="762"/>
                </a:lnTo>
                <a:lnTo>
                  <a:pt x="1440180" y="0"/>
                </a:lnTo>
                <a:lnTo>
                  <a:pt x="1437894" y="1524"/>
                </a:lnTo>
                <a:lnTo>
                  <a:pt x="279425" y="683018"/>
                </a:lnTo>
                <a:lnTo>
                  <a:pt x="262890" y="654558"/>
                </a:lnTo>
                <a:lnTo>
                  <a:pt x="216408" y="726186"/>
                </a:lnTo>
                <a:lnTo>
                  <a:pt x="265176" y="722680"/>
                </a:lnTo>
                <a:lnTo>
                  <a:pt x="300990" y="720090"/>
                </a:lnTo>
                <a:lnTo>
                  <a:pt x="284416" y="691591"/>
                </a:lnTo>
                <a:lnTo>
                  <a:pt x="1442466" y="9156"/>
                </a:lnTo>
                <a:lnTo>
                  <a:pt x="1444752" y="8382"/>
                </a:lnTo>
                <a:lnTo>
                  <a:pt x="1445514" y="5346"/>
                </a:lnTo>
                <a:close/>
              </a:path>
              <a:path w="6191250" h="2387600">
                <a:moveTo>
                  <a:pt x="1805178" y="866394"/>
                </a:moveTo>
                <a:lnTo>
                  <a:pt x="1802892" y="864108"/>
                </a:lnTo>
                <a:lnTo>
                  <a:pt x="76200" y="864108"/>
                </a:lnTo>
                <a:lnTo>
                  <a:pt x="76200" y="830580"/>
                </a:lnTo>
                <a:lnTo>
                  <a:pt x="0" y="868680"/>
                </a:lnTo>
                <a:lnTo>
                  <a:pt x="59436" y="898398"/>
                </a:lnTo>
                <a:lnTo>
                  <a:pt x="76200" y="906780"/>
                </a:lnTo>
                <a:lnTo>
                  <a:pt x="76200" y="874014"/>
                </a:lnTo>
                <a:lnTo>
                  <a:pt x="1802892" y="874014"/>
                </a:lnTo>
                <a:lnTo>
                  <a:pt x="1805178" y="871740"/>
                </a:lnTo>
                <a:lnTo>
                  <a:pt x="1805178" y="866394"/>
                </a:lnTo>
                <a:close/>
              </a:path>
              <a:path w="6191250" h="2387600">
                <a:moveTo>
                  <a:pt x="1948434" y="1658886"/>
                </a:moveTo>
                <a:lnTo>
                  <a:pt x="1946910" y="1656588"/>
                </a:lnTo>
                <a:lnTo>
                  <a:pt x="1943100" y="1656499"/>
                </a:lnTo>
                <a:lnTo>
                  <a:pt x="292379" y="1450162"/>
                </a:lnTo>
                <a:lnTo>
                  <a:pt x="296418" y="1416558"/>
                </a:lnTo>
                <a:lnTo>
                  <a:pt x="216408" y="1445514"/>
                </a:lnTo>
                <a:lnTo>
                  <a:pt x="274320" y="1484122"/>
                </a:lnTo>
                <a:lnTo>
                  <a:pt x="287274" y="1492758"/>
                </a:lnTo>
                <a:lnTo>
                  <a:pt x="291287" y="1459268"/>
                </a:lnTo>
                <a:lnTo>
                  <a:pt x="1943100" y="1665732"/>
                </a:lnTo>
                <a:lnTo>
                  <a:pt x="1945386" y="1666494"/>
                </a:lnTo>
                <a:lnTo>
                  <a:pt x="1947672" y="1664208"/>
                </a:lnTo>
                <a:lnTo>
                  <a:pt x="1948434" y="1661922"/>
                </a:lnTo>
                <a:lnTo>
                  <a:pt x="1948434" y="1658886"/>
                </a:lnTo>
                <a:close/>
              </a:path>
              <a:path w="6191250" h="2387600">
                <a:moveTo>
                  <a:pt x="5975591" y="1445514"/>
                </a:moveTo>
                <a:lnTo>
                  <a:pt x="5895594" y="1417320"/>
                </a:lnTo>
                <a:lnTo>
                  <a:pt x="5899582" y="1450238"/>
                </a:lnTo>
                <a:lnTo>
                  <a:pt x="4318990" y="1656588"/>
                </a:lnTo>
                <a:lnTo>
                  <a:pt x="4316717" y="1656588"/>
                </a:lnTo>
                <a:lnTo>
                  <a:pt x="4315193" y="1658886"/>
                </a:lnTo>
                <a:lnTo>
                  <a:pt x="4315193" y="1664208"/>
                </a:lnTo>
                <a:lnTo>
                  <a:pt x="4318241" y="1666494"/>
                </a:lnTo>
                <a:lnTo>
                  <a:pt x="4320514" y="1665732"/>
                </a:lnTo>
                <a:lnTo>
                  <a:pt x="5900775" y="1460080"/>
                </a:lnTo>
                <a:lnTo>
                  <a:pt x="5904738" y="1492758"/>
                </a:lnTo>
                <a:lnTo>
                  <a:pt x="5917679" y="1484134"/>
                </a:lnTo>
                <a:lnTo>
                  <a:pt x="5975591" y="1445514"/>
                </a:lnTo>
                <a:close/>
              </a:path>
              <a:path w="6191250" h="2387600">
                <a:moveTo>
                  <a:pt x="5975591" y="653046"/>
                </a:moveTo>
                <a:lnTo>
                  <a:pt x="5923000" y="585990"/>
                </a:lnTo>
                <a:lnTo>
                  <a:pt x="5908637" y="616064"/>
                </a:lnTo>
                <a:lnTo>
                  <a:pt x="4610862" y="762"/>
                </a:lnTo>
                <a:lnTo>
                  <a:pt x="4608550" y="0"/>
                </a:lnTo>
                <a:lnTo>
                  <a:pt x="4605515" y="762"/>
                </a:lnTo>
                <a:lnTo>
                  <a:pt x="4604753" y="3048"/>
                </a:lnTo>
                <a:lnTo>
                  <a:pt x="4603229" y="5346"/>
                </a:lnTo>
                <a:lnTo>
                  <a:pt x="4604753" y="8382"/>
                </a:lnTo>
                <a:lnTo>
                  <a:pt x="4607026" y="9906"/>
                </a:lnTo>
                <a:lnTo>
                  <a:pt x="5904535" y="624674"/>
                </a:lnTo>
                <a:lnTo>
                  <a:pt x="5890260" y="654558"/>
                </a:lnTo>
                <a:lnTo>
                  <a:pt x="5923788" y="653961"/>
                </a:lnTo>
                <a:lnTo>
                  <a:pt x="5975591" y="653046"/>
                </a:lnTo>
                <a:close/>
              </a:path>
              <a:path w="6191250" h="2387600">
                <a:moveTo>
                  <a:pt x="6048743" y="1949958"/>
                </a:moveTo>
                <a:lnTo>
                  <a:pt x="5965698" y="1930908"/>
                </a:lnTo>
                <a:lnTo>
                  <a:pt x="5973254" y="1962810"/>
                </a:lnTo>
                <a:lnTo>
                  <a:pt x="4247388" y="2377440"/>
                </a:lnTo>
                <a:lnTo>
                  <a:pt x="4245102" y="2378202"/>
                </a:lnTo>
                <a:lnTo>
                  <a:pt x="4243565" y="2380488"/>
                </a:lnTo>
                <a:lnTo>
                  <a:pt x="4243565" y="2382786"/>
                </a:lnTo>
                <a:lnTo>
                  <a:pt x="4244340" y="2385822"/>
                </a:lnTo>
                <a:lnTo>
                  <a:pt x="4247388" y="2387346"/>
                </a:lnTo>
                <a:lnTo>
                  <a:pt x="4249648" y="2386596"/>
                </a:lnTo>
                <a:lnTo>
                  <a:pt x="5975604" y="1972703"/>
                </a:lnTo>
                <a:lnTo>
                  <a:pt x="5983224" y="2004822"/>
                </a:lnTo>
                <a:lnTo>
                  <a:pt x="5992355" y="1997176"/>
                </a:lnTo>
                <a:lnTo>
                  <a:pt x="6048743" y="1949958"/>
                </a:lnTo>
                <a:close/>
              </a:path>
              <a:path w="6191250" h="2387600">
                <a:moveTo>
                  <a:pt x="6191250" y="868680"/>
                </a:moveTo>
                <a:lnTo>
                  <a:pt x="6115050" y="830580"/>
                </a:lnTo>
                <a:lnTo>
                  <a:pt x="6115050" y="864108"/>
                </a:lnTo>
                <a:lnTo>
                  <a:pt x="4030192" y="864108"/>
                </a:lnTo>
                <a:lnTo>
                  <a:pt x="4027932" y="866394"/>
                </a:lnTo>
                <a:lnTo>
                  <a:pt x="4027932" y="871740"/>
                </a:lnTo>
                <a:lnTo>
                  <a:pt x="4030192" y="874014"/>
                </a:lnTo>
                <a:lnTo>
                  <a:pt x="6115050" y="874014"/>
                </a:lnTo>
                <a:lnTo>
                  <a:pt x="6115050" y="906780"/>
                </a:lnTo>
                <a:lnTo>
                  <a:pt x="6132550" y="898029"/>
                </a:lnTo>
                <a:lnTo>
                  <a:pt x="6191250" y="868680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772953" y="2132838"/>
            <a:ext cx="2680335" cy="286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Arial MT"/>
                <a:cs typeface="Arial MT"/>
              </a:rPr>
              <a:t>Contactos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fijos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principales</a:t>
            </a:r>
            <a:endParaRPr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 dirty="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2550" dirty="0">
              <a:latin typeface="Arial MT"/>
              <a:cs typeface="Arial MT"/>
            </a:endParaRPr>
          </a:p>
          <a:p>
            <a:pPr marL="227965"/>
            <a:r>
              <a:rPr spc="-5" dirty="0">
                <a:latin typeface="Arial MT"/>
                <a:cs typeface="Arial MT"/>
              </a:rPr>
              <a:t>Contactos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arco</a:t>
            </a:r>
            <a:endParaRPr dirty="0">
              <a:latin typeface="Arial MT"/>
              <a:cs typeface="Arial MT"/>
            </a:endParaRPr>
          </a:p>
          <a:p>
            <a:pPr marL="444500" marR="360045">
              <a:lnSpc>
                <a:spcPct val="260000"/>
              </a:lnSpc>
              <a:spcBef>
                <a:spcPts val="1195"/>
              </a:spcBef>
            </a:pPr>
            <a:r>
              <a:rPr spc="-5" dirty="0" err="1">
                <a:latin typeface="Arial MT"/>
                <a:cs typeface="Arial MT"/>
              </a:rPr>
              <a:t>Contactos</a:t>
            </a:r>
            <a:r>
              <a:rPr spc="-90" dirty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móviles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Gas</a:t>
            </a:r>
            <a:r>
              <a:rPr spc="-3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presurizado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1.2	INTERRUPTORES.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Proceso de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extinción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arco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durante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la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apertura</a:t>
            </a:r>
            <a:endParaRPr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525055" y="817371"/>
            <a:ext cx="5794375" cy="5472430"/>
            <a:chOff x="22485" y="817371"/>
            <a:chExt cx="5794375" cy="547243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485" y="817371"/>
              <a:ext cx="2848355" cy="547192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03607" y="817372"/>
              <a:ext cx="2913126" cy="547192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532928" y="864870"/>
            <a:ext cx="2716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Fase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3: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Arco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establecido</a:t>
            </a:r>
            <a:endParaRPr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09980" y="817372"/>
            <a:ext cx="2900172" cy="5471922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497117" y="844296"/>
            <a:ext cx="57632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122295" algn="l"/>
              </a:tabLst>
            </a:pPr>
            <a:r>
              <a:rPr b="1" dirty="0">
                <a:latin typeface="Arial"/>
                <a:cs typeface="Arial"/>
              </a:rPr>
              <a:t>Fase</a:t>
            </a:r>
            <a:r>
              <a:rPr b="1" spc="-5" dirty="0">
                <a:latin typeface="Arial"/>
                <a:cs typeface="Arial"/>
              </a:rPr>
              <a:t> 4: Autosoplado	</a:t>
            </a:r>
            <a:r>
              <a:rPr b="1" dirty="0">
                <a:latin typeface="Arial"/>
                <a:cs typeface="Arial"/>
              </a:rPr>
              <a:t>Fase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5: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Posicion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abierto</a:t>
            </a:r>
            <a:endParaRPr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1.2	INTERRUPTORES.</a:t>
            </a:r>
            <a:r>
              <a:rPr spc="-15" dirty="0"/>
              <a:t> </a:t>
            </a:r>
            <a:r>
              <a:rPr spc="-5" dirty="0"/>
              <a:t>Proceso de</a:t>
            </a:r>
            <a:r>
              <a:rPr spc="-10" dirty="0"/>
              <a:t> </a:t>
            </a:r>
            <a:r>
              <a:rPr spc="-5" dirty="0"/>
              <a:t>extinción</a:t>
            </a:r>
            <a:r>
              <a:rPr spc="-10" dirty="0"/>
              <a:t> </a:t>
            </a:r>
            <a:r>
              <a:rPr spc="-5" dirty="0"/>
              <a:t>de</a:t>
            </a:r>
            <a:r>
              <a:rPr spc="-10" dirty="0"/>
              <a:t> </a:t>
            </a:r>
            <a:r>
              <a:rPr spc="-5" dirty="0"/>
              <a:t>arco</a:t>
            </a:r>
            <a:r>
              <a:rPr spc="-10" dirty="0"/>
              <a:t> </a:t>
            </a:r>
            <a:r>
              <a:rPr spc="-5" dirty="0"/>
              <a:t>durante</a:t>
            </a:r>
            <a:r>
              <a:rPr spc="-10" dirty="0"/>
              <a:t> </a:t>
            </a:r>
            <a:r>
              <a:rPr spc="-5" dirty="0"/>
              <a:t>la</a:t>
            </a:r>
            <a:r>
              <a:rPr spc="-10" dirty="0"/>
              <a:t> </a:t>
            </a:r>
            <a:r>
              <a:rPr spc="-5" dirty="0"/>
              <a:t>apertura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25054" y="879094"/>
            <a:ext cx="8609330" cy="5410200"/>
            <a:chOff x="22485" y="879094"/>
            <a:chExt cx="8609330" cy="54102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32585" y="961390"/>
              <a:ext cx="3998975" cy="53279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85" y="879094"/>
              <a:ext cx="4465319" cy="296036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736127" y="4104894"/>
            <a:ext cx="2700655" cy="1713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Arial MT"/>
                <a:cs typeface="Arial MT"/>
              </a:rPr>
              <a:t>Campana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presurizadora</a:t>
            </a:r>
            <a:endParaRPr dirty="0">
              <a:latin typeface="Arial MT"/>
              <a:cs typeface="Arial MT"/>
            </a:endParaRPr>
          </a:p>
          <a:p>
            <a:pPr marL="33020" marR="5080">
              <a:lnSpc>
                <a:spcPts val="5510"/>
              </a:lnSpc>
              <a:spcBef>
                <a:spcPts val="130"/>
              </a:spcBef>
            </a:pPr>
            <a:r>
              <a:rPr spc="-5" dirty="0">
                <a:latin typeface="Arial MT"/>
                <a:cs typeface="Arial MT"/>
              </a:rPr>
              <a:t>Contactos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dirty="0" err="1">
                <a:latin typeface="Arial MT"/>
                <a:cs typeface="Arial MT"/>
              </a:rPr>
              <a:t>fijos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principales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Contactos</a:t>
            </a:r>
            <a:r>
              <a:rPr spc="-1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arco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863638" y="3481324"/>
            <a:ext cx="4286250" cy="2165985"/>
          </a:xfrm>
          <a:custGeom>
            <a:avLst/>
            <a:gdLst/>
            <a:ahLst/>
            <a:cxnLst/>
            <a:rect l="l" t="t" r="r" b="b"/>
            <a:pathLst>
              <a:path w="4286250" h="2165985">
                <a:moveTo>
                  <a:pt x="76200" y="76200"/>
                </a:moveTo>
                <a:lnTo>
                  <a:pt x="38100" y="0"/>
                </a:lnTo>
                <a:lnTo>
                  <a:pt x="0" y="76200"/>
                </a:lnTo>
                <a:lnTo>
                  <a:pt x="32766" y="76200"/>
                </a:lnTo>
                <a:lnTo>
                  <a:pt x="32766" y="578358"/>
                </a:lnTo>
                <a:lnTo>
                  <a:pt x="35052" y="580644"/>
                </a:lnTo>
                <a:lnTo>
                  <a:pt x="40386" y="580644"/>
                </a:lnTo>
                <a:lnTo>
                  <a:pt x="42672" y="578358"/>
                </a:lnTo>
                <a:lnTo>
                  <a:pt x="42672" y="76200"/>
                </a:lnTo>
                <a:lnTo>
                  <a:pt x="76200" y="76200"/>
                </a:lnTo>
                <a:close/>
              </a:path>
              <a:path w="4286250" h="2165985">
                <a:moveTo>
                  <a:pt x="2919222" y="576072"/>
                </a:moveTo>
                <a:lnTo>
                  <a:pt x="2834640" y="586752"/>
                </a:lnTo>
                <a:lnTo>
                  <a:pt x="2852966" y="614413"/>
                </a:lnTo>
                <a:lnTo>
                  <a:pt x="1616964" y="1438656"/>
                </a:lnTo>
                <a:lnTo>
                  <a:pt x="1616964" y="1441704"/>
                </a:lnTo>
                <a:lnTo>
                  <a:pt x="1618488" y="1443990"/>
                </a:lnTo>
                <a:lnTo>
                  <a:pt x="1619250" y="1446276"/>
                </a:lnTo>
                <a:lnTo>
                  <a:pt x="1622298" y="1447038"/>
                </a:lnTo>
                <a:lnTo>
                  <a:pt x="2858109" y="622160"/>
                </a:lnTo>
                <a:lnTo>
                  <a:pt x="2871978" y="643089"/>
                </a:lnTo>
                <a:lnTo>
                  <a:pt x="2876550" y="649998"/>
                </a:lnTo>
                <a:lnTo>
                  <a:pt x="2919222" y="576072"/>
                </a:lnTo>
                <a:close/>
              </a:path>
              <a:path w="4286250" h="2165985">
                <a:moveTo>
                  <a:pt x="4286250" y="360426"/>
                </a:moveTo>
                <a:lnTo>
                  <a:pt x="4200893" y="362712"/>
                </a:lnTo>
                <a:lnTo>
                  <a:pt x="4216933" y="392125"/>
                </a:lnTo>
                <a:lnTo>
                  <a:pt x="972312" y="2156460"/>
                </a:lnTo>
                <a:lnTo>
                  <a:pt x="970026" y="2157222"/>
                </a:lnTo>
                <a:lnTo>
                  <a:pt x="969264" y="2160270"/>
                </a:lnTo>
                <a:lnTo>
                  <a:pt x="970026" y="2162556"/>
                </a:lnTo>
                <a:lnTo>
                  <a:pt x="971550" y="2164842"/>
                </a:lnTo>
                <a:lnTo>
                  <a:pt x="974598" y="2165604"/>
                </a:lnTo>
                <a:lnTo>
                  <a:pt x="976884" y="2164842"/>
                </a:lnTo>
                <a:lnTo>
                  <a:pt x="4221505" y="400507"/>
                </a:lnTo>
                <a:lnTo>
                  <a:pt x="4235196" y="425602"/>
                </a:lnTo>
                <a:lnTo>
                  <a:pt x="4237469" y="429768"/>
                </a:lnTo>
                <a:lnTo>
                  <a:pt x="4286250" y="360426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1.2	INTERRUPTORES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37373" y="1263387"/>
            <a:ext cx="7204075" cy="441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CARACTERISTICAS</a:t>
            </a:r>
            <a:r>
              <a:rPr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PRINCIPALES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DEL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INTERRUPTOR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Tensión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nominal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servicio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(kV)</a:t>
            </a: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Tensión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impulso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tipo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rayo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(kV)</a:t>
            </a:r>
            <a:endParaRPr dirty="0">
              <a:latin typeface="Arial MT"/>
              <a:cs typeface="Arial MT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Tension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maniobra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(kV)</a:t>
            </a:r>
            <a:endParaRPr dirty="0">
              <a:latin typeface="Arial MT"/>
              <a:cs typeface="Arial MT"/>
            </a:endParaRPr>
          </a:p>
          <a:p>
            <a:pPr marL="194945" indent="-182245">
              <a:spcBef>
                <a:spcPts val="1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Intensidad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nominal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servicio</a:t>
            </a:r>
            <a:endParaRPr dirty="0">
              <a:latin typeface="Arial MT"/>
              <a:cs typeface="Arial MT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Poder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corte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(kA)</a:t>
            </a:r>
            <a:endParaRPr dirty="0">
              <a:latin typeface="Arial MT"/>
              <a:cs typeface="Arial MT"/>
            </a:endParaRPr>
          </a:p>
          <a:p>
            <a:pPr marL="194945" indent="-182245">
              <a:spcBef>
                <a:spcPts val="5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Duración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nominal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cortocircuito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(s)</a:t>
            </a: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Poder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cierre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(kA)</a:t>
            </a:r>
            <a:endParaRPr dirty="0">
              <a:latin typeface="Arial MT"/>
              <a:cs typeface="Arial MT"/>
            </a:endParaRPr>
          </a:p>
          <a:p>
            <a:pPr marL="194945" indent="-182245">
              <a:spcBef>
                <a:spcPts val="5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Tipo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extinción</a:t>
            </a:r>
            <a:endParaRPr dirty="0">
              <a:latin typeface="Arial MT"/>
              <a:cs typeface="Arial MT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Tipo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mando</a:t>
            </a:r>
            <a:endParaRPr dirty="0">
              <a:latin typeface="Arial MT"/>
              <a:cs typeface="Arial MT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Presión</a:t>
            </a:r>
            <a:r>
              <a:rPr spc="47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masa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gas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bar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kg)</a:t>
            </a:r>
          </a:p>
          <a:p>
            <a:pPr marL="194945" indent="-182245">
              <a:spcBef>
                <a:spcPts val="5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Ciclo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maniobras</a:t>
            </a:r>
            <a:r>
              <a:rPr spc="-5" dirty="0">
                <a:latin typeface="Arial MT"/>
                <a:cs typeface="Arial MT"/>
              </a:rPr>
              <a:t>:</a:t>
            </a:r>
            <a:r>
              <a:rPr spc="48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–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0,3s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–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–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1m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–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</a:t>
            </a: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Clase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temperatura</a:t>
            </a:r>
            <a:endParaRPr dirty="0">
              <a:latin typeface="Arial MT"/>
              <a:cs typeface="Arial MT"/>
            </a:endParaRPr>
          </a:p>
          <a:p>
            <a:pPr marL="12700" marR="5080">
              <a:spcBef>
                <a:spcPts val="5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Numero de </a:t>
            </a:r>
            <a:r>
              <a:rPr dirty="0">
                <a:latin typeface="Arial MT"/>
                <a:cs typeface="Arial MT"/>
              </a:rPr>
              <a:t>maniobras e </a:t>
            </a:r>
            <a:r>
              <a:rPr spc="-5" dirty="0">
                <a:latin typeface="Arial MT"/>
                <a:cs typeface="Arial MT"/>
              </a:rPr>
              <a:t>intensidades extinguidas para </a:t>
            </a:r>
            <a:r>
              <a:rPr dirty="0" err="1">
                <a:latin typeface="Arial MT"/>
                <a:cs typeface="Arial MT"/>
              </a:rPr>
              <a:t>sustitución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elementos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1.2	INTERRUPTORES.</a:t>
            </a:r>
            <a:r>
              <a:rPr spc="-30" dirty="0"/>
              <a:t> </a:t>
            </a:r>
            <a:r>
              <a:rPr spc="-5" dirty="0"/>
              <a:t>Medios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25" dirty="0"/>
              <a:t> </a:t>
            </a:r>
            <a:r>
              <a:rPr spc="-5" dirty="0"/>
              <a:t>extinción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34325" y="993648"/>
            <a:ext cx="8074659" cy="52674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Aire</a:t>
            </a:r>
            <a:endParaRPr sz="2000" dirty="0">
              <a:latin typeface="Arial MT"/>
              <a:cs typeface="Arial MT"/>
            </a:endParaRPr>
          </a:p>
          <a:p>
            <a:pPr marL="12700" marR="1110615"/>
            <a:r>
              <a:rPr sz="2000" spc="-5" dirty="0">
                <a:latin typeface="Arial MT"/>
                <a:cs typeface="Arial MT"/>
              </a:rPr>
              <a:t>Basado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desionización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natural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los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gases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por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acción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enfriadora</a:t>
            </a:r>
            <a:r>
              <a:rPr sz="2000" spc="-10" dirty="0">
                <a:latin typeface="Arial MT"/>
                <a:cs typeface="Arial MT"/>
              </a:rPr>
              <a:t>.</a:t>
            </a:r>
            <a:r>
              <a:rPr sz="2000" spc="-5" dirty="0">
                <a:latin typeface="Arial MT"/>
                <a:cs typeface="Arial MT"/>
              </a:rPr>
              <a:t> Sistema </a:t>
            </a:r>
            <a:r>
              <a:rPr sz="2000" spc="-10" dirty="0">
                <a:latin typeface="Arial MT"/>
                <a:cs typeface="Arial MT"/>
              </a:rPr>
              <a:t>obsoleto</a:t>
            </a:r>
            <a:r>
              <a:rPr sz="2000" spc="-10" dirty="0">
                <a:latin typeface="Arial MT"/>
                <a:cs typeface="Arial MT"/>
              </a:rPr>
              <a:t>.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45"/>
              </a:spcBef>
            </a:pPr>
            <a:endParaRPr sz="2050" dirty="0">
              <a:latin typeface="Arial MT"/>
              <a:cs typeface="Arial MT"/>
            </a:endParaRPr>
          </a:p>
          <a:p>
            <a:pPr marL="12700"/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Aceite</a:t>
            </a:r>
            <a:endParaRPr sz="2000" dirty="0">
              <a:latin typeface="Arial MT"/>
              <a:cs typeface="Arial MT"/>
            </a:endParaRPr>
          </a:p>
          <a:p>
            <a:pPr marL="12700" marR="509905"/>
            <a:r>
              <a:rPr sz="2000" spc="-5" dirty="0">
                <a:latin typeface="Arial MT"/>
                <a:cs typeface="Arial MT"/>
              </a:rPr>
              <a:t>Se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descompone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durante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el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arco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por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altas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temperaturas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y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 err="1">
                <a:latin typeface="Arial MT"/>
                <a:cs typeface="Arial MT"/>
              </a:rPr>
              <a:t>los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 smtClean="0">
                <a:latin typeface="Arial MT"/>
                <a:cs typeface="Arial MT"/>
              </a:rPr>
              <a:t>gases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producidos</a:t>
            </a:r>
            <a:r>
              <a:rPr sz="2000" dirty="0" smtClean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extinguen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arco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por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sus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condiciones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presión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y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 smtClean="0">
                <a:latin typeface="Arial MT"/>
                <a:cs typeface="Arial MT"/>
              </a:rPr>
              <a:t>de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circulación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</a:pPr>
            <a:endParaRPr sz="2050" dirty="0">
              <a:latin typeface="Arial MT"/>
              <a:cs typeface="Arial MT"/>
            </a:endParaRPr>
          </a:p>
          <a:p>
            <a:pPr marL="12700"/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SF6</a:t>
            </a:r>
            <a:endParaRPr sz="2000" dirty="0">
              <a:latin typeface="Arial MT"/>
              <a:cs typeface="Arial MT"/>
            </a:endParaRPr>
          </a:p>
          <a:p>
            <a:pPr marL="12700" marR="10795"/>
            <a:r>
              <a:rPr sz="2000" spc="-5" dirty="0">
                <a:latin typeface="Arial MT"/>
                <a:cs typeface="Arial MT"/>
              </a:rPr>
              <a:t>Mayor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rigidez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dieléctrica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que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el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aceite.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recompone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después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del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arco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smtClean="0">
                <a:latin typeface="Arial MT"/>
                <a:cs typeface="Arial MT"/>
              </a:rPr>
              <a:t>La</a:t>
            </a:r>
            <a:r>
              <a:rPr sz="2000" dirty="0" smtClean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extinción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mediante autosoplado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45"/>
              </a:spcBef>
            </a:pPr>
            <a:endParaRPr sz="2050" dirty="0">
              <a:latin typeface="Arial MT"/>
              <a:cs typeface="Arial MT"/>
            </a:endParaRPr>
          </a:p>
          <a:p>
            <a:pPr marL="12700"/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Vacio</a:t>
            </a:r>
            <a:endParaRPr sz="2000" dirty="0">
              <a:latin typeface="Arial MT"/>
              <a:cs typeface="Arial MT"/>
            </a:endParaRPr>
          </a:p>
          <a:p>
            <a:pPr marL="12700" marR="5080"/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corriente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corta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primer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paso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por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cero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por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 err="1">
                <a:latin typeface="Arial MT"/>
                <a:cs typeface="Arial MT"/>
              </a:rPr>
              <a:t>aumentar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rápidamente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smtClean="0">
                <a:latin typeface="Arial MT"/>
                <a:cs typeface="Arial MT"/>
              </a:rPr>
              <a:t>la</a:t>
            </a:r>
            <a:r>
              <a:rPr sz="2000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rigidez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dieléctrica.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El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arco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formado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por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 err="1">
                <a:latin typeface="Arial MT"/>
                <a:cs typeface="Arial MT"/>
              </a:rPr>
              <a:t>descomposición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en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vapores</a:t>
            </a:r>
            <a:r>
              <a:rPr sz="2000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metálicos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los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contactos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interruptor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1.2	INTERRUPTORES.</a:t>
            </a:r>
            <a:r>
              <a:rPr spc="-20" dirty="0"/>
              <a:t> </a:t>
            </a:r>
            <a:r>
              <a:rPr dirty="0"/>
              <a:t>Sistema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extinción</a:t>
            </a:r>
            <a:r>
              <a:rPr spc="-20" dirty="0"/>
              <a:t> </a:t>
            </a:r>
            <a:r>
              <a:rPr spc="-5" dirty="0"/>
              <a:t>en</a:t>
            </a:r>
            <a:r>
              <a:rPr spc="-15" dirty="0"/>
              <a:t> </a:t>
            </a:r>
            <a:r>
              <a:rPr dirty="0"/>
              <a:t>vacío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20203" y="1059934"/>
            <a:ext cx="6492875" cy="33598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Ventajas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1850" dirty="0">
              <a:latin typeface="Arial MT"/>
              <a:cs typeface="Arial MT"/>
            </a:endParaRPr>
          </a:p>
          <a:p>
            <a:pPr marL="12700"/>
            <a:r>
              <a:rPr spc="-5" dirty="0">
                <a:latin typeface="Arial MT"/>
                <a:cs typeface="Arial MT"/>
              </a:rPr>
              <a:t>•Tiempo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aperturas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muy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bajos</a:t>
            </a:r>
            <a:endParaRPr dirty="0">
              <a:latin typeface="Arial MT"/>
              <a:cs typeface="Arial MT"/>
            </a:endParaRPr>
          </a:p>
          <a:p>
            <a:pPr marL="12700"/>
            <a:r>
              <a:rPr spc="-5" dirty="0">
                <a:latin typeface="Arial MT"/>
                <a:cs typeface="Arial MT"/>
              </a:rPr>
              <a:t>•Son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menos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pesados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más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baratos</a:t>
            </a:r>
            <a:endParaRPr dirty="0">
              <a:latin typeface="Arial MT"/>
              <a:cs typeface="Arial MT"/>
            </a:endParaRPr>
          </a:p>
          <a:p>
            <a:pPr marL="12700">
              <a:spcBef>
                <a:spcPts val="10"/>
              </a:spcBef>
            </a:pPr>
            <a:r>
              <a:rPr spc="-5" dirty="0">
                <a:latin typeface="Arial MT"/>
                <a:cs typeface="Arial MT"/>
              </a:rPr>
              <a:t>•Poco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mantenimiento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más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larga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vida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útil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1850" dirty="0">
              <a:latin typeface="Arial MT"/>
              <a:cs typeface="Arial MT"/>
            </a:endParaRPr>
          </a:p>
          <a:p>
            <a:pPr marL="12700"/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Inconvenientes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1850" dirty="0">
              <a:latin typeface="Arial MT"/>
              <a:cs typeface="Arial MT"/>
            </a:endParaRPr>
          </a:p>
          <a:p>
            <a:pPr marL="12700"/>
            <a:r>
              <a:rPr spc="-5" dirty="0">
                <a:latin typeface="Arial MT"/>
                <a:cs typeface="Arial MT"/>
              </a:rPr>
              <a:t>•Dificultad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para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mantener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condición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vacío</a:t>
            </a:r>
            <a:endParaRPr dirty="0">
              <a:latin typeface="Arial MT"/>
              <a:cs typeface="Arial MT"/>
            </a:endParaRPr>
          </a:p>
          <a:p>
            <a:pPr marL="12700">
              <a:spcBef>
                <a:spcPts val="5"/>
              </a:spcBef>
            </a:pPr>
            <a:r>
              <a:rPr spc="-5" dirty="0">
                <a:latin typeface="Arial MT"/>
                <a:cs typeface="Arial MT"/>
              </a:rPr>
              <a:t>•Generan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sobretensiones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elevadas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durante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aperturas</a:t>
            </a:r>
            <a:endParaRPr dirty="0">
              <a:latin typeface="Arial MT"/>
              <a:cs typeface="Arial MT"/>
            </a:endParaRPr>
          </a:p>
          <a:p>
            <a:pPr marL="12700" marR="5080"/>
            <a:r>
              <a:rPr spc="-5" dirty="0">
                <a:latin typeface="Arial MT"/>
                <a:cs typeface="Arial MT"/>
              </a:rPr>
              <a:t>•Tienen </a:t>
            </a:r>
            <a:r>
              <a:rPr dirty="0">
                <a:latin typeface="Arial MT"/>
                <a:cs typeface="Arial MT"/>
              </a:rPr>
              <a:t>capacidad </a:t>
            </a:r>
            <a:r>
              <a:rPr spc="-5" dirty="0">
                <a:latin typeface="Arial MT"/>
                <a:cs typeface="Arial MT"/>
              </a:rPr>
              <a:t>de interrupción limitada por</a:t>
            </a:r>
            <a:r>
              <a:rPr spc="-5" dirty="0">
                <a:latin typeface="Arial MT"/>
                <a:cs typeface="Arial MT"/>
              </a:rPr>
              <a:t> lo que </a:t>
            </a:r>
            <a:r>
              <a:rPr dirty="0">
                <a:latin typeface="Arial MT"/>
                <a:cs typeface="Arial MT"/>
              </a:rPr>
              <a:t>se </a:t>
            </a:r>
            <a:r>
              <a:rPr spc="-5" dirty="0" err="1" smtClean="0">
                <a:latin typeface="Arial MT"/>
                <a:cs typeface="Arial MT"/>
              </a:rPr>
              <a:t>utilizan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mayoritariamente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 media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tensión</a:t>
            </a:r>
            <a:endParaRPr dirty="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1757" y="4489449"/>
            <a:ext cx="3241547" cy="154457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740700" y="4913122"/>
            <a:ext cx="5257800" cy="1089025"/>
            <a:chOff x="238131" y="4913121"/>
            <a:chExt cx="5257800" cy="108902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8131" y="4913121"/>
              <a:ext cx="5257800" cy="108889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895487" y="5641593"/>
              <a:ext cx="1935480" cy="314960"/>
            </a:xfrm>
            <a:custGeom>
              <a:avLst/>
              <a:gdLst/>
              <a:ahLst/>
              <a:cxnLst/>
              <a:rect l="l" t="t" r="r" b="b"/>
              <a:pathLst>
                <a:path w="1935479" h="314960">
                  <a:moveTo>
                    <a:pt x="0" y="0"/>
                  </a:moveTo>
                  <a:lnTo>
                    <a:pt x="0" y="314705"/>
                  </a:lnTo>
                  <a:lnTo>
                    <a:pt x="1935480" y="314705"/>
                  </a:lnTo>
                  <a:lnTo>
                    <a:pt x="193548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482125" y="5673851"/>
            <a:ext cx="1767839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Arco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difuso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vacío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38397" y="5641594"/>
            <a:ext cx="2211705" cy="260328"/>
          </a:xfrm>
          <a:prstGeom prst="rect">
            <a:avLst/>
          </a:prstGeom>
          <a:ln w="9525">
            <a:solidFill>
              <a:srgbClr val="FFFFFF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6520">
              <a:spcBef>
                <a:spcPts val="350"/>
              </a:spcBef>
            </a:pP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Arco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contraído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4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vacío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1.2	INTERRUPTORES</a:t>
            </a:r>
            <a:endParaRPr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98104" y="1271777"/>
            <a:ext cx="858901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solidFill>
                  <a:srgbClr val="000000"/>
                </a:solidFill>
                <a:latin typeface="Arial"/>
                <a:cs typeface="Arial"/>
              </a:rPr>
              <a:t>INTERRUPTORES</a:t>
            </a:r>
            <a:r>
              <a:rPr sz="2000" b="1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sz="2000" b="1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Arial"/>
                <a:cs typeface="Arial"/>
              </a:rPr>
              <a:t>ALTA</a:t>
            </a:r>
            <a:r>
              <a:rPr sz="2000" b="1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Arial"/>
                <a:cs typeface="Arial"/>
              </a:rPr>
              <a:t>TENSION</a:t>
            </a:r>
            <a:r>
              <a:rPr sz="2000" b="1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sz="2000" b="1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Arial"/>
                <a:cs typeface="Arial"/>
              </a:rPr>
              <a:t>GRAN</a:t>
            </a:r>
            <a:r>
              <a:rPr sz="2000" b="1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Arial"/>
                <a:cs typeface="Arial"/>
              </a:rPr>
              <a:t>VOLUMEN</a:t>
            </a:r>
            <a:r>
              <a:rPr sz="2000" b="1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sz="2000" b="1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Arial"/>
                <a:cs typeface="Arial"/>
              </a:rPr>
              <a:t>ACEITE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3403" y="2008377"/>
            <a:ext cx="5111495" cy="383362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57402" y="2130298"/>
            <a:ext cx="2857500" cy="365607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1.2	INTERRUPTORES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37372" y="1296923"/>
            <a:ext cx="8318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INTERRUPTORES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MEDIA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TENSION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PEQUEÑO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VOLUMEN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ACEITE</a:t>
            </a:r>
            <a:endParaRPr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28725" y="2041144"/>
            <a:ext cx="2497073" cy="324002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669834" y="2329942"/>
            <a:ext cx="6263640" cy="3127375"/>
            <a:chOff x="167265" y="2329941"/>
            <a:chExt cx="6263640" cy="312737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06855" y="2761995"/>
              <a:ext cx="1924050" cy="23606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72315" y="2329941"/>
              <a:ext cx="2065020" cy="31272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7265" y="2330704"/>
              <a:ext cx="2295143" cy="3095243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285524" y="5744716"/>
            <a:ext cx="10598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Montaje</a:t>
            </a:r>
            <a:r>
              <a:rPr sz="1200" b="1" spc="-6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mural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73482" y="5744716"/>
            <a:ext cx="12026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Montaje</a:t>
            </a:r>
            <a:r>
              <a:rPr sz="1200" b="1" spc="-6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exterior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20324" y="5757671"/>
            <a:ext cx="15189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Montaje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en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carro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fijo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48575" y="5765291"/>
            <a:ext cx="216090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Montaje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en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carro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seccionable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1.2	INTERRUPTORES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37382" y="1296923"/>
            <a:ext cx="81908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INTERRUPTORES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ALTA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TENSION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PEQUEÑO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VOLUMEN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ACEITE</a:t>
            </a:r>
            <a:endParaRPr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78255" y="1896364"/>
            <a:ext cx="2404871" cy="302590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09097" y="2185923"/>
            <a:ext cx="3080003" cy="230962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40700" y="2256789"/>
            <a:ext cx="3048000" cy="22860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237779" y="4952238"/>
            <a:ext cx="20897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De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una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sola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cámara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de</a:t>
            </a:r>
            <a:r>
              <a:rPr sz="1200" b="1" spc="-10" dirty="0">
                <a:latin typeface="Arial"/>
                <a:cs typeface="Arial"/>
              </a:rPr>
              <a:t> corte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57109" y="4952238"/>
            <a:ext cx="16071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Dos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cámaras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de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corte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51305" y="4965193"/>
            <a:ext cx="18097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Cuatro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cámaras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de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corte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1.2	INTERRUPTORES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90281" y="1059934"/>
            <a:ext cx="4979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INTERRUPTORES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ALTA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TENSION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SF6</a:t>
            </a:r>
            <a:endParaRPr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50479" y="4979375"/>
            <a:ext cx="2066289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5" dirty="0">
                <a:latin typeface="Arial"/>
                <a:cs typeface="Arial"/>
              </a:rPr>
              <a:t>De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una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sola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cámara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de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corte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4802" y="1769872"/>
            <a:ext cx="2741676" cy="365607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93451" y="2330703"/>
            <a:ext cx="3021329" cy="309524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22273" y="2401571"/>
            <a:ext cx="2324099" cy="302437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846105" y="5608322"/>
            <a:ext cx="2419350" cy="573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400 kV. Exterior. Dos </a:t>
            </a:r>
            <a:r>
              <a:rPr sz="1200" b="1" spc="-5" dirty="0" err="1">
                <a:latin typeface="Arial"/>
                <a:cs typeface="Arial"/>
              </a:rPr>
              <a:t>camaras</a:t>
            </a:r>
            <a:r>
              <a:rPr sz="1200" b="1" spc="-5" dirty="0">
                <a:latin typeface="Arial"/>
                <a:cs typeface="Arial"/>
              </a:rPr>
              <a:t> </a:t>
            </a:r>
            <a:r>
              <a:rPr sz="1200" b="1" spc="-5" dirty="0" smtClean="0">
                <a:latin typeface="Arial"/>
                <a:cs typeface="Arial"/>
              </a:rPr>
              <a:t>de</a:t>
            </a:r>
            <a:r>
              <a:rPr lang="es-ES" sz="1200" b="1" spc="-5" dirty="0" smtClean="0">
                <a:latin typeface="Arial"/>
                <a:cs typeface="Arial"/>
              </a:rPr>
              <a:t> </a:t>
            </a:r>
            <a:r>
              <a:rPr sz="1200" b="1" spc="-5" dirty="0" err="1" smtClean="0">
                <a:latin typeface="Arial"/>
                <a:cs typeface="Arial"/>
              </a:rPr>
              <a:t>corte</a:t>
            </a:r>
            <a:r>
              <a:rPr sz="1200" b="1" spc="-5" dirty="0" smtClean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con </a:t>
            </a:r>
            <a:r>
              <a:rPr sz="1200" b="1" spc="-5" dirty="0" err="1">
                <a:latin typeface="Arial"/>
                <a:cs typeface="Arial"/>
              </a:rPr>
              <a:t>resistencias</a:t>
            </a:r>
            <a:r>
              <a:rPr sz="1200" b="1" spc="-5" dirty="0">
                <a:latin typeface="Arial"/>
                <a:cs typeface="Arial"/>
              </a:rPr>
              <a:t> </a:t>
            </a:r>
            <a:r>
              <a:rPr sz="1200" b="1" spc="-5" dirty="0" smtClean="0">
                <a:latin typeface="Arial"/>
                <a:cs typeface="Arial"/>
              </a:rPr>
              <a:t>de</a:t>
            </a:r>
            <a:r>
              <a:rPr lang="es-ES" sz="1200" b="1" spc="-5" dirty="0" smtClean="0">
                <a:latin typeface="Arial"/>
                <a:cs typeface="Arial"/>
              </a:rPr>
              <a:t> </a:t>
            </a:r>
            <a:r>
              <a:rPr sz="1200" b="1" spc="-5" dirty="0" err="1" smtClean="0">
                <a:latin typeface="Arial"/>
                <a:cs typeface="Arial"/>
              </a:rPr>
              <a:t>preinserción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566950" y="5612891"/>
            <a:ext cx="12039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72,5</a:t>
            </a:r>
            <a:r>
              <a:rPr sz="1200" b="1" spc="29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kV.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Interior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07476" y="5646422"/>
            <a:ext cx="2170430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72,5 kV. </a:t>
            </a:r>
            <a:r>
              <a:rPr sz="1200" b="1" dirty="0">
                <a:latin typeface="Arial"/>
                <a:cs typeface="Arial"/>
              </a:rPr>
              <a:t>Montaje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exterior. </a:t>
            </a:r>
            <a:r>
              <a:rPr sz="1200" b="1" dirty="0" smtClean="0">
                <a:latin typeface="Arial"/>
                <a:cs typeface="Arial"/>
              </a:rPr>
              <a:t>TI´s</a:t>
            </a:r>
            <a:r>
              <a:rPr lang="es-ES" sz="1200" b="1" dirty="0" smtClean="0">
                <a:latin typeface="Arial"/>
                <a:cs typeface="Arial"/>
              </a:rPr>
              <a:t> </a:t>
            </a:r>
            <a:r>
              <a:rPr sz="1200" b="1" dirty="0" err="1" smtClean="0">
                <a:latin typeface="Arial"/>
                <a:cs typeface="Arial"/>
              </a:rPr>
              <a:t>incorporados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1.2	INTERRUPTORES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90281" y="1059934"/>
            <a:ext cx="5474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INTERRUPTORES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MEDIA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TENSION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46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VACIO</a:t>
            </a:r>
            <a:endParaRPr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66603" y="1609853"/>
            <a:ext cx="2740151" cy="389229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35405" y="2329943"/>
            <a:ext cx="1598675" cy="316687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13853" y="2546351"/>
            <a:ext cx="2363723" cy="287959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237779" y="5757671"/>
            <a:ext cx="10598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Montaje</a:t>
            </a:r>
            <a:r>
              <a:rPr sz="1200" b="1" spc="-7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mural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46105" y="5828537"/>
            <a:ext cx="25692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Montaje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en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carro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fijo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o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seccionable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86158" y="5828537"/>
            <a:ext cx="192658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Montaje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en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celda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blindada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1.2	INTERRUPTORES.</a:t>
            </a:r>
            <a:r>
              <a:rPr spc="-25" dirty="0"/>
              <a:t> </a:t>
            </a:r>
            <a:r>
              <a:rPr dirty="0"/>
              <a:t>Mando</a:t>
            </a:r>
            <a:r>
              <a:rPr spc="-25" dirty="0"/>
              <a:t> </a:t>
            </a:r>
            <a:r>
              <a:rPr spc="-5" dirty="0"/>
              <a:t>por</a:t>
            </a:r>
            <a:r>
              <a:rPr spc="-20" dirty="0"/>
              <a:t> </a:t>
            </a:r>
            <a:r>
              <a:rPr dirty="0"/>
              <a:t>resortes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93354" y="1276350"/>
            <a:ext cx="4330700" cy="26282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Maniobra</a:t>
            </a:r>
            <a:r>
              <a:rPr sz="14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4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cierre</a:t>
            </a: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1450" dirty="0">
              <a:latin typeface="Arial"/>
              <a:cs typeface="Arial"/>
            </a:endParaRPr>
          </a:p>
          <a:p>
            <a:pPr marL="12700" marR="55880">
              <a:spcBef>
                <a:spcPts val="5"/>
              </a:spcBef>
            </a:pPr>
            <a:r>
              <a:rPr sz="1400" b="1" spc="-10" dirty="0">
                <a:latin typeface="Arial"/>
                <a:cs typeface="Arial"/>
              </a:rPr>
              <a:t>Condición</a:t>
            </a:r>
            <a:r>
              <a:rPr sz="1400" b="1" spc="6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previa:</a:t>
            </a:r>
            <a:r>
              <a:rPr sz="1400" b="1" spc="7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resorte</a:t>
            </a:r>
            <a:r>
              <a:rPr sz="1400" b="1" spc="6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7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cierre</a:t>
            </a:r>
            <a:r>
              <a:rPr sz="1400" b="1" spc="6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tensado</a:t>
            </a:r>
            <a:r>
              <a:rPr sz="1400" b="1" spc="6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(22</a:t>
            </a:r>
            <a:r>
              <a:rPr sz="1400" b="1" spc="-10" dirty="0" smtClean="0">
                <a:latin typeface="Arial"/>
                <a:cs typeface="Arial"/>
              </a:rPr>
              <a:t>)</a:t>
            </a:r>
            <a:r>
              <a:rPr lang="es-ES" sz="1400" b="1" spc="-10" dirty="0" smtClean="0">
                <a:latin typeface="Arial"/>
                <a:cs typeface="Arial"/>
              </a:rPr>
              <a:t> </a:t>
            </a:r>
            <a:r>
              <a:rPr sz="1400" b="1" spc="-5" dirty="0" smtClean="0">
                <a:latin typeface="Arial"/>
                <a:cs typeface="Arial"/>
              </a:rPr>
              <a:t>Se</a:t>
            </a:r>
            <a:r>
              <a:rPr sz="1400" b="1" spc="5" dirty="0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energiza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eléctricamente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la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bobina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cierre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(20)</a:t>
            </a:r>
            <a:endParaRPr sz="1400" dirty="0">
              <a:latin typeface="Arial"/>
              <a:cs typeface="Arial"/>
            </a:endParaRPr>
          </a:p>
          <a:p>
            <a:pPr marL="12700" marR="5080">
              <a:lnSpc>
                <a:spcPts val="1670"/>
              </a:lnSpc>
              <a:spcBef>
                <a:spcPts val="50"/>
              </a:spcBef>
            </a:pPr>
            <a:r>
              <a:rPr sz="1400" b="1" spc="-5" dirty="0">
                <a:latin typeface="Arial"/>
                <a:cs typeface="Arial"/>
              </a:rPr>
              <a:t>que </a:t>
            </a:r>
            <a:r>
              <a:rPr sz="1400" b="1" spc="-10" dirty="0">
                <a:latin typeface="Arial"/>
                <a:cs typeface="Arial"/>
              </a:rPr>
              <a:t>libera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un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trinquete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permitiendo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girar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leva </a:t>
            </a:r>
            <a:r>
              <a:rPr sz="1400" b="1" spc="-5" dirty="0" smtClean="0">
                <a:latin typeface="Arial"/>
                <a:cs typeface="Arial"/>
              </a:rPr>
              <a:t>y</a:t>
            </a:r>
            <a:r>
              <a:rPr lang="es-ES" sz="1400" b="1" spc="-5" dirty="0" smtClean="0">
                <a:latin typeface="Arial"/>
                <a:cs typeface="Arial"/>
              </a:rPr>
              <a:t> </a:t>
            </a:r>
            <a:r>
              <a:rPr sz="1400" b="1" spc="-5" dirty="0" err="1" smtClean="0">
                <a:latin typeface="Arial"/>
                <a:cs typeface="Arial"/>
              </a:rPr>
              <a:t>transmitir</a:t>
            </a:r>
            <a:r>
              <a:rPr sz="1400" b="1" spc="-5" dirty="0" smtClean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la </a:t>
            </a:r>
            <a:r>
              <a:rPr sz="1400" b="1" spc="-10" dirty="0">
                <a:latin typeface="Arial"/>
                <a:cs typeface="Arial"/>
              </a:rPr>
              <a:t>energía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del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resorte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 err="1">
                <a:latin typeface="Arial"/>
                <a:cs typeface="Arial"/>
              </a:rPr>
              <a:t>cierre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 smtClean="0">
                <a:latin typeface="Arial"/>
                <a:cs typeface="Arial"/>
              </a:rPr>
              <a:t>al</a:t>
            </a:r>
            <a:r>
              <a:rPr lang="es-ES" sz="1400" b="1" spc="-10" dirty="0" smtClean="0">
                <a:latin typeface="Arial"/>
                <a:cs typeface="Arial"/>
              </a:rPr>
              <a:t> </a:t>
            </a:r>
            <a:r>
              <a:rPr sz="1400" b="1" spc="-10" dirty="0" err="1" smtClean="0">
                <a:latin typeface="Arial"/>
                <a:cs typeface="Arial"/>
              </a:rPr>
              <a:t>contacto</a:t>
            </a:r>
            <a:r>
              <a:rPr sz="1400" b="1" spc="-5" dirty="0" smtClean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móvil del interruptor.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 err="1">
                <a:latin typeface="Arial"/>
                <a:cs typeface="Arial"/>
              </a:rPr>
              <a:t>movimiento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 smtClean="0">
                <a:latin typeface="Arial"/>
                <a:cs typeface="Arial"/>
              </a:rPr>
              <a:t>de</a:t>
            </a:r>
            <a:r>
              <a:rPr lang="es-ES" sz="1400" b="1" spc="-10" dirty="0" smtClean="0">
                <a:latin typeface="Arial"/>
                <a:cs typeface="Arial"/>
              </a:rPr>
              <a:t> </a:t>
            </a:r>
            <a:r>
              <a:rPr sz="1400" b="1" spc="-10" dirty="0" err="1" smtClean="0">
                <a:latin typeface="Arial"/>
                <a:cs typeface="Arial"/>
              </a:rPr>
              <a:t>cierre</a:t>
            </a:r>
            <a:r>
              <a:rPr sz="1400" b="1" spc="-10" dirty="0" smtClean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tensa el resorte </a:t>
            </a:r>
            <a:r>
              <a:rPr sz="1400" b="1" spc="-10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apertura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1400" dirty="0">
              <a:latin typeface="Arial"/>
              <a:cs typeface="Arial"/>
            </a:endParaRPr>
          </a:p>
          <a:p>
            <a:pPr marL="12700" marR="77470"/>
            <a:r>
              <a:rPr sz="1400" b="1" spc="-5" dirty="0">
                <a:latin typeface="Arial"/>
                <a:cs typeface="Arial"/>
              </a:rPr>
              <a:t>El </a:t>
            </a:r>
            <a:r>
              <a:rPr sz="1400" b="1" spc="-10" dirty="0">
                <a:latin typeface="Arial"/>
                <a:cs typeface="Arial"/>
              </a:rPr>
              <a:t>resorte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cierre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queda </a:t>
            </a:r>
            <a:r>
              <a:rPr sz="1400" b="1" spc="-10" dirty="0">
                <a:latin typeface="Arial"/>
                <a:cs typeface="Arial"/>
              </a:rPr>
              <a:t>destensado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 err="1">
                <a:latin typeface="Arial"/>
                <a:cs typeface="Arial"/>
              </a:rPr>
              <a:t>después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5" dirty="0" smtClean="0">
                <a:latin typeface="Arial"/>
                <a:cs typeface="Arial"/>
              </a:rPr>
              <a:t>de</a:t>
            </a:r>
            <a:r>
              <a:rPr lang="es-ES" sz="1400" b="1" spc="-15" dirty="0" smtClean="0">
                <a:latin typeface="Arial"/>
                <a:cs typeface="Arial"/>
              </a:rPr>
              <a:t> </a:t>
            </a:r>
            <a:r>
              <a:rPr sz="1400" b="1" spc="-5" dirty="0" err="1" smtClean="0">
                <a:latin typeface="Arial"/>
                <a:cs typeface="Arial"/>
              </a:rPr>
              <a:t>una</a:t>
            </a:r>
            <a:r>
              <a:rPr sz="1400" b="1" spc="-5" dirty="0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maniobra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cierre.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Un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motor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 err="1">
                <a:latin typeface="Arial"/>
                <a:cs typeface="Arial"/>
              </a:rPr>
              <a:t>eléctrico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 smtClean="0">
                <a:latin typeface="Arial"/>
                <a:cs typeface="Arial"/>
              </a:rPr>
              <a:t>se</a:t>
            </a:r>
            <a:r>
              <a:rPr lang="es-ES" sz="1400" b="1" spc="-10" dirty="0" smtClean="0">
                <a:latin typeface="Arial"/>
                <a:cs typeface="Arial"/>
              </a:rPr>
              <a:t> </a:t>
            </a:r>
            <a:r>
              <a:rPr sz="1400" b="1" spc="-10" dirty="0" err="1" smtClean="0">
                <a:latin typeface="Arial"/>
                <a:cs typeface="Arial"/>
              </a:rPr>
              <a:t>encarga</a:t>
            </a:r>
            <a:r>
              <a:rPr sz="1400" b="1" spc="-5" dirty="0" smtClean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</a:t>
            </a:r>
            <a:r>
              <a:rPr sz="1400" b="1" spc="-10" dirty="0">
                <a:latin typeface="Arial"/>
                <a:cs typeface="Arial"/>
              </a:rPr>
              <a:t>volverlo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 tensar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en pocos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segundos</a:t>
            </a:r>
            <a:r>
              <a:rPr sz="1400" b="1" spc="-10" dirty="0"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86081" y="961391"/>
            <a:ext cx="3624071" cy="532790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913928" y="4516373"/>
            <a:ext cx="4231640" cy="133562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Maniobra</a:t>
            </a:r>
            <a:r>
              <a:rPr sz="1400"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4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apertura</a:t>
            </a: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1450" dirty="0">
              <a:latin typeface="Arial"/>
              <a:cs typeface="Arial"/>
            </a:endParaRPr>
          </a:p>
          <a:p>
            <a:pPr marL="12700">
              <a:lnSpc>
                <a:spcPts val="1675"/>
              </a:lnSpc>
              <a:spcBef>
                <a:spcPts val="5"/>
              </a:spcBef>
            </a:pPr>
            <a:r>
              <a:rPr sz="1400" b="1" spc="-5" dirty="0">
                <a:latin typeface="Arial"/>
                <a:cs typeface="Arial"/>
              </a:rPr>
              <a:t>Se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energiza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eléctricamente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bobina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apertura</a:t>
            </a:r>
            <a:endParaRPr sz="1400" dirty="0">
              <a:latin typeface="Arial"/>
              <a:cs typeface="Arial"/>
            </a:endParaRPr>
          </a:p>
          <a:p>
            <a:pPr marL="12700" marR="5080">
              <a:lnSpc>
                <a:spcPts val="1670"/>
              </a:lnSpc>
              <a:spcBef>
                <a:spcPts val="60"/>
              </a:spcBef>
            </a:pPr>
            <a:r>
              <a:rPr sz="1400" b="1" spc="-5" dirty="0">
                <a:latin typeface="Arial"/>
                <a:cs typeface="Arial"/>
              </a:rPr>
              <a:t>(21) que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libera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un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trinquete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permitiendo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girar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 smtClean="0">
                <a:latin typeface="Arial"/>
                <a:cs typeface="Arial"/>
              </a:rPr>
              <a:t>la</a:t>
            </a:r>
            <a:r>
              <a:rPr lang="es-ES" sz="1400" b="1" spc="-10" dirty="0" smtClean="0">
                <a:latin typeface="Arial"/>
                <a:cs typeface="Arial"/>
              </a:rPr>
              <a:t> </a:t>
            </a:r>
            <a:r>
              <a:rPr sz="1400" b="1" spc="-5" dirty="0" smtClean="0">
                <a:latin typeface="Arial"/>
                <a:cs typeface="Arial"/>
              </a:rPr>
              <a:t>leva</a:t>
            </a:r>
            <a:r>
              <a:rPr sz="1400" b="1" spc="5" dirty="0" smtClean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y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transmitir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energía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del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resorte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 err="1" smtClean="0">
                <a:latin typeface="Arial"/>
                <a:cs typeface="Arial"/>
              </a:rPr>
              <a:t>apertura</a:t>
            </a:r>
            <a:r>
              <a:rPr lang="es-ES" sz="1400" b="1" spc="-10" dirty="0" smtClean="0">
                <a:latin typeface="Arial"/>
                <a:cs typeface="Arial"/>
              </a:rPr>
              <a:t> </a:t>
            </a:r>
            <a:r>
              <a:rPr sz="1400" b="1" spc="-5" dirty="0" smtClean="0">
                <a:latin typeface="Arial"/>
                <a:cs typeface="Arial"/>
              </a:rPr>
              <a:t>al</a:t>
            </a:r>
            <a:r>
              <a:rPr sz="1400" b="1" spc="-10" dirty="0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contacto</a:t>
            </a:r>
            <a:r>
              <a:rPr sz="1400" b="1" spc="-5" dirty="0">
                <a:latin typeface="Arial"/>
                <a:cs typeface="Arial"/>
              </a:rPr>
              <a:t> móvil del </a:t>
            </a:r>
            <a:r>
              <a:rPr sz="1400" b="1" spc="-10" dirty="0">
                <a:latin typeface="Arial"/>
                <a:cs typeface="Arial"/>
              </a:rPr>
              <a:t>interruptor</a:t>
            </a:r>
            <a:r>
              <a:rPr sz="1400" b="1" spc="-10" dirty="0"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1.2	INTERRUPTORES.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Mando</a:t>
            </a:r>
            <a:r>
              <a:rPr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hidraúlico</a:t>
            </a:r>
            <a:endParaRPr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74279" y="962153"/>
            <a:ext cx="5532119" cy="229057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52324" y="3409695"/>
            <a:ext cx="3670554" cy="256413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74279" y="3638295"/>
            <a:ext cx="3383279" cy="238887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1.2	</a:t>
            </a:r>
            <a:r>
              <a:rPr dirty="0"/>
              <a:t>SECCIONADORES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6705" y="855432"/>
            <a:ext cx="7962265" cy="5513689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spcBef>
                <a:spcPts val="575"/>
              </a:spcBef>
            </a:pPr>
            <a:r>
              <a:rPr sz="2000" b="1" spc="-10" dirty="0">
                <a:latin typeface="Arial"/>
                <a:cs typeface="Arial"/>
              </a:rPr>
              <a:t>Definición</a:t>
            </a:r>
            <a:r>
              <a:rPr sz="2000" b="1" spc="-10" dirty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  <a:p>
            <a:pPr marL="354965" marR="254000">
              <a:spcBef>
                <a:spcPts val="470"/>
              </a:spcBef>
            </a:pPr>
            <a:r>
              <a:rPr sz="2000" spc="-10" dirty="0">
                <a:latin typeface="Arial MT"/>
                <a:cs typeface="Arial MT"/>
              </a:rPr>
              <a:t>Aparato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mecánico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maniobra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sin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carga,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que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por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 err="1">
                <a:latin typeface="Arial MT"/>
                <a:cs typeface="Arial MT"/>
              </a:rPr>
              <a:t>razones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 smtClean="0">
                <a:latin typeface="Arial MT"/>
                <a:cs typeface="Arial MT"/>
              </a:rPr>
              <a:t>de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seguridad</a:t>
            </a:r>
            <a:r>
              <a:rPr sz="2000" spc="-5" dirty="0">
                <a:latin typeface="Arial MT"/>
                <a:cs typeface="Arial MT"/>
              </a:rPr>
              <a:t>,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b="1" spc="-10" dirty="0">
                <a:latin typeface="Arial"/>
                <a:cs typeface="Arial"/>
              </a:rPr>
              <a:t>asegura,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en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posición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abierto,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una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 err="1">
                <a:latin typeface="Arial"/>
                <a:cs typeface="Arial"/>
              </a:rPr>
              <a:t>distancia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 smtClean="0">
                <a:latin typeface="Arial"/>
                <a:cs typeface="Arial"/>
              </a:rPr>
              <a:t>de</a:t>
            </a:r>
            <a:r>
              <a:rPr lang="es-ES" sz="2000" b="1" spc="-5" dirty="0" smtClean="0">
                <a:latin typeface="Arial"/>
                <a:cs typeface="Arial"/>
              </a:rPr>
              <a:t> </a:t>
            </a:r>
            <a:r>
              <a:rPr sz="2000" b="1" spc="-10" dirty="0" err="1" smtClean="0">
                <a:latin typeface="Arial"/>
                <a:cs typeface="Arial"/>
              </a:rPr>
              <a:t>aislamiento</a:t>
            </a:r>
            <a:r>
              <a:rPr sz="2000" b="1" dirty="0" smtClean="0">
                <a:latin typeface="Arial"/>
                <a:cs typeface="Arial"/>
              </a:rPr>
              <a:t> </a:t>
            </a:r>
            <a:r>
              <a:rPr sz="2000" spc="-5" dirty="0">
                <a:latin typeface="Arial MT"/>
                <a:cs typeface="Arial MT"/>
              </a:rPr>
              <a:t>y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que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emplea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para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aislar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un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elemento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 err="1">
                <a:latin typeface="Arial MT"/>
                <a:cs typeface="Arial MT"/>
              </a:rPr>
              <a:t>una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 smtClean="0">
                <a:latin typeface="Arial MT"/>
                <a:cs typeface="Arial MT"/>
              </a:rPr>
              <a:t>red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eléctrica</a:t>
            </a:r>
            <a:r>
              <a:rPr sz="2000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una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parte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misma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del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resto de la red, con el fin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 smtClean="0">
                <a:latin typeface="Arial MT"/>
                <a:cs typeface="Arial MT"/>
              </a:rPr>
              <a:t>de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ponerlos</a:t>
            </a:r>
            <a:r>
              <a:rPr sz="2000" spc="-5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fuera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 </a:t>
            </a:r>
            <a:r>
              <a:rPr sz="2000" spc="-10" dirty="0">
                <a:latin typeface="Arial MT"/>
                <a:cs typeface="Arial MT"/>
              </a:rPr>
              <a:t>servicio,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para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llevar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cabo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 err="1">
                <a:latin typeface="Arial MT"/>
                <a:cs typeface="Arial MT"/>
              </a:rPr>
              <a:t>trabajos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 smtClean="0">
                <a:latin typeface="Arial MT"/>
                <a:cs typeface="Arial MT"/>
              </a:rPr>
              <a:t>de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mantenimiento</a:t>
            </a:r>
            <a:r>
              <a:rPr sz="2000" spc="-5" dirty="0">
                <a:latin typeface="Arial MT"/>
                <a:cs typeface="Arial MT"/>
              </a:rPr>
              <a:t>.</a:t>
            </a:r>
            <a:endParaRPr sz="2000" dirty="0">
              <a:latin typeface="Arial MT"/>
              <a:cs typeface="Arial MT"/>
            </a:endParaRPr>
          </a:p>
          <a:p>
            <a:pPr marL="354965" marR="5080">
              <a:spcBef>
                <a:spcPts val="475"/>
              </a:spcBef>
            </a:pPr>
            <a:r>
              <a:rPr sz="2000" spc="-5" dirty="0">
                <a:latin typeface="Arial MT"/>
                <a:cs typeface="Arial MT"/>
              </a:rPr>
              <a:t>Un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seccionador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debe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poder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soportar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forma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 err="1">
                <a:latin typeface="Arial MT"/>
                <a:cs typeface="Arial MT"/>
              </a:rPr>
              <a:t>indefinida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 smtClean="0">
                <a:latin typeface="Arial MT"/>
                <a:cs typeface="Arial MT"/>
              </a:rPr>
              <a:t>las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corrientes</a:t>
            </a:r>
            <a:r>
              <a:rPr sz="2000" spc="5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que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presentan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condiciones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normales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y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que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 smtClean="0">
                <a:latin typeface="Arial MT"/>
                <a:cs typeface="Arial MT"/>
              </a:rPr>
              <a:t>se</a:t>
            </a:r>
            <a:r>
              <a:rPr lang="es-ES" sz="2000" spc="-5" dirty="0" smtClean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presentan</a:t>
            </a:r>
            <a:r>
              <a:rPr sz="2000" spc="15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en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condiciones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excepcionales,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como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las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cortocircuito</a:t>
            </a:r>
            <a:r>
              <a:rPr sz="2000" spc="-5" dirty="0">
                <a:latin typeface="Arial MT"/>
                <a:cs typeface="Arial MT"/>
              </a:rPr>
              <a:t>.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5"/>
              </a:spcBef>
            </a:pPr>
            <a:endParaRPr sz="2500" dirty="0">
              <a:latin typeface="Arial MT"/>
              <a:cs typeface="Arial MT"/>
            </a:endParaRPr>
          </a:p>
          <a:p>
            <a:pPr marL="354965" marR="4650105" indent="-342900">
              <a:lnSpc>
                <a:spcPct val="119700"/>
              </a:lnSpc>
            </a:pPr>
            <a:r>
              <a:rPr sz="2000" b="1" spc="-10" dirty="0">
                <a:latin typeface="Arial"/>
                <a:cs typeface="Arial"/>
              </a:rPr>
              <a:t>Valores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spc="-10" dirty="0" err="1">
                <a:latin typeface="Arial"/>
                <a:cs typeface="Arial"/>
              </a:rPr>
              <a:t>característicos</a:t>
            </a:r>
            <a:r>
              <a:rPr sz="2000" b="1" spc="-10" dirty="0" smtClean="0">
                <a:latin typeface="Arial"/>
                <a:cs typeface="Arial"/>
              </a:rPr>
              <a:t>:</a:t>
            </a:r>
            <a:r>
              <a:rPr lang="es-ES" sz="2000" b="1" spc="-10" dirty="0" smtClean="0">
                <a:latin typeface="Arial"/>
                <a:cs typeface="Arial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Tensión</a:t>
            </a:r>
            <a:r>
              <a:rPr sz="2000" spc="-5" dirty="0" smtClean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nominal</a:t>
            </a:r>
            <a:r>
              <a:rPr sz="2000" spc="-5" dirty="0">
                <a:latin typeface="Arial MT"/>
                <a:cs typeface="Arial MT"/>
              </a:rPr>
              <a:t> (kV</a:t>
            </a:r>
            <a:r>
              <a:rPr sz="2000" spc="-5" dirty="0" smtClean="0">
                <a:latin typeface="Arial MT"/>
                <a:cs typeface="Arial MT"/>
              </a:rPr>
              <a:t>)</a:t>
            </a:r>
            <a:r>
              <a:rPr lang="es-ES" sz="2000" spc="-5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Intensidad</a:t>
            </a:r>
            <a:r>
              <a:rPr sz="2000" spc="-5" dirty="0" smtClean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nominal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(A</a:t>
            </a:r>
            <a:r>
              <a:rPr sz="2000" spc="-5" dirty="0" smtClean="0">
                <a:latin typeface="Arial MT"/>
                <a:cs typeface="Arial MT"/>
              </a:rPr>
              <a:t>)</a:t>
            </a:r>
            <a:r>
              <a:rPr lang="es-ES" sz="2000" spc="-5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Tensiones</a:t>
            </a:r>
            <a:r>
              <a:rPr sz="2000" spc="-10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ensayo</a:t>
            </a:r>
            <a:r>
              <a:rPr sz="2000" spc="-10" dirty="0">
                <a:latin typeface="Arial MT"/>
                <a:cs typeface="Arial MT"/>
              </a:rPr>
              <a:t> (kV)</a:t>
            </a:r>
            <a:endParaRPr sz="2000" dirty="0">
              <a:latin typeface="Arial MT"/>
              <a:cs typeface="Arial MT"/>
            </a:endParaRPr>
          </a:p>
          <a:p>
            <a:pPr marL="354965">
              <a:spcBef>
                <a:spcPts val="475"/>
              </a:spcBef>
            </a:pPr>
            <a:r>
              <a:rPr sz="2000" spc="-5" dirty="0">
                <a:latin typeface="Arial MT"/>
                <a:cs typeface="Arial MT"/>
              </a:rPr>
              <a:t>Intensidad de corta </a:t>
            </a:r>
            <a:r>
              <a:rPr sz="2000" spc="-10" dirty="0">
                <a:latin typeface="Arial MT"/>
                <a:cs typeface="Arial MT"/>
              </a:rPr>
              <a:t>duración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(kA,s</a:t>
            </a:r>
            <a:r>
              <a:rPr sz="2000" spc="-10" dirty="0">
                <a:latin typeface="Arial MT"/>
                <a:cs typeface="Arial MT"/>
              </a:rPr>
              <a:t>)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569" y="356934"/>
            <a:ext cx="9118600" cy="465455"/>
            <a:chOff x="0" y="356933"/>
            <a:chExt cx="9118600" cy="465455"/>
          </a:xfrm>
        </p:grpSpPr>
        <p:sp>
          <p:nvSpPr>
            <p:cNvPr id="3" name="object 3"/>
            <p:cNvSpPr/>
            <p:nvPr/>
          </p:nvSpPr>
          <p:spPr>
            <a:xfrm>
              <a:off x="0" y="385317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817372"/>
              <a:ext cx="9118600" cy="0"/>
            </a:xfrm>
            <a:custGeom>
              <a:avLst/>
              <a:gdLst/>
              <a:ahLst/>
              <a:cxnLst/>
              <a:rect l="l" t="t" r="r" b="b"/>
              <a:pathLst>
                <a:path w="9118600">
                  <a:moveTo>
                    <a:pt x="0" y="0"/>
                  </a:moveTo>
                  <a:lnTo>
                    <a:pt x="911860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61695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361695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1.2	</a:t>
            </a:r>
            <a:r>
              <a:rPr dirty="0"/>
              <a:t>SECCIONADORES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564420" y="1181100"/>
            <a:ext cx="484124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CLASIFICACIÓN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SECCIONADORES: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50495" y="1775168"/>
            <a:ext cx="3782060" cy="4314001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4965" indent="-342900">
              <a:spcBef>
                <a:spcPts val="5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Arial"/>
                <a:cs typeface="Arial"/>
              </a:rPr>
              <a:t>Según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el tipo de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apertura</a:t>
            </a:r>
            <a:r>
              <a:rPr sz="2000" b="1" spc="-10" dirty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  <a:p>
            <a:pPr marL="167640" marR="560070" indent="-167640">
              <a:lnSpc>
                <a:spcPct val="119700"/>
              </a:lnSpc>
              <a:spcBef>
                <a:spcPts val="5"/>
              </a:spcBef>
              <a:buChar char="-"/>
              <a:tabLst>
                <a:tab pos="167640" algn="l"/>
              </a:tabLst>
            </a:pPr>
            <a:r>
              <a:rPr sz="2000" spc="-10" dirty="0">
                <a:latin typeface="Arial MT"/>
                <a:cs typeface="Arial MT"/>
              </a:rPr>
              <a:t>Rotativos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 dos </a:t>
            </a:r>
            <a:r>
              <a:rPr sz="2000" spc="-5" dirty="0" err="1" smtClean="0">
                <a:latin typeface="Arial MT"/>
                <a:cs typeface="Arial MT"/>
              </a:rPr>
              <a:t>columnas</a:t>
            </a:r>
            <a:r>
              <a:rPr lang="es-ES" sz="2000" spc="-5" dirty="0" smtClean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Apertura</a:t>
            </a:r>
            <a:r>
              <a:rPr sz="2000" dirty="0" smtClean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lateral</a:t>
            </a:r>
            <a:r>
              <a:rPr sz="2000" spc="-5" dirty="0">
                <a:latin typeface="Arial MT"/>
                <a:cs typeface="Arial MT"/>
              </a:rPr>
              <a:t> o </a:t>
            </a:r>
            <a:r>
              <a:rPr sz="2000" spc="-10" dirty="0">
                <a:latin typeface="Arial MT"/>
                <a:cs typeface="Arial MT"/>
              </a:rPr>
              <a:t>central</a:t>
            </a:r>
            <a:endParaRPr sz="2000" dirty="0">
              <a:latin typeface="Arial MT"/>
              <a:cs typeface="Arial MT"/>
            </a:endParaRPr>
          </a:p>
          <a:p>
            <a:pPr marL="167640" marR="5080" indent="-167640">
              <a:lnSpc>
                <a:spcPct val="109900"/>
              </a:lnSpc>
              <a:spcBef>
                <a:spcPts val="235"/>
              </a:spcBef>
              <a:buChar char="-"/>
              <a:tabLst>
                <a:tab pos="167640" algn="l"/>
              </a:tabLst>
            </a:pPr>
            <a:r>
              <a:rPr sz="2000" spc="-10" dirty="0">
                <a:latin typeface="Arial MT"/>
                <a:cs typeface="Arial MT"/>
              </a:rPr>
              <a:t>Rotativos </a:t>
            </a:r>
            <a:r>
              <a:rPr sz="2000" spc="-5" dirty="0">
                <a:latin typeface="Arial MT"/>
                <a:cs typeface="Arial MT"/>
              </a:rPr>
              <a:t>de </a:t>
            </a:r>
            <a:r>
              <a:rPr sz="2000" spc="-5" dirty="0" err="1">
                <a:latin typeface="Arial MT"/>
                <a:cs typeface="Arial MT"/>
              </a:rPr>
              <a:t>tres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columnas</a:t>
            </a:r>
            <a:r>
              <a:rPr lang="es-ES" sz="2000" spc="-5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Doble</a:t>
            </a:r>
            <a:r>
              <a:rPr sz="2000" dirty="0" smtClean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apertura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lateral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 smtClean="0">
                <a:latin typeface="Arial MT"/>
                <a:cs typeface="Arial MT"/>
              </a:rPr>
              <a:t>lateral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en</a:t>
            </a:r>
            <a:r>
              <a:rPr sz="2000" spc="-5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V</a:t>
            </a:r>
            <a:endParaRPr sz="2000" dirty="0">
              <a:latin typeface="Arial MT"/>
              <a:cs typeface="Arial MT"/>
            </a:endParaRPr>
          </a:p>
          <a:p>
            <a:pPr marL="167005" indent="-154940">
              <a:spcBef>
                <a:spcPts val="475"/>
              </a:spcBef>
              <a:buChar char="-"/>
              <a:tabLst>
                <a:tab pos="167640" algn="l"/>
              </a:tabLst>
            </a:pPr>
            <a:r>
              <a:rPr sz="2000" spc="-5" dirty="0">
                <a:latin typeface="Arial MT"/>
                <a:cs typeface="Arial MT"/>
              </a:rPr>
              <a:t>Basculantes</a:t>
            </a:r>
            <a:endParaRPr sz="2000" dirty="0">
              <a:latin typeface="Arial MT"/>
              <a:cs typeface="Arial MT"/>
            </a:endParaRPr>
          </a:p>
          <a:p>
            <a:pPr marL="167005" indent="-154940">
              <a:spcBef>
                <a:spcPts val="475"/>
              </a:spcBef>
              <a:buChar char="-"/>
              <a:tabLst>
                <a:tab pos="167640" algn="l"/>
              </a:tabLst>
            </a:pPr>
            <a:r>
              <a:rPr sz="2000" spc="-10" dirty="0">
                <a:latin typeface="Arial MT"/>
                <a:cs typeface="Arial MT"/>
              </a:rPr>
              <a:t>Pantógrafos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5"/>
              </a:spcBef>
            </a:pPr>
            <a:endParaRPr sz="3150" dirty="0">
              <a:latin typeface="Arial MT"/>
              <a:cs typeface="Arial MT"/>
            </a:endParaRPr>
          </a:p>
          <a:p>
            <a:pPr marL="452120" indent="-440055">
              <a:spcBef>
                <a:spcPts val="5"/>
              </a:spcBef>
              <a:buFont typeface="Arial MT"/>
              <a:buChar char="•"/>
              <a:tabLst>
                <a:tab pos="452120" algn="l"/>
                <a:tab pos="452755" algn="l"/>
              </a:tabLst>
            </a:pPr>
            <a:r>
              <a:rPr sz="2000" b="1" spc="-5" dirty="0">
                <a:latin typeface="Arial"/>
                <a:cs typeface="Arial"/>
              </a:rPr>
              <a:t>Según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la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función</a:t>
            </a:r>
            <a:r>
              <a:rPr sz="2000" b="1" spc="-5" dirty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  <a:p>
            <a:pPr marL="167005" indent="-154940">
              <a:buChar char="-"/>
              <a:tabLst>
                <a:tab pos="167640" algn="l"/>
              </a:tabLst>
            </a:pPr>
            <a:r>
              <a:rPr sz="2000" spc="-5" dirty="0">
                <a:latin typeface="Arial MT"/>
                <a:cs typeface="Arial MT"/>
              </a:rPr>
              <a:t>De contactos principales</a:t>
            </a:r>
            <a:endParaRPr sz="2000" dirty="0">
              <a:latin typeface="Arial MT"/>
              <a:cs typeface="Arial MT"/>
            </a:endParaRPr>
          </a:p>
          <a:p>
            <a:pPr marL="167005" indent="-154940">
              <a:buChar char="-"/>
              <a:tabLst>
                <a:tab pos="167640" algn="l"/>
              </a:tabLst>
            </a:pP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puesta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tierra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17691" y="1836354"/>
            <a:ext cx="3879215" cy="40107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2120" indent="-440055">
              <a:spcBef>
                <a:spcPts val="95"/>
              </a:spcBef>
              <a:buFont typeface="Arial MT"/>
              <a:buChar char="•"/>
              <a:tabLst>
                <a:tab pos="452120" algn="l"/>
                <a:tab pos="452755" algn="l"/>
              </a:tabLst>
            </a:pPr>
            <a:r>
              <a:rPr sz="2000" b="1" spc="-10" dirty="0">
                <a:latin typeface="Arial"/>
                <a:cs typeface="Arial"/>
              </a:rPr>
              <a:t>Según</a:t>
            </a:r>
            <a:r>
              <a:rPr sz="2000" b="1" spc="-5" dirty="0">
                <a:latin typeface="Arial"/>
                <a:cs typeface="Arial"/>
              </a:rPr>
              <a:t> el número de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fases:</a:t>
            </a:r>
            <a:endParaRPr sz="2000">
              <a:latin typeface="Arial"/>
              <a:cs typeface="Arial"/>
            </a:endParaRPr>
          </a:p>
          <a:p>
            <a:pPr marL="167005" indent="-154940">
              <a:buChar char="-"/>
              <a:tabLst>
                <a:tab pos="167640" algn="l"/>
              </a:tabLst>
            </a:pPr>
            <a:r>
              <a:rPr sz="2000" spc="-5" dirty="0">
                <a:latin typeface="Arial MT"/>
                <a:cs typeface="Arial MT"/>
              </a:rPr>
              <a:t>Monofásico</a:t>
            </a:r>
            <a:endParaRPr sz="2000">
              <a:latin typeface="Arial MT"/>
              <a:cs typeface="Arial MT"/>
            </a:endParaRPr>
          </a:p>
          <a:p>
            <a:pPr marL="167005" indent="-154940">
              <a:buChar char="-"/>
              <a:tabLst>
                <a:tab pos="167640" algn="l"/>
              </a:tabLst>
            </a:pPr>
            <a:r>
              <a:rPr sz="2000" spc="-5" dirty="0">
                <a:latin typeface="Arial MT"/>
                <a:cs typeface="Arial MT"/>
              </a:rPr>
              <a:t>Trifásico</a:t>
            </a:r>
            <a:endParaRPr sz="200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3100">
              <a:latin typeface="Arial MT"/>
              <a:cs typeface="Arial MT"/>
            </a:endParaRPr>
          </a:p>
          <a:p>
            <a:pPr marL="452120" indent="-440055">
              <a:buFont typeface="Arial MT"/>
              <a:buChar char="•"/>
              <a:tabLst>
                <a:tab pos="452120" algn="l"/>
                <a:tab pos="452755" algn="l"/>
              </a:tabLst>
            </a:pPr>
            <a:r>
              <a:rPr sz="2000" b="1" spc="-10" dirty="0">
                <a:latin typeface="Arial"/>
                <a:cs typeface="Arial"/>
              </a:rPr>
              <a:t>Según </a:t>
            </a:r>
            <a:r>
              <a:rPr sz="2000" b="1" spc="-5" dirty="0">
                <a:latin typeface="Arial"/>
                <a:cs typeface="Arial"/>
              </a:rPr>
              <a:t>el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tipo de</a:t>
            </a:r>
            <a:r>
              <a:rPr sz="2000" b="1" spc="-10" dirty="0">
                <a:latin typeface="Arial"/>
                <a:cs typeface="Arial"/>
              </a:rPr>
              <a:t> mando:</a:t>
            </a:r>
            <a:endParaRPr sz="2000">
              <a:latin typeface="Arial"/>
              <a:cs typeface="Arial"/>
            </a:endParaRPr>
          </a:p>
          <a:p>
            <a:pPr marL="167005" indent="-154940">
              <a:buChar char="-"/>
              <a:tabLst>
                <a:tab pos="167640" algn="l"/>
              </a:tabLst>
            </a:pPr>
            <a:r>
              <a:rPr sz="2000" spc="-5" dirty="0">
                <a:latin typeface="Arial MT"/>
                <a:cs typeface="Arial MT"/>
              </a:rPr>
              <a:t>Neumático</a:t>
            </a:r>
            <a:endParaRPr sz="2000">
              <a:latin typeface="Arial MT"/>
              <a:cs typeface="Arial MT"/>
            </a:endParaRPr>
          </a:p>
          <a:p>
            <a:pPr marL="167005" indent="-154940">
              <a:buChar char="-"/>
              <a:tabLst>
                <a:tab pos="167640" algn="l"/>
              </a:tabLst>
            </a:pPr>
            <a:r>
              <a:rPr sz="2000" spc="-5" dirty="0">
                <a:latin typeface="Arial MT"/>
                <a:cs typeface="Arial MT"/>
              </a:rPr>
              <a:t>Eléctrico</a:t>
            </a:r>
            <a:endParaRPr sz="2000">
              <a:latin typeface="Arial MT"/>
              <a:cs typeface="Arial MT"/>
            </a:endParaRPr>
          </a:p>
          <a:p>
            <a:pPr marL="167005" indent="-154940">
              <a:buChar char="-"/>
              <a:tabLst>
                <a:tab pos="167640" algn="l"/>
              </a:tabLst>
            </a:pPr>
            <a:r>
              <a:rPr sz="2000" spc="-5" dirty="0">
                <a:latin typeface="Arial MT"/>
                <a:cs typeface="Arial MT"/>
              </a:rPr>
              <a:t>Manual</a:t>
            </a:r>
            <a:endParaRPr sz="2000">
              <a:latin typeface="Arial MT"/>
              <a:cs typeface="Arial MT"/>
            </a:endParaRPr>
          </a:p>
          <a:p>
            <a:pPr>
              <a:spcBef>
                <a:spcPts val="45"/>
              </a:spcBef>
            </a:pPr>
            <a:endParaRPr sz="2050">
              <a:latin typeface="Arial MT"/>
              <a:cs typeface="Arial MT"/>
            </a:endParaRPr>
          </a:p>
          <a:p>
            <a:pPr marL="355600" indent="-343535">
              <a:buFont typeface="Arial MT"/>
              <a:buChar char="•"/>
              <a:tabLst>
                <a:tab pos="354965" algn="l"/>
                <a:tab pos="356235" algn="l"/>
              </a:tabLst>
            </a:pPr>
            <a:r>
              <a:rPr sz="2000" b="1" spc="-10" dirty="0">
                <a:latin typeface="Arial"/>
                <a:cs typeface="Arial"/>
              </a:rPr>
              <a:t>Según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el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tipo de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aislamiento:</a:t>
            </a:r>
            <a:endParaRPr sz="2000">
              <a:latin typeface="Arial"/>
              <a:cs typeface="Arial"/>
            </a:endParaRPr>
          </a:p>
          <a:p>
            <a:pPr marL="167005" indent="-154940">
              <a:spcBef>
                <a:spcPts val="480"/>
              </a:spcBef>
              <a:buChar char="-"/>
              <a:tabLst>
                <a:tab pos="167640" algn="l"/>
              </a:tabLst>
            </a:pPr>
            <a:r>
              <a:rPr sz="2000" spc="-5" dirty="0">
                <a:latin typeface="Arial MT"/>
                <a:cs typeface="Arial MT"/>
              </a:rPr>
              <a:t>Al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aire</a:t>
            </a:r>
            <a:endParaRPr sz="2000">
              <a:latin typeface="Arial MT"/>
              <a:cs typeface="Arial MT"/>
            </a:endParaRPr>
          </a:p>
          <a:p>
            <a:pPr marL="167005" indent="-154940">
              <a:spcBef>
                <a:spcPts val="475"/>
              </a:spcBef>
              <a:buChar char="-"/>
              <a:tabLst>
                <a:tab pos="167640" algn="l"/>
              </a:tabLst>
            </a:pPr>
            <a:r>
              <a:rPr sz="2000" spc="-5" dirty="0">
                <a:latin typeface="Arial MT"/>
                <a:cs typeface="Arial MT"/>
              </a:rPr>
              <a:t>En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SF6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569" y="1033019"/>
            <a:ext cx="9118600" cy="5688837"/>
            <a:chOff x="0" y="1033018"/>
            <a:chExt cx="9118600" cy="5688837"/>
          </a:xfrm>
        </p:grpSpPr>
        <p:sp>
          <p:nvSpPr>
            <p:cNvPr id="4" name="object 4"/>
            <p:cNvSpPr/>
            <p:nvPr/>
          </p:nvSpPr>
          <p:spPr>
            <a:xfrm>
              <a:off x="0" y="6362445"/>
              <a:ext cx="9118600" cy="359410"/>
            </a:xfrm>
            <a:custGeom>
              <a:avLst/>
              <a:gdLst/>
              <a:ahLst/>
              <a:cxnLst/>
              <a:rect l="l" t="t" r="r" b="b"/>
              <a:pathLst>
                <a:path w="9118600" h="359409">
                  <a:moveTo>
                    <a:pt x="0" y="358901"/>
                  </a:moveTo>
                  <a:lnTo>
                    <a:pt x="9118600" y="358901"/>
                  </a:lnTo>
                </a:path>
                <a:path w="9118600" h="359409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8131" y="1033018"/>
              <a:ext cx="8880468" cy="5324855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502569" y="356934"/>
            <a:ext cx="9118600" cy="465455"/>
            <a:chOff x="0" y="356933"/>
            <a:chExt cx="9118600" cy="465455"/>
          </a:xfrm>
        </p:grpSpPr>
        <p:sp>
          <p:nvSpPr>
            <p:cNvPr id="7" name="object 7"/>
            <p:cNvSpPr/>
            <p:nvPr/>
          </p:nvSpPr>
          <p:spPr>
            <a:xfrm>
              <a:off x="0" y="385317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817372"/>
              <a:ext cx="9118600" cy="0"/>
            </a:xfrm>
            <a:custGeom>
              <a:avLst/>
              <a:gdLst/>
              <a:ahLst/>
              <a:cxnLst/>
              <a:rect l="l" t="t" r="r" b="b"/>
              <a:pathLst>
                <a:path w="9118600">
                  <a:moveTo>
                    <a:pt x="0" y="0"/>
                  </a:moveTo>
                  <a:lnTo>
                    <a:pt x="911860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361695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361695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502569" y="420623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1.3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SECCIONADORES.</a:t>
            </a:r>
            <a:r>
              <a:rPr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Tipos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constructivos</a:t>
            </a:r>
            <a:endParaRPr>
              <a:latin typeface="Arial MT"/>
              <a:cs typeface="Arial MT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1.4	TRANSFORMADORES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35" dirty="0"/>
              <a:t> </a:t>
            </a:r>
            <a:r>
              <a:rPr dirty="0"/>
              <a:t>MEDIDA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6704" y="977647"/>
            <a:ext cx="8361680" cy="50494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DEFINICION:</a:t>
            </a:r>
            <a:endParaRPr sz="2000" dirty="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2900" dirty="0">
              <a:latin typeface="Arial"/>
              <a:cs typeface="Arial"/>
            </a:endParaRPr>
          </a:p>
          <a:p>
            <a:pPr marL="354965" marR="5080"/>
            <a:r>
              <a:rPr sz="2000" spc="-5" dirty="0">
                <a:latin typeface="Arial MT"/>
                <a:cs typeface="Arial MT"/>
              </a:rPr>
              <a:t>Los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transformadores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medida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son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los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aparatos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 err="1">
                <a:latin typeface="Arial MT"/>
                <a:cs typeface="Arial MT"/>
              </a:rPr>
              <a:t>encargados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 smtClean="0">
                <a:latin typeface="Arial MT"/>
                <a:cs typeface="Arial MT"/>
              </a:rPr>
              <a:t>de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transformar</a:t>
            </a:r>
            <a:r>
              <a:rPr sz="2000" spc="10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las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magnitudes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primarias</a:t>
            </a:r>
            <a:r>
              <a:rPr sz="2000" spc="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medir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en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corrientes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y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tensiones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moderadas</a:t>
            </a:r>
            <a:r>
              <a:rPr sz="2000" spc="-5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secundario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15"/>
              </a:spcBef>
            </a:pPr>
            <a:endParaRPr sz="2900" dirty="0">
              <a:latin typeface="Arial MT"/>
              <a:cs typeface="Arial MT"/>
            </a:endParaRPr>
          </a:p>
          <a:p>
            <a:pPr marL="12700"/>
            <a:r>
              <a:rPr sz="2000" b="1" spc="-5" dirty="0">
                <a:latin typeface="Arial"/>
                <a:cs typeface="Arial"/>
              </a:rPr>
              <a:t>OBJETIVOS:</a:t>
            </a:r>
            <a:endParaRPr sz="2000" dirty="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2450" dirty="0">
              <a:latin typeface="Arial"/>
              <a:cs typeface="Arial"/>
            </a:endParaRPr>
          </a:p>
          <a:p>
            <a:pPr marL="292735" marR="864869" indent="-209550">
              <a:lnSpc>
                <a:spcPct val="120000"/>
              </a:lnSpc>
              <a:buAutoNum type="arabicPeriod"/>
              <a:tabLst>
                <a:tab pos="365760" algn="l"/>
              </a:tabLst>
            </a:pPr>
            <a:r>
              <a:rPr sz="2000" spc="-5" dirty="0">
                <a:latin typeface="Arial MT"/>
                <a:cs typeface="Arial MT"/>
              </a:rPr>
              <a:t>Aislar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separar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los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circuitos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y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aparatos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medida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y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proteccion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smtClean="0">
                <a:latin typeface="Arial MT"/>
                <a:cs typeface="Arial MT"/>
              </a:rPr>
              <a:t>de </a:t>
            </a:r>
            <a:r>
              <a:rPr sz="2000" spc="-5" dirty="0">
                <a:latin typeface="Arial MT"/>
                <a:cs typeface="Arial MT"/>
              </a:rPr>
              <a:t>la Alta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Tensión</a:t>
            </a:r>
            <a:endParaRPr sz="2000" dirty="0">
              <a:latin typeface="Arial MT"/>
              <a:cs typeface="Arial MT"/>
            </a:endParaRPr>
          </a:p>
          <a:p>
            <a:pPr marL="292735" marR="836930" indent="-209550">
              <a:lnSpc>
                <a:spcPct val="119700"/>
              </a:lnSpc>
              <a:buAutoNum type="arabicPeriod"/>
              <a:tabLst>
                <a:tab pos="366395" algn="l"/>
              </a:tabLst>
            </a:pPr>
            <a:r>
              <a:rPr sz="2000" spc="-5" dirty="0">
                <a:latin typeface="Arial MT"/>
                <a:cs typeface="Arial MT"/>
              </a:rPr>
              <a:t>Evitar</a:t>
            </a:r>
            <a:r>
              <a:rPr sz="2000" spc="2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perturbaciones</a:t>
            </a:r>
            <a:r>
              <a:rPr sz="2000" spc="2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electromagneticas</a:t>
            </a:r>
            <a:r>
              <a:rPr sz="2000" spc="3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y</a:t>
            </a:r>
            <a:r>
              <a:rPr sz="2000" spc="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reducir</a:t>
            </a:r>
            <a:r>
              <a:rPr sz="2000" spc="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las</a:t>
            </a:r>
            <a:r>
              <a:rPr sz="2000" spc="25" dirty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corrientes</a:t>
            </a:r>
            <a:r>
              <a:rPr lang="es-ES" sz="2000" spc="-5" dirty="0" smtClean="0">
                <a:latin typeface="Arial MT"/>
                <a:cs typeface="Arial MT"/>
              </a:rPr>
              <a:t> </a:t>
            </a:r>
            <a:r>
              <a:rPr sz="2000" spc="-5" dirty="0" smtClean="0">
                <a:latin typeface="Arial MT"/>
                <a:cs typeface="Arial MT"/>
              </a:rPr>
              <a:t>de</a:t>
            </a:r>
            <a:r>
              <a:rPr sz="2000" dirty="0" smtClean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cortocircuito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los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aparatos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medida</a:t>
            </a:r>
            <a:endParaRPr sz="2000" dirty="0">
              <a:latin typeface="Arial MT"/>
              <a:cs typeface="Arial MT"/>
            </a:endParaRPr>
          </a:p>
          <a:p>
            <a:pPr marL="361950" marR="285750" indent="-279400">
              <a:lnSpc>
                <a:spcPct val="119700"/>
              </a:lnSpc>
              <a:buAutoNum type="arabicPeriod"/>
              <a:tabLst>
                <a:tab pos="365760" algn="l"/>
              </a:tabLst>
            </a:pPr>
            <a:r>
              <a:rPr sz="2000" spc="-5" dirty="0">
                <a:latin typeface="Arial MT"/>
                <a:cs typeface="Arial MT"/>
              </a:rPr>
              <a:t>Obtener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intensidades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y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tensiones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proporcionales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las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que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</a:t>
            </a:r>
            <a:r>
              <a:rPr sz="2000" spc="20" dirty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desea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medir</a:t>
            </a:r>
            <a:r>
              <a:rPr sz="2000" spc="-5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y </a:t>
            </a:r>
            <a:r>
              <a:rPr sz="2000" spc="-10" dirty="0">
                <a:latin typeface="Arial MT"/>
                <a:cs typeface="Arial MT"/>
              </a:rPr>
              <a:t>transmitirlas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los </a:t>
            </a:r>
            <a:r>
              <a:rPr sz="2000" spc="-10" dirty="0">
                <a:latin typeface="Arial MT"/>
                <a:cs typeface="Arial MT"/>
              </a:rPr>
              <a:t>aparatos</a:t>
            </a:r>
            <a:r>
              <a:rPr sz="2000" spc="-5" dirty="0">
                <a:latin typeface="Arial MT"/>
                <a:cs typeface="Arial MT"/>
              </a:rPr>
              <a:t> apropiados</a:t>
            </a:r>
            <a:r>
              <a:rPr sz="2000" spc="-5" dirty="0">
                <a:latin typeface="Arial MT"/>
                <a:cs typeface="Arial MT"/>
              </a:rPr>
              <a:t>.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569" y="356934"/>
            <a:ext cx="9118600" cy="465455"/>
            <a:chOff x="0" y="356933"/>
            <a:chExt cx="9118600" cy="465455"/>
          </a:xfrm>
        </p:grpSpPr>
        <p:sp>
          <p:nvSpPr>
            <p:cNvPr id="3" name="object 3"/>
            <p:cNvSpPr/>
            <p:nvPr/>
          </p:nvSpPr>
          <p:spPr>
            <a:xfrm>
              <a:off x="0" y="385317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817372"/>
              <a:ext cx="9118600" cy="0"/>
            </a:xfrm>
            <a:custGeom>
              <a:avLst/>
              <a:gdLst/>
              <a:ahLst/>
              <a:cxnLst/>
              <a:rect l="l" t="t" r="r" b="b"/>
              <a:pathLst>
                <a:path w="9118600">
                  <a:moveTo>
                    <a:pt x="0" y="0"/>
                  </a:moveTo>
                  <a:lnTo>
                    <a:pt x="911860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61695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361695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1.4	TRANSFORMADORES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35" dirty="0"/>
              <a:t> </a:t>
            </a:r>
            <a:r>
              <a:rPr dirty="0"/>
              <a:t>MEDIDA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924347" y="1194824"/>
            <a:ext cx="6121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CLASIFICACIÓN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TRANSFORMADORES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MEDIDA:</a:t>
            </a:r>
            <a:endParaRPr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26704" y="1798320"/>
            <a:ext cx="3610610" cy="1247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600" b="1" spc="-5" dirty="0">
                <a:latin typeface="Arial"/>
                <a:cs typeface="Arial"/>
              </a:rPr>
              <a:t>Según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la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magnitud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transformada</a:t>
            </a:r>
            <a:r>
              <a:rPr sz="1600" b="1" spc="-5" dirty="0"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600" spc="-5" dirty="0">
                <a:latin typeface="Arial MT"/>
                <a:cs typeface="Arial MT"/>
              </a:rPr>
              <a:t>Trafos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intensidad</a:t>
            </a:r>
            <a:endParaRPr sz="1600" dirty="0">
              <a:latin typeface="Arial MT"/>
              <a:cs typeface="Arial MT"/>
            </a:endParaRPr>
          </a:p>
          <a:p>
            <a:pPr marL="12700" marR="957580"/>
            <a:r>
              <a:rPr sz="1600" spc="-5" dirty="0">
                <a:latin typeface="Arial MT"/>
                <a:cs typeface="Arial MT"/>
              </a:rPr>
              <a:t>Trafos de </a:t>
            </a:r>
            <a:r>
              <a:rPr sz="1600" spc="-5" dirty="0" err="1">
                <a:latin typeface="Arial MT"/>
                <a:cs typeface="Arial MT"/>
              </a:rPr>
              <a:t>tensión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inductivos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Trafos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</a:t>
            </a:r>
            <a:r>
              <a:rPr sz="1600" spc="-5" dirty="0" err="1">
                <a:latin typeface="Arial MT"/>
                <a:cs typeface="Arial MT"/>
              </a:rPr>
              <a:t>tensión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capacitivos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Trafos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combinados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17716" y="3677371"/>
            <a:ext cx="2989580" cy="1492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600" b="1" spc="-5" dirty="0">
                <a:latin typeface="Arial"/>
                <a:cs typeface="Arial"/>
              </a:rPr>
              <a:t>Según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el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tipo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constructivo</a:t>
            </a:r>
            <a:r>
              <a:rPr sz="1600" b="1" spc="-5" dirty="0"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12700" marR="2007235">
              <a:spcBef>
                <a:spcPts val="5"/>
              </a:spcBef>
            </a:pPr>
            <a:r>
              <a:rPr sz="1600" spc="-10" dirty="0" err="1" smtClean="0">
                <a:latin typeface="Arial MT"/>
                <a:cs typeface="Arial MT"/>
              </a:rPr>
              <a:t>Horquilla</a:t>
            </a:r>
            <a:r>
              <a:rPr lang="es-ES" sz="1600" spc="-10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Aguja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dirty="0" err="1" smtClean="0">
                <a:latin typeface="Arial MT"/>
                <a:cs typeface="Arial MT"/>
              </a:rPr>
              <a:t>Intermedio</a:t>
            </a:r>
            <a:r>
              <a:rPr lang="es-ES" sz="1600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Invertido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Toroidal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17717" y="1839687"/>
            <a:ext cx="3929379" cy="120015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355600" indent="-342900">
              <a:spcBef>
                <a:spcPts val="489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600" b="1" spc="-5" dirty="0">
                <a:latin typeface="Arial"/>
                <a:cs typeface="Arial"/>
              </a:rPr>
              <a:t>Según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el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tipo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</a:t>
            </a:r>
            <a:r>
              <a:rPr sz="1600" b="1" spc="-5" dirty="0">
                <a:latin typeface="Arial"/>
                <a:cs typeface="Arial"/>
              </a:rPr>
              <a:t> aislamiento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interno</a:t>
            </a:r>
            <a:r>
              <a:rPr sz="1600" b="1" spc="-5" dirty="0"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12700">
              <a:spcBef>
                <a:spcPts val="390"/>
              </a:spcBef>
            </a:pPr>
            <a:r>
              <a:rPr sz="1600" spc="-5" dirty="0">
                <a:latin typeface="Arial MT"/>
                <a:cs typeface="Arial MT"/>
              </a:rPr>
              <a:t>Seco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resina</a:t>
            </a:r>
            <a:endParaRPr sz="1600" dirty="0">
              <a:latin typeface="Arial MT"/>
              <a:cs typeface="Arial MT"/>
            </a:endParaRPr>
          </a:p>
          <a:p>
            <a:pPr marL="12700" marR="2780665">
              <a:lnSpc>
                <a:spcPct val="120300"/>
              </a:lnSpc>
              <a:spcBef>
                <a:spcPts val="5"/>
              </a:spcBef>
            </a:pPr>
            <a:r>
              <a:rPr sz="1600" spc="-5" dirty="0" err="1" smtClean="0">
                <a:latin typeface="Arial MT"/>
                <a:cs typeface="Arial MT"/>
              </a:rPr>
              <a:t>Papel-aceite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SF6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26705" y="3616728"/>
            <a:ext cx="3001645" cy="120142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55600" indent="-342900">
              <a:spcBef>
                <a:spcPts val="4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600" b="1" spc="-5" dirty="0">
                <a:latin typeface="Arial"/>
                <a:cs typeface="Arial"/>
              </a:rPr>
              <a:t>Según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la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funcionalidad</a:t>
            </a:r>
            <a:r>
              <a:rPr sz="1600" b="1" spc="-5" dirty="0"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12700" marR="1127125">
              <a:lnSpc>
                <a:spcPct val="120300"/>
              </a:lnSpc>
              <a:spcBef>
                <a:spcPts val="5"/>
              </a:spcBef>
            </a:pPr>
            <a:r>
              <a:rPr sz="1600" spc="-5" dirty="0">
                <a:latin typeface="Arial MT"/>
                <a:cs typeface="Arial MT"/>
              </a:rPr>
              <a:t>Trafos</a:t>
            </a:r>
            <a:r>
              <a:rPr sz="1600" spc="-5" dirty="0">
                <a:latin typeface="Arial MT"/>
                <a:cs typeface="Arial MT"/>
              </a:rPr>
              <a:t> de </a:t>
            </a:r>
            <a:r>
              <a:rPr sz="1600" spc="-5" dirty="0" err="1" smtClean="0">
                <a:latin typeface="Arial MT"/>
                <a:cs typeface="Arial MT"/>
              </a:rPr>
              <a:t>medida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Trafos</a:t>
            </a:r>
            <a:r>
              <a:rPr sz="1600" spc="-3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protección</a:t>
            </a:r>
            <a:endParaRPr sz="1600" dirty="0">
              <a:latin typeface="Arial MT"/>
              <a:cs typeface="Arial MT"/>
            </a:endParaRPr>
          </a:p>
          <a:p>
            <a:pPr marL="12700">
              <a:spcBef>
                <a:spcPts val="395"/>
              </a:spcBef>
            </a:pPr>
            <a:r>
              <a:rPr sz="1600" spc="-5" dirty="0">
                <a:latin typeface="Arial MT"/>
                <a:cs typeface="Arial MT"/>
              </a:rPr>
              <a:t>Condensadores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acoplamiento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26705" y="5140719"/>
            <a:ext cx="2604135" cy="90741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55600" indent="-342900">
              <a:spcBef>
                <a:spcPts val="4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600" b="1" spc="-5" dirty="0">
                <a:latin typeface="Arial"/>
                <a:cs typeface="Arial"/>
              </a:rPr>
              <a:t>Según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tipo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servicio</a:t>
            </a:r>
            <a:r>
              <a:rPr sz="1600" b="1" spc="-5" dirty="0"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12700" marR="1884045">
              <a:lnSpc>
                <a:spcPct val="120300"/>
              </a:lnSpc>
              <a:spcBef>
                <a:spcPts val="5"/>
              </a:spcBef>
            </a:pPr>
            <a:r>
              <a:rPr sz="1600" spc="-5" dirty="0" smtClean="0">
                <a:latin typeface="Arial MT"/>
                <a:cs typeface="Arial MT"/>
              </a:rPr>
              <a:t>Interior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E</a:t>
            </a:r>
            <a:r>
              <a:rPr sz="1600" dirty="0" smtClean="0">
                <a:latin typeface="Arial MT"/>
                <a:cs typeface="Arial MT"/>
              </a:rPr>
              <a:t>x</a:t>
            </a:r>
            <a:r>
              <a:rPr sz="1600" spc="-5" dirty="0" smtClean="0">
                <a:latin typeface="Arial MT"/>
                <a:cs typeface="Arial MT"/>
              </a:rPr>
              <a:t>terior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1.4	TRANSFORMADORES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35" dirty="0"/>
              <a:t> </a:t>
            </a:r>
            <a:r>
              <a:rPr dirty="0"/>
              <a:t>MEDIDA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6698" y="1096511"/>
            <a:ext cx="3817620" cy="5180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COMPONENTES: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2000" dirty="0">
              <a:latin typeface="Arial"/>
              <a:cs typeface="Arial"/>
            </a:endParaRPr>
          </a:p>
          <a:p>
            <a:pPr marL="355600" indent="-343535">
              <a:spcBef>
                <a:spcPts val="5"/>
              </a:spcBef>
              <a:buFont typeface="Arial MT"/>
              <a:buChar char="•"/>
              <a:tabLst>
                <a:tab pos="354965" algn="l"/>
                <a:tab pos="356235" algn="l"/>
              </a:tabLst>
            </a:pPr>
            <a:r>
              <a:rPr sz="1600" b="1" spc="-5" dirty="0">
                <a:latin typeface="Arial"/>
                <a:cs typeface="Arial"/>
              </a:rPr>
              <a:t>Circuito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eléctrico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primario</a:t>
            </a:r>
            <a:endParaRPr sz="1600" dirty="0">
              <a:latin typeface="Arial"/>
              <a:cs typeface="Arial"/>
            </a:endParaRPr>
          </a:p>
          <a:p>
            <a:pPr marL="355600" indent="-343535">
              <a:spcBef>
                <a:spcPts val="965"/>
              </a:spcBef>
              <a:buFont typeface="Arial MT"/>
              <a:buChar char="•"/>
              <a:tabLst>
                <a:tab pos="354965" algn="l"/>
                <a:tab pos="356235" algn="l"/>
              </a:tabLst>
            </a:pPr>
            <a:r>
              <a:rPr sz="1600" b="1" spc="-5" dirty="0">
                <a:latin typeface="Arial"/>
                <a:cs typeface="Arial"/>
              </a:rPr>
              <a:t>Circuito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eléctrico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secundario</a:t>
            </a:r>
            <a:endParaRPr sz="1600" dirty="0">
              <a:latin typeface="Arial"/>
              <a:cs typeface="Arial"/>
            </a:endParaRPr>
          </a:p>
          <a:p>
            <a:pPr marL="355600" indent="-343535">
              <a:spcBef>
                <a:spcPts val="969"/>
              </a:spcBef>
              <a:buFont typeface="Arial MT"/>
              <a:buChar char="•"/>
              <a:tabLst>
                <a:tab pos="354965" algn="l"/>
                <a:tab pos="356235" algn="l"/>
              </a:tabLst>
            </a:pPr>
            <a:r>
              <a:rPr sz="1600" b="1" spc="-5" dirty="0">
                <a:latin typeface="Arial"/>
                <a:cs typeface="Arial"/>
              </a:rPr>
              <a:t>Circuito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magnético</a:t>
            </a:r>
            <a:endParaRPr sz="1600" dirty="0">
              <a:latin typeface="Arial"/>
              <a:cs typeface="Arial"/>
            </a:endParaRPr>
          </a:p>
          <a:p>
            <a:pPr marL="355600" indent="-343535">
              <a:spcBef>
                <a:spcPts val="965"/>
              </a:spcBef>
              <a:buFont typeface="Arial MT"/>
              <a:buChar char="•"/>
              <a:tabLst>
                <a:tab pos="354965" algn="l"/>
                <a:tab pos="356235" algn="l"/>
              </a:tabLst>
            </a:pPr>
            <a:r>
              <a:rPr sz="1600" b="1" spc="-5" dirty="0">
                <a:latin typeface="Arial"/>
                <a:cs typeface="Arial"/>
              </a:rPr>
              <a:t>Aislamiento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externo</a:t>
            </a:r>
            <a:endParaRPr sz="1600" dirty="0">
              <a:latin typeface="Arial"/>
              <a:cs typeface="Arial"/>
            </a:endParaRPr>
          </a:p>
          <a:p>
            <a:pPr marL="313690" lvl="1" indent="-313690">
              <a:spcBef>
                <a:spcPts val="970"/>
              </a:spcBef>
              <a:buChar char="–"/>
              <a:tabLst>
                <a:tab pos="313690" algn="l"/>
                <a:tab pos="755650" algn="l"/>
              </a:tabLst>
            </a:pPr>
            <a:r>
              <a:rPr sz="1600" spc="-5" dirty="0">
                <a:latin typeface="Arial MT"/>
                <a:cs typeface="Arial MT"/>
              </a:rPr>
              <a:t>Porcelana,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resina</a:t>
            </a:r>
            <a:r>
              <a:rPr sz="1600" spc="-5" dirty="0">
                <a:latin typeface="Arial MT"/>
                <a:cs typeface="Arial MT"/>
              </a:rPr>
              <a:t>,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composite</a:t>
            </a:r>
            <a:endParaRPr sz="1600" dirty="0">
              <a:latin typeface="Arial MT"/>
              <a:cs typeface="Arial MT"/>
            </a:endParaRPr>
          </a:p>
          <a:p>
            <a:pPr marL="355600" indent="-343535">
              <a:spcBef>
                <a:spcPts val="965"/>
              </a:spcBef>
              <a:buFont typeface="Arial MT"/>
              <a:buChar char="•"/>
              <a:tabLst>
                <a:tab pos="354965" algn="l"/>
                <a:tab pos="356235" algn="l"/>
              </a:tabLst>
            </a:pPr>
            <a:r>
              <a:rPr sz="1600" b="1" spc="-5" dirty="0">
                <a:latin typeface="Arial"/>
                <a:cs typeface="Arial"/>
              </a:rPr>
              <a:t>Aislamiento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interno</a:t>
            </a:r>
            <a:endParaRPr sz="1600" dirty="0">
              <a:latin typeface="Arial"/>
              <a:cs typeface="Arial"/>
            </a:endParaRPr>
          </a:p>
          <a:p>
            <a:pPr marL="355600" indent="-343535">
              <a:spcBef>
                <a:spcPts val="969"/>
              </a:spcBef>
              <a:buFont typeface="Arial MT"/>
              <a:buChar char="•"/>
              <a:tabLst>
                <a:tab pos="354965" algn="l"/>
                <a:tab pos="356235" algn="l"/>
              </a:tabLst>
            </a:pPr>
            <a:r>
              <a:rPr sz="1600" b="1" spc="-5" dirty="0">
                <a:latin typeface="Arial"/>
                <a:cs typeface="Arial"/>
              </a:rPr>
              <a:t>Compensador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aceite</a:t>
            </a:r>
            <a:endParaRPr sz="1600" dirty="0">
              <a:latin typeface="Arial"/>
              <a:cs typeface="Arial"/>
            </a:endParaRPr>
          </a:p>
          <a:p>
            <a:pPr marL="755650" marR="193040" lvl="1" indent="-285750" algn="just">
              <a:lnSpc>
                <a:spcPct val="130200"/>
              </a:lnSpc>
              <a:spcBef>
                <a:spcPts val="385"/>
              </a:spcBef>
              <a:buChar char="–"/>
              <a:tabLst>
                <a:tab pos="755650" algn="l"/>
              </a:tabLst>
            </a:pPr>
            <a:r>
              <a:rPr sz="1600" spc="-5" dirty="0">
                <a:latin typeface="Arial MT"/>
                <a:cs typeface="Arial MT"/>
              </a:rPr>
              <a:t>Colchón de nitrógeno, </a:t>
            </a:r>
            <a:r>
              <a:rPr sz="1600" spc="-5" dirty="0" err="1">
                <a:latin typeface="Arial MT"/>
                <a:cs typeface="Arial MT"/>
              </a:rPr>
              <a:t>balón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gas</a:t>
            </a:r>
            <a:r>
              <a:rPr sz="1600" spc="-5" dirty="0">
                <a:latin typeface="Arial MT"/>
                <a:cs typeface="Arial MT"/>
              </a:rPr>
              <a:t>, </a:t>
            </a:r>
            <a:r>
              <a:rPr sz="1600" spc="-5" dirty="0">
                <a:latin typeface="Arial MT"/>
                <a:cs typeface="Arial MT"/>
              </a:rPr>
              <a:t>membrana de goma</a:t>
            </a:r>
            <a:r>
              <a:rPr sz="1600" spc="-5" dirty="0">
                <a:latin typeface="Arial MT"/>
                <a:cs typeface="Arial MT"/>
              </a:rPr>
              <a:t>, </a:t>
            </a:r>
            <a:r>
              <a:rPr sz="1600" spc="-5" dirty="0" err="1" smtClean="0">
                <a:latin typeface="Arial MT"/>
                <a:cs typeface="Arial MT"/>
              </a:rPr>
              <a:t>fuelle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metálico</a:t>
            </a:r>
            <a:r>
              <a:rPr sz="1600" spc="-5" dirty="0">
                <a:latin typeface="Arial MT"/>
                <a:cs typeface="Arial MT"/>
              </a:rPr>
              <a:t>,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bolsa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plástico</a:t>
            </a:r>
            <a:r>
              <a:rPr sz="1600" spc="-5" dirty="0">
                <a:latin typeface="Arial MT"/>
                <a:cs typeface="Arial MT"/>
              </a:rPr>
              <a:t>,</a:t>
            </a:r>
            <a:endParaRPr sz="1600" dirty="0">
              <a:latin typeface="Arial MT"/>
              <a:cs typeface="Arial MT"/>
            </a:endParaRPr>
          </a:p>
          <a:p>
            <a:pPr marL="355600" indent="-343535">
              <a:spcBef>
                <a:spcPts val="970"/>
              </a:spcBef>
              <a:buFont typeface="Arial MT"/>
              <a:buChar char="•"/>
              <a:tabLst>
                <a:tab pos="354965" algn="l"/>
                <a:tab pos="356235" algn="l"/>
              </a:tabLst>
            </a:pPr>
            <a:r>
              <a:rPr sz="1600" b="1" spc="-5" dirty="0">
                <a:latin typeface="Arial"/>
                <a:cs typeface="Arial"/>
              </a:rPr>
              <a:t>Accesorios</a:t>
            </a:r>
            <a:endParaRPr sz="1600" dirty="0">
              <a:latin typeface="Arial"/>
              <a:cs typeface="Arial"/>
            </a:endParaRPr>
          </a:p>
          <a:p>
            <a:pPr marL="755650" marR="5080" lvl="1" indent="-285750">
              <a:lnSpc>
                <a:spcPct val="130000"/>
              </a:lnSpc>
              <a:spcBef>
                <a:spcPts val="395"/>
              </a:spcBef>
              <a:buChar char="–"/>
              <a:tabLst>
                <a:tab pos="755015" algn="l"/>
                <a:tab pos="755650" algn="l"/>
              </a:tabLst>
            </a:pPr>
            <a:r>
              <a:rPr sz="1600" spc="-5" dirty="0">
                <a:latin typeface="Arial MT"/>
                <a:cs typeface="Arial MT"/>
              </a:rPr>
              <a:t>Toma capacitiva, Válvula</a:t>
            </a:r>
            <a:r>
              <a:rPr sz="1600" spc="-5" dirty="0">
                <a:latin typeface="Arial MT"/>
                <a:cs typeface="Arial MT"/>
              </a:rPr>
              <a:t> de </a:t>
            </a:r>
            <a:r>
              <a:rPr sz="1600" spc="-5" dirty="0" err="1" smtClean="0">
                <a:latin typeface="Arial MT"/>
                <a:cs typeface="Arial MT"/>
              </a:rPr>
              <a:t>toma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 </a:t>
            </a:r>
            <a:r>
              <a:rPr sz="1600" spc="-5" dirty="0">
                <a:latin typeface="Arial MT"/>
                <a:cs typeface="Arial MT"/>
              </a:rPr>
              <a:t>muestras 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aceite</a:t>
            </a:r>
            <a:endParaRPr sz="1600" dirty="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25605" y="1177798"/>
            <a:ext cx="1937003" cy="511149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22451" y="1248665"/>
            <a:ext cx="1540001" cy="4969001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569" y="532956"/>
            <a:ext cx="9118600" cy="441959"/>
            <a:chOff x="0" y="532955"/>
            <a:chExt cx="9118600" cy="441959"/>
          </a:xfrm>
        </p:grpSpPr>
        <p:sp>
          <p:nvSpPr>
            <p:cNvPr id="3" name="object 3"/>
            <p:cNvSpPr/>
            <p:nvPr/>
          </p:nvSpPr>
          <p:spPr>
            <a:xfrm>
              <a:off x="0" y="5377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377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02569" y="5966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1.4	TRANSFORMADORES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MEDIDA.</a:t>
            </a:r>
            <a:r>
              <a:rPr spc="-20" dirty="0"/>
              <a:t> </a:t>
            </a:r>
            <a:r>
              <a:rPr spc="-5" dirty="0"/>
              <a:t>Principio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funcionamiento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4008" y="1248665"/>
            <a:ext cx="5867400" cy="178155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4930431" y="3728163"/>
            <a:ext cx="1188720" cy="0"/>
          </a:xfrm>
          <a:custGeom>
            <a:avLst/>
            <a:gdLst/>
            <a:ahLst/>
            <a:cxnLst/>
            <a:rect l="l" t="t" r="r" b="b"/>
            <a:pathLst>
              <a:path w="1188720">
                <a:moveTo>
                  <a:pt x="0" y="0"/>
                </a:moveTo>
                <a:lnTo>
                  <a:pt x="1188714" y="0"/>
                </a:lnTo>
              </a:path>
            </a:pathLst>
          </a:custGeom>
          <a:ln w="144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506244" y="3728163"/>
            <a:ext cx="469900" cy="0"/>
          </a:xfrm>
          <a:custGeom>
            <a:avLst/>
            <a:gdLst/>
            <a:ahLst/>
            <a:cxnLst/>
            <a:rect l="l" t="t" r="r" b="b"/>
            <a:pathLst>
              <a:path w="469900">
                <a:moveTo>
                  <a:pt x="0" y="0"/>
                </a:moveTo>
                <a:lnTo>
                  <a:pt x="469395" y="0"/>
                </a:lnTo>
              </a:path>
            </a:pathLst>
          </a:custGeom>
          <a:ln w="144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62740" y="3728163"/>
            <a:ext cx="344805" cy="0"/>
          </a:xfrm>
          <a:custGeom>
            <a:avLst/>
            <a:gdLst/>
            <a:ahLst/>
            <a:cxnLst/>
            <a:rect l="l" t="t" r="r" b="b"/>
            <a:pathLst>
              <a:path w="344804">
                <a:moveTo>
                  <a:pt x="0" y="0"/>
                </a:moveTo>
                <a:lnTo>
                  <a:pt x="344421" y="0"/>
                </a:lnTo>
              </a:path>
            </a:pathLst>
          </a:custGeom>
          <a:ln w="144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529785" y="3957461"/>
            <a:ext cx="127000" cy="25776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600" spc="-5" dirty="0"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65068" y="3236930"/>
            <a:ext cx="1533525" cy="4419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0800">
              <a:spcBef>
                <a:spcPts val="130"/>
              </a:spcBef>
              <a:tabLst>
                <a:tab pos="402590" algn="l"/>
                <a:tab pos="906780" algn="l"/>
                <a:tab pos="1233170" algn="l"/>
              </a:tabLst>
            </a:pPr>
            <a:r>
              <a:rPr sz="4050" spc="22" baseline="-34979" dirty="0">
                <a:latin typeface="Symbol"/>
                <a:cs typeface="Symbol"/>
              </a:rPr>
              <a:t></a:t>
            </a:r>
            <a:r>
              <a:rPr sz="4050" spc="22" baseline="-34979" dirty="0">
                <a:latin typeface="Times New Roman"/>
                <a:cs typeface="Times New Roman"/>
              </a:rPr>
              <a:t>	</a:t>
            </a:r>
            <a:r>
              <a:rPr sz="2700" i="1" spc="114" dirty="0">
                <a:latin typeface="Times New Roman"/>
                <a:cs typeface="Times New Roman"/>
              </a:rPr>
              <a:t>N</a:t>
            </a:r>
            <a:r>
              <a:rPr sz="2400" spc="-7" baseline="-24305" dirty="0">
                <a:latin typeface="Times New Roman"/>
                <a:cs typeface="Times New Roman"/>
              </a:rPr>
              <a:t>1</a:t>
            </a:r>
            <a:r>
              <a:rPr sz="2400" baseline="-24305" dirty="0">
                <a:latin typeface="Times New Roman"/>
                <a:cs typeface="Times New Roman"/>
              </a:rPr>
              <a:t>	</a:t>
            </a:r>
            <a:r>
              <a:rPr sz="4050" spc="22" baseline="-34979" dirty="0">
                <a:latin typeface="Symbol"/>
                <a:cs typeface="Symbol"/>
              </a:rPr>
              <a:t></a:t>
            </a:r>
            <a:r>
              <a:rPr sz="4050" baseline="-34979" dirty="0">
                <a:latin typeface="Times New Roman"/>
                <a:cs typeface="Times New Roman"/>
              </a:rPr>
              <a:t>	</a:t>
            </a:r>
            <a:r>
              <a:rPr sz="2700" i="1" spc="10" dirty="0">
                <a:latin typeface="Times New Roman"/>
                <a:cs typeface="Times New Roman"/>
              </a:rPr>
              <a:t>I</a:t>
            </a:r>
            <a:r>
              <a:rPr sz="2700" i="1" spc="-425" dirty="0">
                <a:latin typeface="Times New Roman"/>
                <a:cs typeface="Times New Roman"/>
              </a:rPr>
              <a:t> </a:t>
            </a:r>
            <a:r>
              <a:rPr sz="2400" spc="-7" baseline="-24305" dirty="0">
                <a:latin typeface="Times New Roman"/>
                <a:cs typeface="Times New Roman"/>
              </a:rPr>
              <a:t>2</a:t>
            </a:r>
            <a:endParaRPr sz="2400" baseline="-24305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02843" y="3957461"/>
            <a:ext cx="127000" cy="25776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600" spc="-5" dirty="0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10861" y="3957461"/>
            <a:ext cx="636905" cy="25776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600" spc="15" dirty="0">
                <a:latin typeface="Times New Roman"/>
                <a:cs typeface="Times New Roman"/>
              </a:rPr>
              <a:t>2,</a:t>
            </a:r>
            <a:r>
              <a:rPr sz="1600" i="1" spc="15" dirty="0">
                <a:latin typeface="Times New Roman"/>
                <a:cs typeface="Times New Roman"/>
              </a:rPr>
              <a:t>vacio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35421" y="3726131"/>
            <a:ext cx="1011555" cy="4419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882650" algn="l"/>
              </a:tabLst>
            </a:pPr>
            <a:r>
              <a:rPr sz="2700" i="1" spc="20" dirty="0">
                <a:latin typeface="Times New Roman"/>
                <a:cs typeface="Times New Roman"/>
              </a:rPr>
              <a:t>N	</a:t>
            </a:r>
            <a:r>
              <a:rPr sz="2700" i="1" spc="10" dirty="0">
                <a:latin typeface="Times New Roman"/>
                <a:cs typeface="Times New Roman"/>
              </a:rPr>
              <a:t>I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14456" y="3726131"/>
            <a:ext cx="276225" cy="4419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2700" i="1" spc="20" dirty="0">
                <a:latin typeface="Times New Roman"/>
                <a:cs typeface="Times New Roman"/>
              </a:rPr>
              <a:t>U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02716" y="3291029"/>
            <a:ext cx="1453515" cy="4419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4050" spc="22" baseline="-26748" dirty="0">
                <a:latin typeface="Symbol"/>
                <a:cs typeface="Symbol"/>
              </a:rPr>
              <a:t></a:t>
            </a:r>
            <a:r>
              <a:rPr sz="4050" spc="-30" baseline="-26748" dirty="0">
                <a:latin typeface="Times New Roman"/>
                <a:cs typeface="Times New Roman"/>
              </a:rPr>
              <a:t> </a:t>
            </a:r>
            <a:r>
              <a:rPr sz="4050" i="1" spc="30" baseline="14403" dirty="0">
                <a:latin typeface="Times New Roman"/>
                <a:cs typeface="Times New Roman"/>
              </a:rPr>
              <a:t>U</a:t>
            </a:r>
            <a:r>
              <a:rPr sz="1600" spc="20" dirty="0">
                <a:latin typeface="Times New Roman"/>
                <a:cs typeface="Times New Roman"/>
              </a:rPr>
              <a:t>1,</a:t>
            </a:r>
            <a:r>
              <a:rPr sz="1600" i="1" spc="20" dirty="0">
                <a:latin typeface="Times New Roman"/>
                <a:cs typeface="Times New Roman"/>
              </a:rPr>
              <a:t>nominal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31146" y="3454870"/>
            <a:ext cx="160655" cy="4419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2700" i="1" spc="10" dirty="0">
                <a:latin typeface="Times New Roman"/>
                <a:cs typeface="Times New Roman"/>
              </a:rPr>
              <a:t>r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37810" y="3686191"/>
            <a:ext cx="182880" cy="25776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600" i="1" spc="-5" dirty="0">
                <a:latin typeface="Times New Roman"/>
                <a:cs typeface="Times New Roman"/>
              </a:rPr>
              <a:t>tn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69473" y="4444679"/>
            <a:ext cx="8892540" cy="16902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Problemas</a:t>
            </a:r>
            <a:r>
              <a:rPr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transformador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94945" indent="-182880"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dirty="0">
                <a:latin typeface="Arial MT"/>
                <a:cs typeface="Arial MT"/>
              </a:rPr>
              <a:t>Intensidad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excitación elevada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(caso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trafo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intensidad con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secundario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abierto</a:t>
            </a:r>
            <a:r>
              <a:rPr spc="-5" dirty="0">
                <a:latin typeface="Arial MT"/>
                <a:cs typeface="Arial MT"/>
              </a:rPr>
              <a:t>)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35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2700" marR="5080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Intensidad </a:t>
            </a:r>
            <a:r>
              <a:rPr spc="-5" dirty="0">
                <a:latin typeface="Arial MT"/>
                <a:cs typeface="Arial MT"/>
              </a:rPr>
              <a:t>de cortocircuito de larga duración (caso de trafo de </a:t>
            </a:r>
            <a:r>
              <a:rPr dirty="0">
                <a:latin typeface="Arial MT"/>
                <a:cs typeface="Arial MT"/>
              </a:rPr>
              <a:t>tensión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 </a:t>
            </a:r>
            <a:r>
              <a:rPr spc="-5" dirty="0" err="1" smtClean="0">
                <a:latin typeface="Arial MT"/>
                <a:cs typeface="Arial MT"/>
              </a:rPr>
              <a:t>secundario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cortocircuitado</a:t>
            </a:r>
            <a:r>
              <a:rPr spc="-5" dirty="0">
                <a:latin typeface="Arial MT"/>
                <a:cs typeface="Arial MT"/>
              </a:rPr>
              <a:t>)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1.4	TRANSFORMADORES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35" dirty="0"/>
              <a:t> </a:t>
            </a:r>
            <a:r>
              <a:rPr dirty="0"/>
              <a:t>MEDIDA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57403" y="1657097"/>
            <a:ext cx="2893015" cy="20002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38338" y="3906147"/>
            <a:ext cx="6326766" cy="208026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102904" y="1287780"/>
            <a:ext cx="4912360" cy="2348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TRAFOS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INTENSIDAD: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2050" dirty="0">
              <a:latin typeface="Arial"/>
              <a:cs typeface="Arial"/>
            </a:endParaRPr>
          </a:p>
          <a:p>
            <a:pPr marL="271145" indent="-259079">
              <a:buChar char="•"/>
              <a:tabLst>
                <a:tab pos="271145" algn="l"/>
                <a:tab pos="271780" algn="l"/>
              </a:tabLst>
            </a:pPr>
            <a:r>
              <a:rPr sz="1400" spc="-5" dirty="0">
                <a:latin typeface="Arial MT"/>
                <a:cs typeface="Arial MT"/>
              </a:rPr>
              <a:t>Se </a:t>
            </a:r>
            <a:r>
              <a:rPr sz="1400" spc="-10" dirty="0">
                <a:latin typeface="Arial MT"/>
                <a:cs typeface="Arial MT"/>
              </a:rPr>
              <a:t>conectan</a:t>
            </a:r>
            <a:r>
              <a:rPr sz="1400" spc="-5" dirty="0">
                <a:latin typeface="Arial MT"/>
                <a:cs typeface="Arial MT"/>
              </a:rPr>
              <a:t> en SERIE con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el circuito</a:t>
            </a:r>
            <a:r>
              <a:rPr sz="1400" spc="-5" dirty="0">
                <a:latin typeface="Arial MT"/>
                <a:cs typeface="Arial MT"/>
              </a:rPr>
              <a:t> principal</a:t>
            </a:r>
            <a:endParaRPr sz="1400" dirty="0">
              <a:latin typeface="Arial MT"/>
              <a:cs typeface="Arial MT"/>
            </a:endParaRPr>
          </a:p>
          <a:p>
            <a:pPr marL="271145" indent="-259079">
              <a:spcBef>
                <a:spcPts val="335"/>
              </a:spcBef>
              <a:buChar char="•"/>
              <a:tabLst>
                <a:tab pos="271145" algn="l"/>
                <a:tab pos="271780" algn="l"/>
              </a:tabLst>
            </a:pPr>
            <a:r>
              <a:rPr sz="1400" spc="-5" dirty="0">
                <a:latin typeface="Arial MT"/>
                <a:cs typeface="Arial MT"/>
              </a:rPr>
              <a:t>Por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el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primario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circula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la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intensidad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línea</a:t>
            </a:r>
            <a:endParaRPr sz="1400" dirty="0">
              <a:latin typeface="Arial MT"/>
              <a:cs typeface="Arial MT"/>
            </a:endParaRPr>
          </a:p>
          <a:p>
            <a:pPr marL="12700" marR="330835">
              <a:lnSpc>
                <a:spcPts val="2020"/>
              </a:lnSpc>
              <a:spcBef>
                <a:spcPts val="114"/>
              </a:spcBef>
              <a:buChar char="•"/>
              <a:tabLst>
                <a:tab pos="271145" algn="l"/>
                <a:tab pos="271780" algn="l"/>
              </a:tabLst>
            </a:pPr>
            <a:r>
              <a:rPr sz="1400" spc="-5" dirty="0">
                <a:latin typeface="Arial MT"/>
                <a:cs typeface="Arial MT"/>
              </a:rPr>
              <a:t>Cada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arrollamiento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secundario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esta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bobinado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 err="1">
                <a:latin typeface="Arial MT"/>
                <a:cs typeface="Arial MT"/>
              </a:rPr>
              <a:t>sobre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 err="1" smtClean="0">
                <a:latin typeface="Arial MT"/>
                <a:cs typeface="Arial MT"/>
              </a:rPr>
              <a:t>su</a:t>
            </a:r>
            <a:r>
              <a:rPr lang="es-ES" sz="1400" spc="-10" dirty="0" smtClean="0">
                <a:latin typeface="Arial MT"/>
                <a:cs typeface="Arial MT"/>
              </a:rPr>
              <a:t> </a:t>
            </a:r>
            <a:r>
              <a:rPr sz="1400" spc="-10" dirty="0" err="1" smtClean="0">
                <a:latin typeface="Arial MT"/>
                <a:cs typeface="Arial MT"/>
              </a:rPr>
              <a:t>propio</a:t>
            </a:r>
            <a:r>
              <a:rPr sz="1400" spc="-10" dirty="0" smtClean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núcleo</a:t>
            </a:r>
            <a:endParaRPr sz="1400" dirty="0">
              <a:latin typeface="Arial MT"/>
              <a:cs typeface="Arial MT"/>
            </a:endParaRPr>
          </a:p>
          <a:p>
            <a:pPr marL="271145" indent="-259079">
              <a:spcBef>
                <a:spcPts val="200"/>
              </a:spcBef>
              <a:buChar char="•"/>
              <a:tabLst>
                <a:tab pos="271145" algn="l"/>
                <a:tab pos="271780" algn="l"/>
              </a:tabLst>
            </a:pPr>
            <a:r>
              <a:rPr sz="1400" spc="-5" dirty="0">
                <a:latin typeface="Arial MT"/>
                <a:cs typeface="Arial MT"/>
              </a:rPr>
              <a:t>Los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arrollamientos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primarios</a:t>
            </a:r>
            <a:r>
              <a:rPr sz="1400" spc="3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permiten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conseguir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varias</a:t>
            </a:r>
            <a:endParaRPr sz="1400" dirty="0">
              <a:latin typeface="Arial MT"/>
              <a:cs typeface="Arial MT"/>
            </a:endParaRPr>
          </a:p>
          <a:p>
            <a:pPr marL="12700">
              <a:spcBef>
                <a:spcPts val="335"/>
              </a:spcBef>
            </a:pPr>
            <a:r>
              <a:rPr sz="1400" spc="-10" dirty="0">
                <a:latin typeface="Arial MT"/>
                <a:cs typeface="Arial MT"/>
              </a:rPr>
              <a:t>intensidades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nominales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variando</a:t>
            </a:r>
            <a:r>
              <a:rPr sz="1400" spc="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la</a:t>
            </a:r>
            <a:r>
              <a:rPr sz="1400" spc="2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conexión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del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arrollamiento</a:t>
            </a:r>
            <a:endParaRPr sz="1400" dirty="0">
              <a:latin typeface="Arial MT"/>
              <a:cs typeface="Arial MT"/>
            </a:endParaRPr>
          </a:p>
          <a:p>
            <a:pPr marL="12700">
              <a:spcBef>
                <a:spcPts val="330"/>
              </a:spcBef>
            </a:pPr>
            <a:r>
              <a:rPr sz="1400" spc="-5" dirty="0">
                <a:latin typeface="Arial MT"/>
                <a:cs typeface="Arial MT"/>
              </a:rPr>
              <a:t>•El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devanado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secundario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no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debe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quedarse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en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circuito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abierto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6" name="object 6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1.4	TRANSFORMADORES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INTENSIDAD.</a:t>
            </a:r>
            <a:r>
              <a:rPr spc="-25" dirty="0"/>
              <a:t> </a:t>
            </a:r>
            <a:r>
              <a:rPr dirty="0"/>
              <a:t>Parámetros</a:t>
            </a:r>
            <a:r>
              <a:rPr spc="-20" dirty="0"/>
              <a:t> </a:t>
            </a:r>
            <a:r>
              <a:rPr spc="-5" dirty="0"/>
              <a:t>principales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893354" y="837895"/>
            <a:ext cx="8206740" cy="533082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4965" indent="-342900">
              <a:spcBef>
                <a:spcPts val="130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Tensión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nominal,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tensiones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ensayo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y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frecuencia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nominal</a:t>
            </a:r>
            <a:endParaRPr sz="2000" dirty="0">
              <a:latin typeface="Arial MT"/>
              <a:cs typeface="Arial MT"/>
            </a:endParaRPr>
          </a:p>
          <a:p>
            <a:pPr marL="354965" indent="-342900">
              <a:spcBef>
                <a:spcPts val="120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Tipo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aislamiento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(Interior/exterior)</a:t>
            </a:r>
            <a:endParaRPr sz="2000" dirty="0">
              <a:latin typeface="Arial MT"/>
              <a:cs typeface="Arial MT"/>
            </a:endParaRPr>
          </a:p>
          <a:p>
            <a:pPr marL="354965" indent="-342900">
              <a:spcBef>
                <a:spcPts val="120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Intensidad </a:t>
            </a:r>
            <a:r>
              <a:rPr sz="2000" spc="-10" dirty="0">
                <a:latin typeface="Arial MT"/>
                <a:cs typeface="Arial MT"/>
              </a:rPr>
              <a:t>nominal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primario</a:t>
            </a:r>
            <a:r>
              <a:rPr sz="2000" spc="-5" dirty="0">
                <a:latin typeface="Arial MT"/>
                <a:cs typeface="Arial MT"/>
              </a:rPr>
              <a:t> /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secundario</a:t>
            </a:r>
            <a:endParaRPr sz="2000" dirty="0">
              <a:latin typeface="Arial MT"/>
              <a:cs typeface="Arial MT"/>
            </a:endParaRPr>
          </a:p>
          <a:p>
            <a:pPr marL="355600" marR="5080" indent="-343535">
              <a:lnSpc>
                <a:spcPct val="130300"/>
              </a:lnSpc>
              <a:spcBef>
                <a:spcPts val="470"/>
              </a:spcBef>
              <a:buChar char="•"/>
              <a:tabLst>
                <a:tab pos="354965" algn="l"/>
                <a:tab pos="355600" algn="l"/>
                <a:tab pos="4050029" algn="l"/>
                <a:tab pos="4400550" algn="l"/>
                <a:tab pos="5145405" algn="l"/>
              </a:tabLst>
            </a:pPr>
            <a:r>
              <a:rPr sz="2000" spc="-5" dirty="0">
                <a:latin typeface="Arial MT"/>
                <a:cs typeface="Arial MT"/>
              </a:rPr>
              <a:t>Intensidad límite térmica: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valor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eficaz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corriente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 err="1">
                <a:latin typeface="Arial MT"/>
                <a:cs typeface="Arial MT"/>
              </a:rPr>
              <a:t>primaria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 smtClean="0">
                <a:latin typeface="Arial MT"/>
                <a:cs typeface="Arial MT"/>
              </a:rPr>
              <a:t>que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soporta</a:t>
            </a:r>
            <a:r>
              <a:rPr sz="2000" spc="10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el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transformador.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Iter&gt;	√t	Icc	t= </a:t>
            </a:r>
            <a:r>
              <a:rPr sz="2000" spc="-10" dirty="0">
                <a:latin typeface="Arial MT"/>
                <a:cs typeface="Arial MT"/>
              </a:rPr>
              <a:t>duración</a:t>
            </a:r>
            <a:r>
              <a:rPr sz="2000" spc="-5" dirty="0">
                <a:latin typeface="Arial MT"/>
                <a:cs typeface="Arial MT"/>
              </a:rPr>
              <a:t> de </a:t>
            </a:r>
            <a:r>
              <a:rPr sz="2000" spc="-10" dirty="0">
                <a:latin typeface="Arial MT"/>
                <a:cs typeface="Arial MT"/>
              </a:rPr>
              <a:t>cortocircuito</a:t>
            </a:r>
            <a:endParaRPr sz="2000" dirty="0">
              <a:latin typeface="Arial MT"/>
              <a:cs typeface="Arial MT"/>
            </a:endParaRPr>
          </a:p>
          <a:p>
            <a:pPr marL="355600" marR="86360" indent="-343535">
              <a:lnSpc>
                <a:spcPct val="130300"/>
              </a:lnSpc>
              <a:spcBef>
                <a:spcPts val="47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Intensidad límite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dinámica: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cresta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primera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semionda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que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puede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soportar</a:t>
            </a:r>
            <a:r>
              <a:rPr sz="2000" spc="-5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el </a:t>
            </a:r>
            <a:r>
              <a:rPr sz="2000" spc="-10" dirty="0">
                <a:latin typeface="Arial MT"/>
                <a:cs typeface="Arial MT"/>
              </a:rPr>
              <a:t>transformador</a:t>
            </a:r>
            <a:r>
              <a:rPr sz="2000" spc="-5" dirty="0">
                <a:latin typeface="Arial MT"/>
                <a:cs typeface="Arial MT"/>
              </a:rPr>
              <a:t> ( 2,5 veces </a:t>
            </a:r>
            <a:r>
              <a:rPr sz="2000" spc="-10" dirty="0">
                <a:latin typeface="Arial MT"/>
                <a:cs typeface="Arial MT"/>
              </a:rPr>
              <a:t>Icc</a:t>
            </a:r>
            <a:r>
              <a:rPr sz="2000" spc="-10" dirty="0">
                <a:latin typeface="Arial MT"/>
                <a:cs typeface="Arial MT"/>
              </a:rPr>
              <a:t>)</a:t>
            </a:r>
            <a:endParaRPr sz="2000" dirty="0">
              <a:latin typeface="Arial MT"/>
              <a:cs typeface="Arial MT"/>
            </a:endParaRPr>
          </a:p>
          <a:p>
            <a:pPr marL="354965" indent="-342900">
              <a:spcBef>
                <a:spcPts val="120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Intensidad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térmica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permanente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calentamiento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(120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%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In)</a:t>
            </a:r>
            <a:endParaRPr sz="2000" dirty="0">
              <a:latin typeface="Arial MT"/>
              <a:cs typeface="Arial MT"/>
            </a:endParaRPr>
          </a:p>
          <a:p>
            <a:pPr marL="354965" indent="-342900">
              <a:spcBef>
                <a:spcPts val="120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Error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-10" dirty="0">
                <a:latin typeface="Arial MT"/>
                <a:cs typeface="Arial MT"/>
              </a:rPr>
              <a:t> intensidad</a:t>
            </a:r>
            <a:r>
              <a:rPr sz="2000" spc="-5" dirty="0">
                <a:latin typeface="Arial MT"/>
                <a:cs typeface="Arial MT"/>
              </a:rPr>
              <a:t> de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fase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/ compuesto</a:t>
            </a:r>
            <a:endParaRPr sz="2000" dirty="0">
              <a:latin typeface="Arial MT"/>
              <a:cs typeface="Arial MT"/>
            </a:endParaRPr>
          </a:p>
          <a:p>
            <a:pPr marL="354965" indent="-342900">
              <a:spcBef>
                <a:spcPts val="120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Clase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precisión</a:t>
            </a:r>
            <a:endParaRPr sz="2000" dirty="0">
              <a:latin typeface="Arial MT"/>
              <a:cs typeface="Arial MT"/>
            </a:endParaRPr>
          </a:p>
          <a:p>
            <a:pPr marL="355600" marR="26670" indent="-343535">
              <a:lnSpc>
                <a:spcPct val="13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Carga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precisión;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valor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en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VA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carga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conectada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en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el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secundario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smtClean="0">
                <a:latin typeface="Arial MT"/>
                <a:cs typeface="Arial MT"/>
              </a:rPr>
              <a:t>con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que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garantiza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clase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precisión</a:t>
            </a:r>
            <a:endParaRPr sz="20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1.4	TRANSFORMADORES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35" dirty="0"/>
              <a:t> </a:t>
            </a:r>
            <a:r>
              <a:rPr dirty="0"/>
              <a:t>MEDIDA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86896" y="851459"/>
            <a:ext cx="8383270" cy="5160387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L="18415">
              <a:spcBef>
                <a:spcPts val="1165"/>
              </a:spcBef>
            </a:pP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CLASES</a:t>
            </a:r>
            <a:r>
              <a:rPr sz="1600"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6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PRECISIÓN</a:t>
            </a:r>
            <a:endParaRPr sz="1600" dirty="0">
              <a:latin typeface="Arial"/>
              <a:cs typeface="Arial"/>
            </a:endParaRPr>
          </a:p>
          <a:p>
            <a:pPr marL="12700" marR="5080" indent="-635">
              <a:lnSpc>
                <a:spcPct val="135600"/>
              </a:lnSpc>
              <a:spcBef>
                <a:spcPts val="385"/>
              </a:spcBef>
              <a:buSzPct val="93750"/>
              <a:buFont typeface="Wingdings"/>
              <a:buChar char=""/>
              <a:tabLst>
                <a:tab pos="175260" algn="l"/>
              </a:tabLst>
            </a:pP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Secundarios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sz="1600" u="heavy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medida</a:t>
            </a:r>
            <a:r>
              <a:rPr sz="1600" spc="-5" dirty="0">
                <a:latin typeface="Arial MT"/>
                <a:cs typeface="Arial MT"/>
              </a:rPr>
              <a:t>: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deben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precisos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para intensidades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carga pero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 </a:t>
            </a:r>
            <a:r>
              <a:rPr sz="1600" spc="-5" dirty="0" err="1">
                <a:latin typeface="Arial MT"/>
                <a:cs typeface="Arial MT"/>
              </a:rPr>
              <a:t>deben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saturar</a:t>
            </a:r>
            <a:r>
              <a:rPr sz="1600" spc="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para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intensidades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cortocircuito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objeto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no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dañar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aparatos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que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alimentan</a:t>
            </a:r>
            <a:endParaRPr sz="1600" dirty="0">
              <a:latin typeface="Arial MT"/>
              <a:cs typeface="Arial MT"/>
            </a:endParaRPr>
          </a:p>
          <a:p>
            <a:pPr marL="12700" marR="499109">
              <a:lnSpc>
                <a:spcPct val="135300"/>
              </a:lnSpc>
              <a:spcBef>
                <a:spcPts val="390"/>
              </a:spcBef>
              <a:buSzPct val="93750"/>
              <a:buFont typeface="Wingdings"/>
              <a:buChar char=""/>
              <a:tabLst>
                <a:tab pos="175260" algn="l"/>
              </a:tabLst>
            </a:pP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Secundarios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sz="1600" u="heavy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protección</a:t>
            </a:r>
            <a:r>
              <a:rPr sz="1600" spc="-5" dirty="0">
                <a:latin typeface="Arial MT"/>
                <a:cs typeface="Arial MT"/>
              </a:rPr>
              <a:t>: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deben ser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precisos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para intensidades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cortocircuito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 </a:t>
            </a:r>
            <a:r>
              <a:rPr sz="1600" spc="-5" dirty="0" smtClean="0">
                <a:latin typeface="Arial MT"/>
                <a:cs typeface="Arial MT"/>
              </a:rPr>
              <a:t>la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precisión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importa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menos para intensidades de carga</a:t>
            </a:r>
            <a:endParaRPr sz="16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Font typeface="Wingdings"/>
              <a:buChar char=""/>
            </a:pPr>
            <a:endParaRPr dirty="0">
              <a:latin typeface="Arial MT"/>
              <a:cs typeface="Arial MT"/>
            </a:endParaRPr>
          </a:p>
          <a:p>
            <a:pPr marL="12700" marR="781685">
              <a:lnSpc>
                <a:spcPct val="135300"/>
              </a:lnSpc>
              <a:spcBef>
                <a:spcPts val="1310"/>
              </a:spcBef>
              <a:buSzPct val="93750"/>
              <a:buFont typeface="Wingdings"/>
              <a:buChar char=""/>
              <a:tabLst>
                <a:tab pos="175260" algn="l"/>
              </a:tabLst>
            </a:pP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Clase de precisión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 un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secundario</a:t>
            </a:r>
            <a:r>
              <a:rPr sz="1600" u="heavy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 medida</a:t>
            </a:r>
            <a:r>
              <a:rPr sz="1600" spc="-5" dirty="0">
                <a:latin typeface="Arial MT"/>
                <a:cs typeface="Arial MT"/>
              </a:rPr>
              <a:t>: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limite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error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relación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para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la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intensidad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primaria nominal estando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conectada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 carga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precisión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12700" marR="443865">
              <a:lnSpc>
                <a:spcPct val="135500"/>
              </a:lnSpc>
              <a:spcBef>
                <a:spcPts val="385"/>
              </a:spcBef>
              <a:buSzPct val="93750"/>
              <a:buFont typeface="Wingdings"/>
              <a:buChar char=""/>
              <a:tabLst>
                <a:tab pos="175260" algn="l"/>
              </a:tabLst>
            </a:pP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Clase de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precisión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un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secundario</a:t>
            </a:r>
            <a:r>
              <a:rPr sz="1600" u="heavy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sz="1600" u="heavy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medida</a:t>
            </a:r>
            <a:r>
              <a:rPr sz="1600" u="heavy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gama</a:t>
            </a:r>
            <a:r>
              <a:rPr sz="1600" u="heavy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extendida</a:t>
            </a:r>
            <a:r>
              <a:rPr sz="1600" spc="-5" dirty="0">
                <a:latin typeface="Arial MT"/>
                <a:cs typeface="Arial MT"/>
              </a:rPr>
              <a:t>: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limite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error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relación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para </a:t>
            </a:r>
            <a:r>
              <a:rPr sz="1600" spc="-5" dirty="0">
                <a:latin typeface="Arial MT"/>
                <a:cs typeface="Arial MT"/>
              </a:rPr>
              <a:t>una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intensidad primaria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entre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 20</a:t>
            </a:r>
            <a:r>
              <a:rPr sz="1600" dirty="0">
                <a:latin typeface="Arial MT"/>
                <a:cs typeface="Arial MT"/>
              </a:rPr>
              <a:t> y</a:t>
            </a:r>
            <a:r>
              <a:rPr sz="1600" spc="-5" dirty="0">
                <a:latin typeface="Arial MT"/>
                <a:cs typeface="Arial MT"/>
              </a:rPr>
              <a:t> 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120 </a:t>
            </a:r>
            <a:r>
              <a:rPr sz="1600" dirty="0">
                <a:latin typeface="Arial MT"/>
                <a:cs typeface="Arial MT"/>
              </a:rPr>
              <a:t>% </a:t>
            </a:r>
            <a:r>
              <a:rPr sz="1600" spc="-5" dirty="0">
                <a:latin typeface="Arial MT"/>
                <a:cs typeface="Arial MT"/>
              </a:rPr>
              <a:t>de la nominal,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estando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conectada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 </a:t>
            </a:r>
            <a:r>
              <a:rPr sz="1600" spc="-5" dirty="0">
                <a:latin typeface="Arial MT"/>
                <a:cs typeface="Arial MT"/>
              </a:rPr>
              <a:t>carga de precisión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5"/>
              </a:spcBef>
            </a:pPr>
            <a:endParaRPr sz="2600" dirty="0">
              <a:latin typeface="Arial MT"/>
              <a:cs typeface="Arial MT"/>
            </a:endParaRPr>
          </a:p>
          <a:p>
            <a:pPr marL="18415" marR="415925">
              <a:lnSpc>
                <a:spcPct val="155300"/>
              </a:lnSpc>
            </a:pPr>
            <a:r>
              <a:rPr sz="1600" spc="-5" dirty="0">
                <a:latin typeface="Arial MT"/>
                <a:cs typeface="Arial MT"/>
              </a:rPr>
              <a:t>Los valores 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precisión se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han 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mantener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entre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25-100 </a:t>
            </a:r>
            <a:r>
              <a:rPr sz="1600" dirty="0">
                <a:latin typeface="Arial MT"/>
                <a:cs typeface="Arial MT"/>
              </a:rPr>
              <a:t>% </a:t>
            </a:r>
            <a:r>
              <a:rPr sz="1600" spc="-5" dirty="0">
                <a:latin typeface="Arial MT"/>
                <a:cs typeface="Arial MT"/>
              </a:rPr>
              <a:t>de 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carga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precisión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Ejemplos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clase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precisión 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secundario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medida: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cl.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0.5,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cl.</a:t>
            </a:r>
            <a:r>
              <a:rPr sz="1600" dirty="0">
                <a:latin typeface="Arial MT"/>
                <a:cs typeface="Arial MT"/>
              </a:rPr>
              <a:t> 0.2S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(extendida</a:t>
            </a:r>
            <a:r>
              <a:rPr sz="1600" spc="-5" dirty="0">
                <a:latin typeface="Arial MT"/>
                <a:cs typeface="Arial MT"/>
              </a:rPr>
              <a:t>)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1.4	TRANSFORMADORES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35" dirty="0"/>
              <a:t> </a:t>
            </a:r>
            <a:r>
              <a:rPr dirty="0"/>
              <a:t>MEDIDA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6695" y="1221487"/>
            <a:ext cx="8034020" cy="35794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Para</a:t>
            </a:r>
            <a:r>
              <a:rPr sz="1600" u="heavy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secundarios</a:t>
            </a:r>
            <a:r>
              <a:rPr sz="1600" u="heavy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sz="1600" u="heavy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protección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:</a:t>
            </a:r>
            <a:endParaRPr sz="16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dirty="0">
              <a:latin typeface="Arial MT"/>
              <a:cs typeface="Arial MT"/>
            </a:endParaRPr>
          </a:p>
          <a:p>
            <a:pPr marL="12700" marR="5080">
              <a:lnSpc>
                <a:spcPct val="135300"/>
              </a:lnSpc>
              <a:spcBef>
                <a:spcPts val="1315"/>
              </a:spcBef>
              <a:buSzPct val="93750"/>
              <a:buFont typeface="Wingdings"/>
              <a:buChar char=""/>
              <a:tabLst>
                <a:tab pos="175260" algn="l"/>
              </a:tabLst>
            </a:pP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Intensidad límite de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precisión nominal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ILP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: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valor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más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elevado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intensidad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primaria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para </a:t>
            </a:r>
            <a:r>
              <a:rPr sz="1600" spc="-5" dirty="0">
                <a:latin typeface="Arial MT"/>
                <a:cs typeface="Arial MT"/>
              </a:rPr>
              <a:t>que el </a:t>
            </a:r>
            <a:r>
              <a:rPr sz="1600" dirty="0">
                <a:latin typeface="Arial MT"/>
                <a:cs typeface="Arial MT"/>
              </a:rPr>
              <a:t>TI </a:t>
            </a:r>
            <a:r>
              <a:rPr sz="1600" spc="-5" dirty="0">
                <a:latin typeface="Arial MT"/>
                <a:cs typeface="Arial MT"/>
              </a:rPr>
              <a:t>cumpla lo especificado en cuanto al error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compuesto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174625" indent="-162560">
              <a:spcBef>
                <a:spcPts val="1060"/>
              </a:spcBef>
              <a:buSzPct val="93750"/>
              <a:buFont typeface="Wingdings"/>
              <a:buChar char=""/>
              <a:tabLst>
                <a:tab pos="175260" algn="l"/>
              </a:tabLst>
            </a:pP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Factor Limite</a:t>
            </a:r>
            <a:r>
              <a:rPr sz="16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sz="16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Precisión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: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FLP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ILP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/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I1n</a:t>
            </a:r>
          </a:p>
          <a:p>
            <a:pPr marL="12700" marR="160655" indent="-635">
              <a:lnSpc>
                <a:spcPct val="135300"/>
              </a:lnSpc>
              <a:spcBef>
                <a:spcPts val="400"/>
              </a:spcBef>
              <a:buSzPct val="93750"/>
              <a:buFont typeface="Wingdings"/>
              <a:buChar char=""/>
              <a:tabLst>
                <a:tab pos="231775" algn="l"/>
              </a:tabLst>
            </a:pP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Clase de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precisión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un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secundario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 protección</a:t>
            </a:r>
            <a:r>
              <a:rPr sz="1600" spc="-5" dirty="0">
                <a:latin typeface="Arial MT"/>
                <a:cs typeface="Arial MT"/>
              </a:rPr>
              <a:t>: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límite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error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para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intensidad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limite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</a:t>
            </a:r>
            <a:r>
              <a:rPr sz="1600" spc="-5" dirty="0">
                <a:latin typeface="Arial MT"/>
                <a:cs typeface="Arial MT"/>
              </a:rPr>
              <a:t>precisión estando conectada la carga de precisión</a:t>
            </a:r>
            <a:endParaRPr sz="16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dirty="0">
              <a:latin typeface="Arial MT"/>
              <a:cs typeface="Arial MT"/>
            </a:endParaRPr>
          </a:p>
          <a:p>
            <a:pPr marL="12700" marR="389890">
              <a:lnSpc>
                <a:spcPct val="135300"/>
              </a:lnSpc>
              <a:spcBef>
                <a:spcPts val="1305"/>
              </a:spcBef>
            </a:pPr>
            <a:r>
              <a:rPr sz="1600" spc="-5" dirty="0">
                <a:latin typeface="Arial MT"/>
                <a:cs typeface="Arial MT"/>
              </a:rPr>
              <a:t>Ejemplo de clase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precisión: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cl. 5P20: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error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del</a:t>
            </a:r>
            <a:r>
              <a:rPr sz="1600" dirty="0">
                <a:latin typeface="Arial MT"/>
                <a:cs typeface="Arial MT"/>
              </a:rPr>
              <a:t> 5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% </a:t>
            </a:r>
            <a:r>
              <a:rPr sz="1600" spc="-5" dirty="0">
                <a:latin typeface="Arial MT"/>
                <a:cs typeface="Arial MT"/>
              </a:rPr>
              <a:t>hasta una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intensidad</a:t>
            </a:r>
            <a:r>
              <a:rPr sz="1600" spc="-5" dirty="0">
                <a:latin typeface="Arial MT"/>
                <a:cs typeface="Arial MT"/>
              </a:rPr>
              <a:t> 20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veces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superior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5" dirty="0">
                <a:latin typeface="Arial MT"/>
                <a:cs typeface="Arial MT"/>
              </a:rPr>
              <a:t> la nominal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1.4	TRANSFORMADORES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35" dirty="0"/>
              <a:t> </a:t>
            </a:r>
            <a:r>
              <a:rPr dirty="0"/>
              <a:t>MEDIDA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71602" y="3028696"/>
            <a:ext cx="3365388" cy="311408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9603" y="3028695"/>
            <a:ext cx="3809999" cy="29718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102902" y="1242821"/>
            <a:ext cx="7268845" cy="1570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TRAFOS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TENSIÓN:</a:t>
            </a:r>
            <a:endParaRPr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950">
              <a:latin typeface="Arial"/>
              <a:cs typeface="Arial"/>
            </a:endParaRPr>
          </a:p>
          <a:p>
            <a:pPr marL="271145" indent="-259079">
              <a:buChar char="•"/>
              <a:tabLst>
                <a:tab pos="271145" algn="l"/>
                <a:tab pos="271780" algn="l"/>
              </a:tabLst>
            </a:pPr>
            <a:r>
              <a:rPr sz="1400" spc="-5" dirty="0">
                <a:latin typeface="Arial MT"/>
                <a:cs typeface="Arial MT"/>
              </a:rPr>
              <a:t>Se conecta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en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PARALELO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con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el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circuito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principal</a:t>
            </a:r>
            <a:endParaRPr sz="1400">
              <a:latin typeface="Arial MT"/>
              <a:cs typeface="Arial MT"/>
            </a:endParaRPr>
          </a:p>
          <a:p>
            <a:pPr marL="271145" indent="-259079">
              <a:spcBef>
                <a:spcPts val="330"/>
              </a:spcBef>
              <a:buChar char="•"/>
              <a:tabLst>
                <a:tab pos="271145" algn="l"/>
                <a:tab pos="271780" algn="l"/>
              </a:tabLst>
            </a:pPr>
            <a:r>
              <a:rPr sz="1400" spc="-5" dirty="0">
                <a:latin typeface="Arial MT"/>
                <a:cs typeface="Arial MT"/>
              </a:rPr>
              <a:t>Por el</a:t>
            </a:r>
            <a:r>
              <a:rPr sz="1400" spc="-10" dirty="0">
                <a:latin typeface="Arial MT"/>
                <a:cs typeface="Arial MT"/>
              </a:rPr>
              <a:t> primario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apenas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circula</a:t>
            </a:r>
            <a:r>
              <a:rPr sz="1400" spc="-5" dirty="0">
                <a:latin typeface="Arial MT"/>
                <a:cs typeface="Arial MT"/>
              </a:rPr>
              <a:t> intensidad</a:t>
            </a:r>
            <a:endParaRPr sz="1400">
              <a:latin typeface="Arial MT"/>
              <a:cs typeface="Arial MT"/>
            </a:endParaRPr>
          </a:p>
          <a:p>
            <a:pPr marL="271145" indent="-259079">
              <a:spcBef>
                <a:spcPts val="330"/>
              </a:spcBef>
              <a:buChar char="•"/>
              <a:tabLst>
                <a:tab pos="271145" algn="l"/>
                <a:tab pos="271780" algn="l"/>
              </a:tabLst>
            </a:pPr>
            <a:r>
              <a:rPr sz="1400" spc="-10" dirty="0">
                <a:latin typeface="Arial MT"/>
                <a:cs typeface="Arial MT"/>
              </a:rPr>
              <a:t>Todos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los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arrollamientos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secundarios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están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bobinados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sobre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el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mismo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núcleo</a:t>
            </a:r>
            <a:endParaRPr sz="1400">
              <a:latin typeface="Arial MT"/>
              <a:cs typeface="Arial MT"/>
            </a:endParaRPr>
          </a:p>
          <a:p>
            <a:pPr marL="271145" indent="-259079">
              <a:spcBef>
                <a:spcPts val="335"/>
              </a:spcBef>
              <a:buChar char="•"/>
              <a:tabLst>
                <a:tab pos="271145" algn="l"/>
                <a:tab pos="271780" algn="l"/>
              </a:tabLst>
            </a:pPr>
            <a:r>
              <a:rPr sz="1400" spc="-5" dirty="0">
                <a:latin typeface="Arial MT"/>
                <a:cs typeface="Arial MT"/>
              </a:rPr>
              <a:t>El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arrollamiento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primario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se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pueden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conectar:</a:t>
            </a:r>
            <a:r>
              <a:rPr sz="1400" spc="20" dirty="0">
                <a:latin typeface="Arial MT"/>
                <a:cs typeface="Arial MT"/>
              </a:rPr>
              <a:t> </a:t>
            </a:r>
            <a:r>
              <a:rPr sz="1400" i="1" spc="-10" dirty="0">
                <a:latin typeface="Arial"/>
                <a:cs typeface="Arial"/>
              </a:rPr>
              <a:t>Conexión</a:t>
            </a:r>
            <a:r>
              <a:rPr sz="1400" i="1" spc="1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fase-tierra</a:t>
            </a:r>
            <a:r>
              <a:rPr sz="1400" i="1" spc="42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y</a:t>
            </a:r>
            <a:r>
              <a:rPr sz="1400" i="1" spc="1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Conexión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fase-fase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5321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8219" lvl="1" indent="-915035">
              <a:spcBef>
                <a:spcPts val="100"/>
              </a:spcBef>
              <a:buAutoNum type="arabicPeriod" startAt="4"/>
              <a:tabLst>
                <a:tab pos="998219" algn="l"/>
                <a:tab pos="998855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TRANSFORMADORES</a:t>
            </a:r>
            <a:r>
              <a:rPr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MEDIDA</a:t>
            </a:r>
            <a:endParaRPr>
              <a:latin typeface="Arial MT"/>
              <a:cs typeface="Arial MT"/>
            </a:endParaRPr>
          </a:p>
          <a:p>
            <a:pPr lvl="1">
              <a:spcBef>
                <a:spcPts val="15"/>
              </a:spcBef>
              <a:buClr>
                <a:srgbClr val="FFFFFF"/>
              </a:buClr>
              <a:buFont typeface="Arial MT"/>
              <a:buAutoNum type="arabicPeriod" startAt="4"/>
            </a:pPr>
            <a:endParaRPr sz="205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b="1" spc="-5" dirty="0">
                <a:latin typeface="Arial"/>
                <a:cs typeface="Arial"/>
              </a:rPr>
              <a:t>PARAMETROS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PRINCIPALES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TRAFOS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TENSION:</a:t>
            </a:r>
            <a:endParaRPr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955675" lvl="2" indent="-343535">
              <a:buChar char="•"/>
              <a:tabLst>
                <a:tab pos="955675" algn="l"/>
                <a:tab pos="956310" algn="l"/>
              </a:tabLst>
            </a:pPr>
            <a:r>
              <a:rPr spc="-5" dirty="0">
                <a:latin typeface="Arial MT"/>
                <a:cs typeface="Arial MT"/>
              </a:rPr>
              <a:t>Tensión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nominal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primario</a:t>
            </a:r>
            <a:endParaRPr>
              <a:latin typeface="Arial MT"/>
              <a:cs typeface="Arial MT"/>
            </a:endParaRPr>
          </a:p>
          <a:p>
            <a:pPr marL="955675" lvl="2" indent="-343535">
              <a:spcBef>
                <a:spcPts val="1095"/>
              </a:spcBef>
              <a:buChar char="•"/>
              <a:tabLst>
                <a:tab pos="955675" algn="l"/>
                <a:tab pos="956310" algn="l"/>
              </a:tabLst>
            </a:pPr>
            <a:r>
              <a:rPr spc="-5" dirty="0">
                <a:latin typeface="Arial MT"/>
                <a:cs typeface="Arial MT"/>
              </a:rPr>
              <a:t>Tensión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nominal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secundario</a:t>
            </a:r>
            <a:endParaRPr>
              <a:latin typeface="Arial MT"/>
              <a:cs typeface="Arial MT"/>
            </a:endParaRPr>
          </a:p>
          <a:p>
            <a:pPr marL="955675" lvl="2" indent="-343535">
              <a:spcBef>
                <a:spcPts val="1090"/>
              </a:spcBef>
              <a:buChar char="•"/>
              <a:tabLst>
                <a:tab pos="955675" algn="l"/>
                <a:tab pos="956310" algn="l"/>
              </a:tabLst>
            </a:pPr>
            <a:r>
              <a:rPr spc="-5" dirty="0">
                <a:latin typeface="Arial MT"/>
                <a:cs typeface="Arial MT"/>
              </a:rPr>
              <a:t>Factor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tensión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sobretensión</a:t>
            </a:r>
            <a:endParaRPr>
              <a:latin typeface="Arial MT"/>
              <a:cs typeface="Arial MT"/>
            </a:endParaRPr>
          </a:p>
          <a:p>
            <a:pPr marL="955675" lvl="2" indent="-343535">
              <a:spcBef>
                <a:spcPts val="1085"/>
              </a:spcBef>
              <a:buChar char="•"/>
              <a:tabLst>
                <a:tab pos="955675" algn="l"/>
                <a:tab pos="956310" algn="l"/>
              </a:tabLst>
            </a:pPr>
            <a:r>
              <a:rPr spc="-5" dirty="0">
                <a:latin typeface="Arial MT"/>
                <a:cs typeface="Arial MT"/>
              </a:rPr>
              <a:t>Tensiones</a:t>
            </a:r>
            <a:r>
              <a:rPr spc="-4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4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ensayo</a:t>
            </a:r>
            <a:endParaRPr>
              <a:latin typeface="Arial MT"/>
              <a:cs typeface="Arial MT"/>
            </a:endParaRPr>
          </a:p>
          <a:p>
            <a:pPr marL="955675" lvl="2" indent="-343535">
              <a:spcBef>
                <a:spcPts val="1095"/>
              </a:spcBef>
              <a:buChar char="•"/>
              <a:tabLst>
                <a:tab pos="955675" algn="l"/>
                <a:tab pos="956310" algn="l"/>
              </a:tabLst>
            </a:pPr>
            <a:r>
              <a:rPr spc="-5" dirty="0">
                <a:latin typeface="Arial MT"/>
                <a:cs typeface="Arial MT"/>
              </a:rPr>
              <a:t>Forma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conexión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(fase-fase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fase-tierra)</a:t>
            </a:r>
            <a:endParaRPr>
              <a:latin typeface="Arial MT"/>
              <a:cs typeface="Arial MT"/>
            </a:endParaRPr>
          </a:p>
          <a:p>
            <a:pPr marL="955675" lvl="2" indent="-343535">
              <a:spcBef>
                <a:spcPts val="1090"/>
              </a:spcBef>
              <a:buChar char="•"/>
              <a:tabLst>
                <a:tab pos="955675" algn="l"/>
                <a:tab pos="956310" algn="l"/>
              </a:tabLst>
            </a:pPr>
            <a:r>
              <a:rPr spc="-5" dirty="0">
                <a:latin typeface="Arial MT"/>
                <a:cs typeface="Arial MT"/>
              </a:rPr>
              <a:t>Frecuencia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nominal</a:t>
            </a:r>
            <a:endParaRPr>
              <a:latin typeface="Arial MT"/>
              <a:cs typeface="Arial MT"/>
            </a:endParaRPr>
          </a:p>
          <a:p>
            <a:pPr marL="955675" lvl="2" indent="-343535">
              <a:spcBef>
                <a:spcPts val="1085"/>
              </a:spcBef>
              <a:buChar char="•"/>
              <a:tabLst>
                <a:tab pos="955675" algn="l"/>
                <a:tab pos="956310" algn="l"/>
              </a:tabLst>
            </a:pPr>
            <a:r>
              <a:rPr spc="-5" dirty="0">
                <a:latin typeface="Arial MT"/>
                <a:cs typeface="Arial MT"/>
              </a:rPr>
              <a:t>Tipo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aislamiento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(Interior/exterior)</a:t>
            </a:r>
            <a:endParaRPr>
              <a:latin typeface="Arial MT"/>
              <a:cs typeface="Arial MT"/>
            </a:endParaRPr>
          </a:p>
          <a:p>
            <a:pPr marL="955675" lvl="2" indent="-343535">
              <a:spcBef>
                <a:spcPts val="1095"/>
              </a:spcBef>
              <a:buChar char="•"/>
              <a:tabLst>
                <a:tab pos="955675" algn="l"/>
                <a:tab pos="956310" algn="l"/>
              </a:tabLst>
            </a:pPr>
            <a:r>
              <a:rPr spc="-5" dirty="0">
                <a:latin typeface="Arial MT"/>
                <a:cs typeface="Arial MT"/>
              </a:rPr>
              <a:t>Error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tensión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error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relación)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/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Error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fase</a:t>
            </a:r>
            <a:endParaRPr>
              <a:latin typeface="Arial MT"/>
              <a:cs typeface="Arial MT"/>
            </a:endParaRPr>
          </a:p>
          <a:p>
            <a:pPr marL="955675" lvl="2" indent="-343535">
              <a:spcBef>
                <a:spcPts val="1090"/>
              </a:spcBef>
              <a:buChar char="•"/>
              <a:tabLst>
                <a:tab pos="955675" algn="l"/>
                <a:tab pos="956310" algn="l"/>
              </a:tabLst>
            </a:pPr>
            <a:r>
              <a:rPr spc="-5" dirty="0">
                <a:latin typeface="Arial MT"/>
                <a:cs typeface="Arial MT"/>
              </a:rPr>
              <a:t>Potencia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secundario</a:t>
            </a:r>
            <a:endParaRPr>
              <a:latin typeface="Arial MT"/>
              <a:cs typeface="Arial MT"/>
            </a:endParaRPr>
          </a:p>
          <a:p>
            <a:pPr marL="955675" lvl="2" indent="-343535">
              <a:spcBef>
                <a:spcPts val="1085"/>
              </a:spcBef>
              <a:buChar char="•"/>
              <a:tabLst>
                <a:tab pos="955675" algn="l"/>
                <a:tab pos="956310" algn="l"/>
              </a:tabLst>
            </a:pPr>
            <a:r>
              <a:rPr spc="-5" dirty="0">
                <a:latin typeface="Arial MT"/>
                <a:cs typeface="Arial MT"/>
              </a:rPr>
              <a:t>Clase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precisión</a:t>
            </a:r>
            <a:endParaRPr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1.4	TRANSFORMADORES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35" dirty="0"/>
              <a:t> </a:t>
            </a:r>
            <a:r>
              <a:rPr dirty="0"/>
              <a:t>MEDIDA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578899" y="1020317"/>
            <a:ext cx="4965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CLASE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PRECISION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TRAFOS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TENSION</a:t>
            </a:r>
            <a:endParaRPr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26705" y="1880617"/>
            <a:ext cx="7914005" cy="268541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354965" marR="74930" indent="-342900" algn="just">
              <a:lnSpc>
                <a:spcPct val="130700"/>
              </a:lnSpc>
              <a:spcBef>
                <a:spcPts val="190"/>
              </a:spcBef>
              <a:buFont typeface="Arial MT"/>
              <a:buChar char="•"/>
              <a:tabLst>
                <a:tab pos="355600" algn="l"/>
              </a:tabLst>
            </a:pPr>
            <a:r>
              <a:rPr sz="1600" b="1" spc="-5" dirty="0">
                <a:latin typeface="Arial"/>
                <a:cs typeface="Arial"/>
              </a:rPr>
              <a:t>Clase de precisión </a:t>
            </a:r>
            <a:r>
              <a:rPr sz="1600" b="1" dirty="0">
                <a:latin typeface="Arial"/>
                <a:cs typeface="Arial"/>
              </a:rPr>
              <a:t>( </a:t>
            </a:r>
            <a:r>
              <a:rPr sz="1600" b="1" spc="-5" dirty="0">
                <a:latin typeface="Arial"/>
                <a:cs typeface="Arial"/>
              </a:rPr>
              <a:t>Medida </a:t>
            </a:r>
            <a:r>
              <a:rPr sz="1600" b="1" dirty="0">
                <a:latin typeface="Arial"/>
                <a:cs typeface="Arial"/>
              </a:rPr>
              <a:t>). </a:t>
            </a:r>
            <a:r>
              <a:rPr sz="1400" spc="-10" dirty="0">
                <a:latin typeface="Arial MT"/>
                <a:cs typeface="Arial MT"/>
              </a:rPr>
              <a:t>Limite </a:t>
            </a:r>
            <a:r>
              <a:rPr sz="1400" spc="-5" dirty="0">
                <a:latin typeface="Arial MT"/>
                <a:cs typeface="Arial MT"/>
              </a:rPr>
              <a:t>del error de </a:t>
            </a:r>
            <a:r>
              <a:rPr sz="1400" spc="-10" dirty="0">
                <a:latin typeface="Arial MT"/>
                <a:cs typeface="Arial MT"/>
              </a:rPr>
              <a:t>relación </a:t>
            </a:r>
            <a:r>
              <a:rPr sz="1400" spc="-5" dirty="0">
                <a:latin typeface="Arial MT"/>
                <a:cs typeface="Arial MT"/>
              </a:rPr>
              <a:t>para </a:t>
            </a:r>
            <a:r>
              <a:rPr sz="1400" spc="-10" dirty="0">
                <a:latin typeface="Arial MT"/>
                <a:cs typeface="Arial MT"/>
              </a:rPr>
              <a:t>cualquier tensión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entre </a:t>
            </a:r>
            <a:r>
              <a:rPr sz="1400" spc="-10" dirty="0" smtClean="0">
                <a:latin typeface="Arial MT"/>
                <a:cs typeface="Arial MT"/>
              </a:rPr>
              <a:t>el</a:t>
            </a:r>
            <a:r>
              <a:rPr lang="es-ES" sz="1400" spc="-10" dirty="0" smtClean="0">
                <a:latin typeface="Arial MT"/>
                <a:cs typeface="Arial MT"/>
              </a:rPr>
              <a:t> </a:t>
            </a:r>
            <a:r>
              <a:rPr sz="1400" spc="-10" dirty="0" smtClean="0">
                <a:latin typeface="Arial MT"/>
                <a:cs typeface="Arial MT"/>
              </a:rPr>
              <a:t>80-120</a:t>
            </a:r>
            <a:r>
              <a:rPr sz="1400" spc="-10" dirty="0">
                <a:latin typeface="Arial MT"/>
                <a:cs typeface="Arial MT"/>
              </a:rPr>
              <a:t>%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la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tensión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nominal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y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para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cualquier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carga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entre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25-100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%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la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carga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precisión</a:t>
            </a:r>
            <a:r>
              <a:rPr sz="1400" spc="-10" dirty="0">
                <a:latin typeface="Arial MT"/>
                <a:cs typeface="Arial MT"/>
              </a:rPr>
              <a:t>.</a:t>
            </a:r>
            <a:endParaRPr sz="1400" dirty="0">
              <a:latin typeface="Arial MT"/>
              <a:cs typeface="Arial MT"/>
            </a:endParaRPr>
          </a:p>
          <a:p>
            <a:pPr marL="926465">
              <a:spcBef>
                <a:spcPts val="925"/>
              </a:spcBef>
            </a:pPr>
            <a:r>
              <a:rPr sz="1400" b="1" spc="-10" dirty="0">
                <a:latin typeface="Arial"/>
                <a:cs typeface="Arial"/>
              </a:rPr>
              <a:t>Ejemplos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clase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precisión:</a:t>
            </a:r>
            <a:r>
              <a:rPr sz="1400" b="1" spc="-5" dirty="0">
                <a:latin typeface="Arial"/>
                <a:cs typeface="Arial"/>
              </a:rPr>
              <a:t> cl. </a:t>
            </a:r>
            <a:r>
              <a:rPr sz="1400" b="1" spc="-10" dirty="0">
                <a:latin typeface="Arial"/>
                <a:cs typeface="Arial"/>
              </a:rPr>
              <a:t>0.2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450" dirty="0">
              <a:latin typeface="Arial"/>
              <a:cs typeface="Arial"/>
            </a:endParaRPr>
          </a:p>
          <a:p>
            <a:pPr marL="355600" marR="5080" indent="-343535" algn="just">
              <a:lnSpc>
                <a:spcPct val="137500"/>
              </a:lnSpc>
              <a:buFont typeface="Arial MT"/>
              <a:buChar char="•"/>
              <a:tabLst>
                <a:tab pos="355600" algn="l"/>
              </a:tabLst>
            </a:pPr>
            <a:r>
              <a:rPr sz="1600" b="1" spc="-5" dirty="0">
                <a:latin typeface="Arial"/>
                <a:cs typeface="Arial"/>
              </a:rPr>
              <a:t>Clase de precisión </a:t>
            </a:r>
            <a:r>
              <a:rPr sz="1600" b="1" dirty="0">
                <a:latin typeface="Arial"/>
                <a:cs typeface="Arial"/>
              </a:rPr>
              <a:t>( </a:t>
            </a:r>
            <a:r>
              <a:rPr sz="1600" b="1" spc="-5" dirty="0">
                <a:latin typeface="Arial"/>
                <a:cs typeface="Arial"/>
              </a:rPr>
              <a:t>Protección). </a:t>
            </a:r>
            <a:r>
              <a:rPr sz="1400" spc="-10" dirty="0">
                <a:latin typeface="Arial MT"/>
                <a:cs typeface="Arial MT"/>
              </a:rPr>
              <a:t>Limite </a:t>
            </a:r>
            <a:r>
              <a:rPr sz="1400" spc="-5" dirty="0">
                <a:latin typeface="Arial MT"/>
                <a:cs typeface="Arial MT"/>
              </a:rPr>
              <a:t>del error de </a:t>
            </a:r>
            <a:r>
              <a:rPr sz="1400" spc="-10" dirty="0">
                <a:latin typeface="Arial MT"/>
                <a:cs typeface="Arial MT"/>
              </a:rPr>
              <a:t>relación </a:t>
            </a:r>
            <a:r>
              <a:rPr sz="1400" spc="-5" dirty="0">
                <a:latin typeface="Arial MT"/>
                <a:cs typeface="Arial MT"/>
              </a:rPr>
              <a:t>para </a:t>
            </a:r>
            <a:r>
              <a:rPr sz="1400" spc="-10" dirty="0">
                <a:latin typeface="Arial MT"/>
                <a:cs typeface="Arial MT"/>
              </a:rPr>
              <a:t>cualquier </a:t>
            </a:r>
            <a:r>
              <a:rPr sz="1400" spc="-10" dirty="0" err="1">
                <a:latin typeface="Arial MT"/>
                <a:cs typeface="Arial MT"/>
              </a:rPr>
              <a:t>tensión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10" dirty="0" smtClean="0">
                <a:latin typeface="Arial MT"/>
                <a:cs typeface="Arial MT"/>
              </a:rPr>
              <a:t>entre</a:t>
            </a:r>
            <a:r>
              <a:rPr lang="es-ES" sz="1400" spc="-10" dirty="0" smtClean="0">
                <a:latin typeface="Arial MT"/>
                <a:cs typeface="Arial MT"/>
              </a:rPr>
              <a:t> </a:t>
            </a:r>
            <a:r>
              <a:rPr sz="1400" spc="-5" dirty="0" smtClean="0">
                <a:latin typeface="Arial MT"/>
                <a:cs typeface="Arial MT"/>
              </a:rPr>
              <a:t>5 </a:t>
            </a:r>
            <a:r>
              <a:rPr sz="1400" spc="-5" dirty="0">
                <a:latin typeface="Arial MT"/>
                <a:cs typeface="Arial MT"/>
              </a:rPr>
              <a:t>% de la </a:t>
            </a:r>
            <a:r>
              <a:rPr sz="1400" spc="-10" dirty="0">
                <a:latin typeface="Arial MT"/>
                <a:cs typeface="Arial MT"/>
              </a:rPr>
              <a:t>tensión nominal </a:t>
            </a:r>
            <a:r>
              <a:rPr sz="1400" spc="-5" dirty="0">
                <a:latin typeface="Arial MT"/>
                <a:cs typeface="Arial MT"/>
              </a:rPr>
              <a:t>y la </a:t>
            </a:r>
            <a:r>
              <a:rPr sz="1400" spc="-10" dirty="0">
                <a:latin typeface="Arial MT"/>
                <a:cs typeface="Arial MT"/>
              </a:rPr>
              <a:t>tensión </a:t>
            </a:r>
            <a:r>
              <a:rPr sz="1400" spc="-5" dirty="0">
                <a:latin typeface="Arial MT"/>
                <a:cs typeface="Arial MT"/>
              </a:rPr>
              <a:t>correspondiente al factor de </a:t>
            </a:r>
            <a:r>
              <a:rPr sz="1400" spc="-10" dirty="0">
                <a:latin typeface="Arial MT"/>
                <a:cs typeface="Arial MT"/>
              </a:rPr>
              <a:t>tensión. </a:t>
            </a:r>
            <a:r>
              <a:rPr sz="1400" spc="-5" dirty="0">
                <a:latin typeface="Arial MT"/>
                <a:cs typeface="Arial MT"/>
              </a:rPr>
              <a:t>Al 2 % de la </a:t>
            </a:r>
            <a:r>
              <a:rPr sz="1400" spc="-10" dirty="0" err="1" smtClean="0">
                <a:latin typeface="Arial MT"/>
                <a:cs typeface="Arial MT"/>
              </a:rPr>
              <a:t>tensión</a:t>
            </a:r>
            <a:r>
              <a:rPr lang="es-ES" sz="1400" spc="-10" dirty="0" smtClean="0">
                <a:latin typeface="Arial MT"/>
                <a:cs typeface="Arial MT"/>
              </a:rPr>
              <a:t> </a:t>
            </a:r>
            <a:r>
              <a:rPr sz="1400" spc="-10" dirty="0" smtClean="0">
                <a:latin typeface="Arial MT"/>
                <a:cs typeface="Arial MT"/>
              </a:rPr>
              <a:t>nominal</a:t>
            </a:r>
            <a:r>
              <a:rPr sz="1400" spc="-10" dirty="0">
                <a:latin typeface="Arial MT"/>
                <a:cs typeface="Arial MT"/>
              </a:rPr>
              <a:t>,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los </a:t>
            </a:r>
            <a:r>
              <a:rPr sz="1400" spc="-10" dirty="0">
                <a:latin typeface="Arial MT"/>
                <a:cs typeface="Arial MT"/>
              </a:rPr>
              <a:t>errores</a:t>
            </a:r>
            <a:r>
              <a:rPr sz="1400" spc="-5" dirty="0">
                <a:latin typeface="Arial MT"/>
                <a:cs typeface="Arial MT"/>
              </a:rPr>
              <a:t> admisibles son el </a:t>
            </a:r>
            <a:r>
              <a:rPr sz="1400" spc="-10" dirty="0">
                <a:latin typeface="Arial MT"/>
                <a:cs typeface="Arial MT"/>
              </a:rPr>
              <a:t>doble</a:t>
            </a:r>
            <a:r>
              <a:rPr sz="1400" spc="-10" dirty="0">
                <a:latin typeface="Arial MT"/>
                <a:cs typeface="Arial MT"/>
              </a:rPr>
              <a:t>.</a:t>
            </a:r>
            <a:endParaRPr sz="1400" dirty="0">
              <a:latin typeface="Arial MT"/>
              <a:cs typeface="Arial MT"/>
            </a:endParaRPr>
          </a:p>
          <a:p>
            <a:pPr marL="926465">
              <a:spcBef>
                <a:spcPts val="1010"/>
              </a:spcBef>
            </a:pPr>
            <a:r>
              <a:rPr sz="1400" b="1" spc="-10" dirty="0">
                <a:latin typeface="Arial"/>
                <a:cs typeface="Arial"/>
              </a:rPr>
              <a:t>Ejemplo </a:t>
            </a:r>
            <a:r>
              <a:rPr sz="1400" b="1" spc="-5" dirty="0">
                <a:latin typeface="Arial"/>
                <a:cs typeface="Arial"/>
              </a:rPr>
              <a:t>de clase 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precisión:</a:t>
            </a:r>
            <a:r>
              <a:rPr sz="1400" b="1" spc="-5" dirty="0">
                <a:latin typeface="Arial"/>
                <a:cs typeface="Arial"/>
              </a:rPr>
              <a:t> cl. </a:t>
            </a:r>
            <a:r>
              <a:rPr sz="1400" b="1" spc="-10" dirty="0">
                <a:latin typeface="Arial"/>
                <a:cs typeface="Arial"/>
              </a:rPr>
              <a:t>3P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1.4	TRANSFORMADORES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35" dirty="0"/>
              <a:t> </a:t>
            </a:r>
            <a:r>
              <a:rPr dirty="0"/>
              <a:t>MEDIDA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2904" y="1244346"/>
            <a:ext cx="329692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CONEXIÓN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TRAFOS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TENSIÓN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44915" y="1760982"/>
            <a:ext cx="173672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Conexión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fase-tierra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84644" y="1760982"/>
            <a:ext cx="164846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Conexión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fase-fase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66403" y="2190496"/>
            <a:ext cx="1213103" cy="391667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28803" y="2266696"/>
            <a:ext cx="2379725" cy="3840479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1.4	TRANSFORMADORES</a:t>
            </a:r>
            <a:r>
              <a:rPr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MEDIDA</a:t>
            </a:r>
            <a:endParaRPr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252002" y="1733297"/>
            <a:ext cx="6976871" cy="4831079"/>
            <a:chOff x="749433" y="1733296"/>
            <a:chExt cx="6976871" cy="483107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11533" y="1733296"/>
              <a:ext cx="1914771" cy="48310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9433" y="1733296"/>
              <a:ext cx="3575303" cy="445007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102904" y="1244346"/>
            <a:ext cx="360045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TRAFOS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TENSION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CAPACITIVOS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1.4	TRANSFORMADORES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35" dirty="0"/>
              <a:t> </a:t>
            </a:r>
            <a:r>
              <a:rPr dirty="0"/>
              <a:t>MEDIDA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2896" y="1242815"/>
            <a:ext cx="7853680" cy="4291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ASPECTOS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PRACTICOS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LOS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TRAFOS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TENSIÓN: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2100" dirty="0">
              <a:latin typeface="Arial"/>
              <a:cs typeface="Arial"/>
            </a:endParaRPr>
          </a:p>
          <a:p>
            <a:pPr marL="271780" indent="-259079">
              <a:buFont typeface="Arial MT"/>
              <a:buChar char="•"/>
              <a:tabLst>
                <a:tab pos="271145" algn="l"/>
                <a:tab pos="271780" algn="l"/>
              </a:tabLst>
            </a:pPr>
            <a:r>
              <a:rPr sz="1400" b="1" spc="-10" dirty="0">
                <a:latin typeface="Arial"/>
                <a:cs typeface="Arial"/>
              </a:rPr>
              <a:t>Funcionamiento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del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T.T.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en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cortocircuito</a:t>
            </a:r>
            <a:r>
              <a:rPr sz="1400" b="1" spc="-10" dirty="0"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  <a:p>
            <a:pPr marL="12700" marR="163830">
              <a:lnSpc>
                <a:spcPct val="125000"/>
              </a:lnSpc>
              <a:spcBef>
                <a:spcPts val="10"/>
              </a:spcBef>
            </a:pPr>
            <a:r>
              <a:rPr sz="1400" dirty="0">
                <a:latin typeface="Tahoma"/>
                <a:cs typeface="Tahoma"/>
              </a:rPr>
              <a:t>Cuando </a:t>
            </a:r>
            <a:r>
              <a:rPr sz="1400" spc="45" dirty="0">
                <a:latin typeface="Tahoma"/>
                <a:cs typeface="Tahoma"/>
              </a:rPr>
              <a:t>el </a:t>
            </a:r>
            <a:r>
              <a:rPr sz="1400" spc="20" dirty="0">
                <a:latin typeface="Tahoma"/>
                <a:cs typeface="Tahoma"/>
              </a:rPr>
              <a:t>circuito </a:t>
            </a:r>
            <a:r>
              <a:rPr sz="1400" spc="15" dirty="0">
                <a:latin typeface="Tahoma"/>
                <a:cs typeface="Tahoma"/>
              </a:rPr>
              <a:t>secundario </a:t>
            </a:r>
            <a:r>
              <a:rPr sz="1400" spc="10" dirty="0">
                <a:latin typeface="Tahoma"/>
                <a:cs typeface="Tahoma"/>
              </a:rPr>
              <a:t>esta </a:t>
            </a:r>
            <a:r>
              <a:rPr sz="1400" dirty="0">
                <a:latin typeface="Tahoma"/>
                <a:cs typeface="Tahoma"/>
              </a:rPr>
              <a:t>en </a:t>
            </a:r>
            <a:r>
              <a:rPr sz="1400" spc="10" dirty="0">
                <a:latin typeface="Tahoma"/>
                <a:cs typeface="Tahoma"/>
              </a:rPr>
              <a:t>cortocircuito, </a:t>
            </a:r>
            <a:r>
              <a:rPr sz="1400" spc="45" dirty="0">
                <a:latin typeface="Tahoma"/>
                <a:cs typeface="Tahoma"/>
              </a:rPr>
              <a:t>la </a:t>
            </a:r>
            <a:r>
              <a:rPr sz="1400" spc="10" dirty="0">
                <a:latin typeface="Tahoma"/>
                <a:cs typeface="Tahoma"/>
              </a:rPr>
              <a:t>intensidad </a:t>
            </a:r>
            <a:r>
              <a:rPr sz="1400" spc="20" dirty="0">
                <a:latin typeface="Tahoma"/>
                <a:cs typeface="Tahoma"/>
              </a:rPr>
              <a:t>secundaria </a:t>
            </a:r>
            <a:r>
              <a:rPr sz="1400" spc="15" dirty="0" err="1">
                <a:latin typeface="Tahoma"/>
                <a:cs typeface="Tahoma"/>
              </a:rPr>
              <a:t>está</a:t>
            </a:r>
            <a:r>
              <a:rPr sz="1400" spc="15" dirty="0">
                <a:latin typeface="Tahoma"/>
                <a:cs typeface="Tahoma"/>
              </a:rPr>
              <a:t> </a:t>
            </a:r>
            <a:r>
              <a:rPr sz="1400" spc="25" dirty="0" err="1" smtClean="0">
                <a:latin typeface="Tahoma"/>
                <a:cs typeface="Tahoma"/>
              </a:rPr>
              <a:t>limitada</a:t>
            </a:r>
            <a:r>
              <a:rPr lang="es-ES" sz="1400" spc="25" dirty="0" smtClean="0">
                <a:latin typeface="Tahoma"/>
                <a:cs typeface="Tahoma"/>
              </a:rPr>
              <a:t> </a:t>
            </a:r>
            <a:r>
              <a:rPr sz="1400" spc="10" dirty="0" err="1" smtClean="0">
                <a:latin typeface="Tahoma"/>
                <a:cs typeface="Tahoma"/>
              </a:rPr>
              <a:t>unicamente</a:t>
            </a:r>
            <a:r>
              <a:rPr sz="1400" spc="-95" dirty="0" smtClean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por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la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impedancia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interna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del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55" dirty="0">
                <a:latin typeface="Tahoma"/>
                <a:cs typeface="Tahoma"/>
              </a:rPr>
              <a:t>T.T.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Lo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que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implica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que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la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carga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sea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superior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la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20" dirty="0" err="1" smtClean="0">
                <a:latin typeface="Tahoma"/>
                <a:cs typeface="Tahoma"/>
              </a:rPr>
              <a:t>carga</a:t>
            </a:r>
            <a:r>
              <a:rPr lang="es-ES" sz="1400" spc="20" dirty="0" smtClean="0">
                <a:latin typeface="Tahoma"/>
                <a:cs typeface="Tahoma"/>
              </a:rPr>
              <a:t> </a:t>
            </a:r>
            <a:r>
              <a:rPr sz="1400" spc="25" dirty="0" err="1" smtClean="0">
                <a:latin typeface="Tahoma"/>
                <a:cs typeface="Tahoma"/>
              </a:rPr>
              <a:t>admisible</a:t>
            </a:r>
            <a:r>
              <a:rPr sz="1400" spc="-90" dirty="0" smtClean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por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el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15" dirty="0">
                <a:latin typeface="Tahoma"/>
                <a:cs typeface="Tahoma"/>
              </a:rPr>
              <a:t>equipo,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produciendose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calentamientos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superiores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los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admisibles</a:t>
            </a:r>
            <a:r>
              <a:rPr sz="1400" spc="20" dirty="0">
                <a:latin typeface="Tahoma"/>
                <a:cs typeface="Tahoma"/>
              </a:rPr>
              <a:t>.</a:t>
            </a:r>
            <a:endParaRPr sz="1400" dirty="0">
              <a:latin typeface="Tahoma"/>
              <a:cs typeface="Tahoma"/>
            </a:endParaRPr>
          </a:p>
          <a:p>
            <a:pPr>
              <a:spcBef>
                <a:spcPts val="45"/>
              </a:spcBef>
            </a:pPr>
            <a:endParaRPr sz="2050" dirty="0">
              <a:latin typeface="Tahoma"/>
              <a:cs typeface="Tahoma"/>
            </a:endParaRPr>
          </a:p>
          <a:p>
            <a:pPr marL="290830" indent="-278130">
              <a:buFont typeface="Tahoma"/>
              <a:buChar char="•"/>
              <a:tabLst>
                <a:tab pos="290195" algn="l"/>
                <a:tab pos="290830" algn="l"/>
              </a:tabLst>
            </a:pPr>
            <a:r>
              <a:rPr sz="1400" b="1" spc="-10" dirty="0">
                <a:latin typeface="Arial"/>
                <a:cs typeface="Arial"/>
              </a:rPr>
              <a:t>Ferrorresonancia</a:t>
            </a:r>
            <a:r>
              <a:rPr sz="1400" spc="-10" dirty="0">
                <a:latin typeface="Tahoma"/>
                <a:cs typeface="Tahoma"/>
              </a:rPr>
              <a:t>:</a:t>
            </a:r>
            <a:endParaRPr sz="1400" dirty="0">
              <a:latin typeface="Tahoma"/>
              <a:cs typeface="Tahoma"/>
            </a:endParaRPr>
          </a:p>
          <a:p>
            <a:pPr marL="12700" marR="5080">
              <a:lnSpc>
                <a:spcPct val="125000"/>
              </a:lnSpc>
            </a:pPr>
            <a:r>
              <a:rPr sz="1400" spc="55" dirty="0">
                <a:latin typeface="Tahoma"/>
                <a:cs typeface="Tahoma"/>
              </a:rPr>
              <a:t>Es </a:t>
            </a:r>
            <a:r>
              <a:rPr sz="1400" dirty="0">
                <a:latin typeface="Tahoma"/>
                <a:cs typeface="Tahoma"/>
              </a:rPr>
              <a:t>un fenómeno </a:t>
            </a:r>
            <a:r>
              <a:rPr sz="1400" spc="20" dirty="0">
                <a:latin typeface="Tahoma"/>
                <a:cs typeface="Tahoma"/>
              </a:rPr>
              <a:t>oscilatorio </a:t>
            </a:r>
            <a:r>
              <a:rPr sz="1400" spc="-5" dirty="0">
                <a:latin typeface="Tahoma"/>
                <a:cs typeface="Tahoma"/>
              </a:rPr>
              <a:t>que </a:t>
            </a:r>
            <a:r>
              <a:rPr sz="1400" spc="5" dirty="0">
                <a:latin typeface="Tahoma"/>
                <a:cs typeface="Tahoma"/>
              </a:rPr>
              <a:t>genera </a:t>
            </a:r>
            <a:r>
              <a:rPr sz="1400" spc="15" dirty="0">
                <a:latin typeface="Tahoma"/>
                <a:cs typeface="Tahoma"/>
              </a:rPr>
              <a:t>sobretensiones </a:t>
            </a:r>
            <a:r>
              <a:rPr sz="1400" spc="10" dirty="0">
                <a:latin typeface="Tahoma"/>
                <a:cs typeface="Tahoma"/>
              </a:rPr>
              <a:t>importantes </a:t>
            </a:r>
            <a:r>
              <a:rPr sz="1400" spc="-10" dirty="0">
                <a:latin typeface="Tahoma"/>
                <a:cs typeface="Tahoma"/>
              </a:rPr>
              <a:t>debido </a:t>
            </a:r>
            <a:r>
              <a:rPr sz="1400" spc="45" dirty="0">
                <a:latin typeface="Tahoma"/>
                <a:cs typeface="Tahoma"/>
              </a:rPr>
              <a:t>al </a:t>
            </a:r>
            <a:r>
              <a:rPr sz="1400" spc="5" dirty="0" err="1">
                <a:latin typeface="Tahoma"/>
                <a:cs typeface="Tahoma"/>
              </a:rPr>
              <a:t>acoplamiento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spc="70" dirty="0" smtClean="0">
                <a:latin typeface="Tahoma"/>
                <a:cs typeface="Tahoma"/>
              </a:rPr>
              <a:t>LC</a:t>
            </a:r>
            <a:r>
              <a:rPr lang="es-ES" sz="1400" spc="70" dirty="0" smtClean="0">
                <a:latin typeface="Tahoma"/>
                <a:cs typeface="Tahoma"/>
              </a:rPr>
              <a:t> </a:t>
            </a:r>
            <a:r>
              <a:rPr sz="1400" spc="10" dirty="0" smtClean="0">
                <a:latin typeface="Tahoma"/>
                <a:cs typeface="Tahoma"/>
              </a:rPr>
              <a:t>entre</a:t>
            </a:r>
            <a:r>
              <a:rPr sz="1400" spc="-95" dirty="0" smtClean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el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55" dirty="0">
                <a:latin typeface="Tahoma"/>
                <a:cs typeface="Tahoma"/>
              </a:rPr>
              <a:t>T.T.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75" dirty="0">
                <a:latin typeface="Tahoma"/>
                <a:cs typeface="Tahoma"/>
              </a:rPr>
              <a:t>y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la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Red.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20" dirty="0">
                <a:latin typeface="Tahoma"/>
                <a:cs typeface="Tahoma"/>
              </a:rPr>
              <a:t>(es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mas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frecuente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el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caso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de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50" dirty="0">
                <a:latin typeface="Tahoma"/>
                <a:cs typeface="Tahoma"/>
              </a:rPr>
              <a:t>T.T.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Capacitivos).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En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el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caso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de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55" dirty="0">
                <a:latin typeface="Tahoma"/>
                <a:cs typeface="Tahoma"/>
              </a:rPr>
              <a:t>T.T.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10" dirty="0" err="1" smtClean="0">
                <a:latin typeface="Tahoma"/>
                <a:cs typeface="Tahoma"/>
              </a:rPr>
              <a:t>Inductivos</a:t>
            </a:r>
            <a:r>
              <a:rPr lang="es-ES" sz="1400" spc="-10" dirty="0" smtClean="0">
                <a:latin typeface="Tahoma"/>
                <a:cs typeface="Tahoma"/>
              </a:rPr>
              <a:t> </a:t>
            </a:r>
            <a:r>
              <a:rPr sz="1400" spc="10" dirty="0" err="1" smtClean="0">
                <a:latin typeface="Tahoma"/>
                <a:cs typeface="Tahoma"/>
              </a:rPr>
              <a:t>prácticamente</a:t>
            </a:r>
            <a:r>
              <a:rPr sz="1400" spc="10" dirty="0" smtClean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se </a:t>
            </a:r>
            <a:r>
              <a:rPr sz="1400" spc="25" dirty="0">
                <a:latin typeface="Tahoma"/>
                <a:cs typeface="Tahoma"/>
              </a:rPr>
              <a:t>elimina </a:t>
            </a:r>
            <a:r>
              <a:rPr sz="1400" dirty="0">
                <a:latin typeface="Tahoma"/>
                <a:cs typeface="Tahoma"/>
              </a:rPr>
              <a:t>conectando </a:t>
            </a:r>
            <a:r>
              <a:rPr sz="1400" spc="-5" dirty="0">
                <a:latin typeface="Tahoma"/>
                <a:cs typeface="Tahoma"/>
              </a:rPr>
              <a:t>uno de </a:t>
            </a:r>
            <a:r>
              <a:rPr sz="1400" spc="45" dirty="0">
                <a:latin typeface="Tahoma"/>
                <a:cs typeface="Tahoma"/>
              </a:rPr>
              <a:t>los </a:t>
            </a:r>
            <a:r>
              <a:rPr sz="1400" spc="30" dirty="0">
                <a:latin typeface="Tahoma"/>
                <a:cs typeface="Tahoma"/>
              </a:rPr>
              <a:t>circuitos </a:t>
            </a:r>
            <a:r>
              <a:rPr sz="1400" spc="20" dirty="0">
                <a:latin typeface="Tahoma"/>
                <a:cs typeface="Tahoma"/>
              </a:rPr>
              <a:t>secundarios </a:t>
            </a:r>
            <a:r>
              <a:rPr sz="1400" dirty="0">
                <a:latin typeface="Tahoma"/>
                <a:cs typeface="Tahoma"/>
              </a:rPr>
              <a:t>en </a:t>
            </a:r>
            <a:r>
              <a:rPr sz="1400" spc="20" dirty="0">
                <a:latin typeface="Tahoma"/>
                <a:cs typeface="Tahoma"/>
              </a:rPr>
              <a:t>triángulo </a:t>
            </a:r>
            <a:r>
              <a:rPr sz="1400" spc="10" dirty="0" err="1">
                <a:latin typeface="Tahoma"/>
                <a:cs typeface="Tahoma"/>
              </a:rPr>
              <a:t>abierto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spc="-75" dirty="0" smtClean="0">
                <a:latin typeface="Tahoma"/>
                <a:cs typeface="Tahoma"/>
              </a:rPr>
              <a:t>y</a:t>
            </a:r>
            <a:r>
              <a:rPr lang="es-ES" sz="1400" spc="-75" dirty="0" smtClean="0">
                <a:latin typeface="Tahoma"/>
                <a:cs typeface="Tahoma"/>
              </a:rPr>
              <a:t> </a:t>
            </a:r>
            <a:r>
              <a:rPr sz="1400" spc="10" dirty="0" err="1" smtClean="0">
                <a:latin typeface="Tahoma"/>
                <a:cs typeface="Tahoma"/>
              </a:rPr>
              <a:t>cargado</a:t>
            </a:r>
            <a:r>
              <a:rPr sz="1400" spc="-90" dirty="0" smtClean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por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una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resistencia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del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valor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adecuado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(entre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-40" dirty="0">
                <a:latin typeface="Tahoma"/>
                <a:cs typeface="Tahoma"/>
              </a:rPr>
              <a:t>25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-50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-20" dirty="0">
                <a:latin typeface="Tahoma"/>
                <a:cs typeface="Tahoma"/>
              </a:rPr>
              <a:t>Ohmios</a:t>
            </a:r>
            <a:r>
              <a:rPr sz="1400" spc="-20" dirty="0">
                <a:latin typeface="Tahoma"/>
                <a:cs typeface="Tahoma"/>
              </a:rPr>
              <a:t>).</a:t>
            </a:r>
            <a:endParaRPr sz="1400" dirty="0">
              <a:latin typeface="Tahoma"/>
              <a:cs typeface="Tahoma"/>
            </a:endParaRPr>
          </a:p>
          <a:p>
            <a:pPr>
              <a:spcBef>
                <a:spcPts val="45"/>
              </a:spcBef>
            </a:pPr>
            <a:endParaRPr sz="2050" dirty="0">
              <a:latin typeface="Tahoma"/>
              <a:cs typeface="Tahoma"/>
            </a:endParaRPr>
          </a:p>
          <a:p>
            <a:pPr marL="285115" indent="-273050">
              <a:buFont typeface="Tahoma"/>
              <a:buChar char="•"/>
              <a:tabLst>
                <a:tab pos="285115" algn="l"/>
                <a:tab pos="285750" algn="l"/>
              </a:tabLst>
            </a:pPr>
            <a:r>
              <a:rPr sz="1400" b="1" spc="-10" dirty="0">
                <a:latin typeface="Arial"/>
                <a:cs typeface="Arial"/>
              </a:rPr>
              <a:t>Caída</a:t>
            </a:r>
            <a:r>
              <a:rPr sz="1400" b="1" spc="-5" dirty="0">
                <a:latin typeface="Arial"/>
                <a:cs typeface="Arial"/>
              </a:rPr>
              <a:t> 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tensión</a:t>
            </a:r>
            <a:r>
              <a:rPr sz="1400" b="1" spc="-5" dirty="0">
                <a:latin typeface="Arial"/>
                <a:cs typeface="Arial"/>
              </a:rPr>
              <a:t> en el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circuito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tensión</a:t>
            </a:r>
            <a:r>
              <a:rPr sz="1400" spc="-20" dirty="0">
                <a:latin typeface="Tahoma"/>
                <a:cs typeface="Tahoma"/>
              </a:rPr>
              <a:t>:</a:t>
            </a:r>
            <a:endParaRPr sz="1400" dirty="0">
              <a:latin typeface="Tahoma"/>
              <a:cs typeface="Tahoma"/>
            </a:endParaRPr>
          </a:p>
          <a:p>
            <a:pPr marL="12700" marR="655320">
              <a:lnSpc>
                <a:spcPct val="125000"/>
              </a:lnSpc>
            </a:pPr>
            <a:r>
              <a:rPr sz="1400" spc="25" dirty="0">
                <a:latin typeface="Tahoma"/>
                <a:cs typeface="Tahoma"/>
              </a:rPr>
              <a:t>En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el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dimensionado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la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sección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del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conductor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hay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que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tener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cuenta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la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caída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de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10" dirty="0" err="1" smtClean="0">
                <a:latin typeface="Tahoma"/>
                <a:cs typeface="Tahoma"/>
              </a:rPr>
              <a:t>tensión</a:t>
            </a:r>
            <a:r>
              <a:rPr lang="es-ES" sz="1400" spc="10" dirty="0" smtClean="0">
                <a:latin typeface="Tahoma"/>
                <a:cs typeface="Tahoma"/>
              </a:rPr>
              <a:t> </a:t>
            </a:r>
            <a:r>
              <a:rPr sz="1400" spc="5" dirty="0" err="1" smtClean="0">
                <a:latin typeface="Tahoma"/>
                <a:cs typeface="Tahoma"/>
              </a:rPr>
              <a:t>producid</a:t>
            </a:r>
            <a:r>
              <a:rPr sz="1400" spc="10" dirty="0" err="1" smtClean="0">
                <a:latin typeface="Tahoma"/>
                <a:cs typeface="Tahoma"/>
              </a:rPr>
              <a:t>a</a:t>
            </a:r>
            <a:r>
              <a:rPr sz="1400" spc="-90" dirty="0" smtClean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e</a:t>
            </a:r>
            <a:r>
              <a:rPr sz="1400" dirty="0">
                <a:latin typeface="Tahoma"/>
                <a:cs typeface="Tahoma"/>
              </a:rPr>
              <a:t>n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e</a:t>
            </a:r>
            <a:r>
              <a:rPr sz="1400" spc="30" dirty="0">
                <a:latin typeface="Tahoma"/>
                <a:cs typeface="Tahoma"/>
              </a:rPr>
              <a:t>l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c</a:t>
            </a:r>
            <a:r>
              <a:rPr sz="1400" spc="25" dirty="0">
                <a:latin typeface="Tahoma"/>
                <a:cs typeface="Tahoma"/>
              </a:rPr>
              <a:t>a</a:t>
            </a:r>
            <a:r>
              <a:rPr sz="1400" spc="20" dirty="0">
                <a:latin typeface="Tahoma"/>
                <a:cs typeface="Tahoma"/>
              </a:rPr>
              <a:t>bl</a:t>
            </a:r>
            <a:r>
              <a:rPr sz="1400" spc="35" dirty="0">
                <a:latin typeface="Tahoma"/>
                <a:cs typeface="Tahoma"/>
              </a:rPr>
              <a:t>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hast</a:t>
            </a:r>
            <a:r>
              <a:rPr sz="1400" spc="15" dirty="0">
                <a:latin typeface="Tahoma"/>
                <a:cs typeface="Tahoma"/>
              </a:rPr>
              <a:t>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e</a:t>
            </a:r>
            <a:r>
              <a:rPr sz="1400" spc="30" dirty="0">
                <a:latin typeface="Tahoma"/>
                <a:cs typeface="Tahoma"/>
              </a:rPr>
              <a:t>l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equip</a:t>
            </a:r>
            <a:r>
              <a:rPr sz="1400" dirty="0">
                <a:latin typeface="Tahoma"/>
                <a:cs typeface="Tahoma"/>
              </a:rPr>
              <a:t>o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</a:t>
            </a:r>
            <a:r>
              <a:rPr sz="1400" spc="-5" dirty="0">
                <a:latin typeface="Tahoma"/>
                <a:cs typeface="Tahoma"/>
              </a:rPr>
              <a:t>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medid</a:t>
            </a:r>
            <a:r>
              <a:rPr sz="1400" spc="10" dirty="0">
                <a:latin typeface="Tahoma"/>
                <a:cs typeface="Tahoma"/>
              </a:rPr>
              <a:t>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20" dirty="0">
                <a:latin typeface="Tahoma"/>
                <a:cs typeface="Tahoma"/>
              </a:rPr>
              <a:t>o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protección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56962" y="357330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 algn="ctr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1.5	</a:t>
            </a:r>
            <a:r>
              <a:rPr b="1" spc="-5" dirty="0">
                <a:solidFill>
                  <a:srgbClr val="FF0000"/>
                </a:solidFill>
              </a:rPr>
              <a:t>PARARRAYOS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80620" y="1275596"/>
            <a:ext cx="764857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875">
              <a:spcBef>
                <a:spcPts val="100"/>
              </a:spcBef>
            </a:pPr>
            <a:r>
              <a:rPr spc="-5" dirty="0">
                <a:latin typeface="Arial MT"/>
                <a:cs typeface="Arial MT"/>
              </a:rPr>
              <a:t>Protegen </a:t>
            </a:r>
            <a:r>
              <a:rPr dirty="0">
                <a:latin typeface="Arial MT"/>
                <a:cs typeface="Arial MT"/>
              </a:rPr>
              <a:t>a </a:t>
            </a:r>
            <a:r>
              <a:rPr spc="-5" dirty="0">
                <a:latin typeface="Arial MT"/>
                <a:cs typeface="Arial MT"/>
              </a:rPr>
              <a:t>los equipos aguas abajo limitando las sobretensiones</a:t>
            </a:r>
            <a:r>
              <a:rPr spc="-5" dirty="0">
                <a:latin typeface="Arial MT"/>
                <a:cs typeface="Arial MT"/>
              </a:rPr>
              <a:t> de </a:t>
            </a:r>
            <a:r>
              <a:rPr spc="-5" dirty="0" err="1" smtClean="0">
                <a:latin typeface="Arial MT"/>
                <a:cs typeface="Arial MT"/>
              </a:rPr>
              <a:t>origen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atmosférico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5" dirty="0">
                <a:latin typeface="Arial MT"/>
                <a:cs typeface="Arial MT"/>
              </a:rPr>
              <a:t> 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maniobra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5" dirty="0">
                <a:latin typeface="Arial MT"/>
                <a:cs typeface="Arial MT"/>
              </a:rPr>
              <a:t> unos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valores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máximos</a:t>
            </a:r>
            <a:r>
              <a:rPr dirty="0">
                <a:latin typeface="Arial MT"/>
                <a:cs typeface="Arial MT"/>
              </a:rPr>
              <a:t>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3402" y="2495297"/>
            <a:ext cx="2895600" cy="358139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12929" y="2876296"/>
            <a:ext cx="3563873" cy="279882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1.5	PARARRAYOS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6704" y="1020318"/>
            <a:ext cx="8219440" cy="51365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PARAMETROS</a:t>
            </a:r>
            <a:r>
              <a:rPr b="1" spc="-4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PRINCIPALES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PARARRAYOS: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2800" dirty="0">
              <a:latin typeface="Arial"/>
              <a:cs typeface="Arial"/>
            </a:endParaRPr>
          </a:p>
          <a:p>
            <a:pPr marL="431800" indent="-343535"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1600" b="1" spc="-5" dirty="0">
                <a:latin typeface="Arial"/>
                <a:cs typeface="Arial"/>
              </a:rPr>
              <a:t>Tensión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nominal</a:t>
            </a:r>
            <a:endParaRPr sz="1600" dirty="0">
              <a:latin typeface="Arial"/>
              <a:cs typeface="Arial"/>
            </a:endParaRPr>
          </a:p>
          <a:p>
            <a:pPr marL="831215" marR="208279" lvl="1" indent="-285750">
              <a:lnSpc>
                <a:spcPct val="129500"/>
              </a:lnSpc>
              <a:spcBef>
                <a:spcPts val="334"/>
              </a:spcBef>
              <a:buChar char="–"/>
              <a:tabLst>
                <a:tab pos="831215" algn="l"/>
                <a:tab pos="831850" algn="l"/>
              </a:tabLst>
            </a:pPr>
            <a:r>
              <a:rPr sz="1400" spc="-10" dirty="0">
                <a:latin typeface="Arial MT"/>
                <a:cs typeface="Arial MT"/>
              </a:rPr>
              <a:t>Tensión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más </a:t>
            </a:r>
            <a:r>
              <a:rPr sz="1400" spc="-10" dirty="0">
                <a:latin typeface="Arial MT"/>
                <a:cs typeface="Arial MT"/>
              </a:rPr>
              <a:t>elevada</a:t>
            </a:r>
            <a:r>
              <a:rPr sz="1400" spc="-5" dirty="0">
                <a:latin typeface="Arial MT"/>
                <a:cs typeface="Arial MT"/>
              </a:rPr>
              <a:t> admisible que </a:t>
            </a:r>
            <a:r>
              <a:rPr sz="1400" spc="-10" dirty="0">
                <a:latin typeface="Arial MT"/>
                <a:cs typeface="Arial MT"/>
              </a:rPr>
              <a:t>permanentemente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pueda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estar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aplicada</a:t>
            </a:r>
            <a:r>
              <a:rPr sz="1400" spc="-5" dirty="0">
                <a:latin typeface="Arial MT"/>
                <a:cs typeface="Arial MT"/>
              </a:rPr>
              <a:t> entre </a:t>
            </a:r>
            <a:r>
              <a:rPr sz="1400" spc="-10" dirty="0" err="1" smtClean="0">
                <a:latin typeface="Arial MT"/>
                <a:cs typeface="Arial MT"/>
              </a:rPr>
              <a:t>sus</a:t>
            </a:r>
            <a:r>
              <a:rPr lang="es-ES" sz="1400" spc="-10" dirty="0" smtClean="0">
                <a:latin typeface="Arial MT"/>
                <a:cs typeface="Arial MT"/>
              </a:rPr>
              <a:t> </a:t>
            </a:r>
            <a:r>
              <a:rPr sz="1400" spc="-10" dirty="0" err="1" smtClean="0">
                <a:latin typeface="Arial MT"/>
                <a:cs typeface="Arial MT"/>
              </a:rPr>
              <a:t>bornas</a:t>
            </a:r>
            <a:r>
              <a:rPr sz="1400" spc="-10" dirty="0">
                <a:latin typeface="Arial MT"/>
                <a:cs typeface="Arial MT"/>
              </a:rPr>
              <a:t>.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Hasta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esta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tensión,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el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pararrayos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está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en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condiciones</a:t>
            </a:r>
            <a:r>
              <a:rPr sz="1400" spc="-5" dirty="0">
                <a:latin typeface="Arial MT"/>
                <a:cs typeface="Arial MT"/>
              </a:rPr>
              <a:t> de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extinguir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con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 err="1">
                <a:latin typeface="Arial MT"/>
                <a:cs typeface="Arial MT"/>
              </a:rPr>
              <a:t>seguridad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 smtClean="0">
                <a:latin typeface="Arial MT"/>
                <a:cs typeface="Arial MT"/>
              </a:rPr>
              <a:t>la</a:t>
            </a:r>
            <a:r>
              <a:rPr lang="es-ES" sz="1400" spc="-10" dirty="0" smtClean="0">
                <a:latin typeface="Arial MT"/>
                <a:cs typeface="Arial MT"/>
              </a:rPr>
              <a:t> </a:t>
            </a:r>
            <a:r>
              <a:rPr sz="1400" spc="-10" dirty="0" err="1" smtClean="0">
                <a:latin typeface="Arial MT"/>
                <a:cs typeface="Arial MT"/>
              </a:rPr>
              <a:t>corriente</a:t>
            </a:r>
            <a:r>
              <a:rPr sz="1400" dirty="0" smtClean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subsiguiente.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Para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pararrayos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conectados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entre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fase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y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tierra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tendremos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:</a:t>
            </a:r>
            <a:endParaRPr sz="1400" dirty="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buFont typeface="Arial MT"/>
              <a:buChar char="–"/>
            </a:pPr>
            <a:endParaRPr sz="1500" dirty="0">
              <a:latin typeface="Arial MT"/>
              <a:cs typeface="Arial MT"/>
            </a:endParaRPr>
          </a:p>
          <a:p>
            <a:pPr lvl="1">
              <a:spcBef>
                <a:spcPts val="5"/>
              </a:spcBef>
              <a:buFont typeface="Arial MT"/>
              <a:buChar char="–"/>
            </a:pPr>
            <a:endParaRPr sz="1400" dirty="0">
              <a:latin typeface="Arial MT"/>
              <a:cs typeface="Arial MT"/>
            </a:endParaRPr>
          </a:p>
          <a:p>
            <a:pPr marL="1002665">
              <a:tabLst>
                <a:tab pos="2434590" algn="l"/>
              </a:tabLst>
            </a:pPr>
            <a:r>
              <a:rPr sz="1400" spc="-5" dirty="0">
                <a:latin typeface="Arial MT"/>
                <a:cs typeface="Arial MT"/>
              </a:rPr>
              <a:t>Un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65" dirty="0">
                <a:latin typeface="Arial MT"/>
                <a:cs typeface="Arial MT"/>
              </a:rPr>
              <a:t>≥Um*1/√3*α	</a:t>
            </a:r>
            <a:r>
              <a:rPr sz="1400" spc="-10" dirty="0">
                <a:latin typeface="Arial MT"/>
                <a:cs typeface="Arial MT"/>
              </a:rPr>
              <a:t>donde</a:t>
            </a:r>
            <a:r>
              <a:rPr sz="1400" spc="-10" dirty="0">
                <a:latin typeface="Arial MT"/>
                <a:cs typeface="Arial MT"/>
              </a:rPr>
              <a:t>:</a:t>
            </a:r>
            <a:endParaRPr sz="1400" dirty="0">
              <a:latin typeface="Arial MT"/>
              <a:cs typeface="Arial MT"/>
            </a:endParaRPr>
          </a:p>
          <a:p>
            <a:pPr marL="1002665">
              <a:spcBef>
                <a:spcPts val="835"/>
              </a:spcBef>
            </a:pPr>
            <a:r>
              <a:rPr sz="1400" spc="-5" dirty="0">
                <a:latin typeface="Arial MT"/>
                <a:cs typeface="Arial MT"/>
              </a:rPr>
              <a:t>Un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=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tensión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nominal</a:t>
            </a:r>
            <a:endParaRPr sz="1400" dirty="0">
              <a:latin typeface="Arial MT"/>
              <a:cs typeface="Arial MT"/>
            </a:endParaRPr>
          </a:p>
          <a:p>
            <a:pPr marL="1002665">
              <a:spcBef>
                <a:spcPts val="835"/>
              </a:spcBef>
            </a:pPr>
            <a:r>
              <a:rPr sz="1400" spc="-5" dirty="0">
                <a:latin typeface="Arial MT"/>
                <a:cs typeface="Arial MT"/>
              </a:rPr>
              <a:t>Um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=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tensión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máxima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servicio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fase-fase</a:t>
            </a:r>
            <a:endParaRPr sz="1400" dirty="0">
              <a:latin typeface="Arial MT"/>
              <a:cs typeface="Arial MT"/>
            </a:endParaRPr>
          </a:p>
          <a:p>
            <a:pPr marL="1231265" marR="141605" indent="-228600">
              <a:lnSpc>
                <a:spcPct val="129600"/>
              </a:lnSpc>
              <a:spcBef>
                <a:spcPts val="330"/>
              </a:spcBef>
            </a:pPr>
            <a:r>
              <a:rPr sz="1400" spc="-595" dirty="0">
                <a:latin typeface="Arial MT"/>
                <a:cs typeface="Arial MT"/>
              </a:rPr>
              <a:t>α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=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factor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 </a:t>
            </a:r>
            <a:r>
              <a:rPr sz="1400" spc="-10" dirty="0">
                <a:latin typeface="Arial MT"/>
                <a:cs typeface="Arial MT"/>
              </a:rPr>
              <a:t>defecto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a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tierra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(1,4 para redes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puestas rígidamente</a:t>
            </a:r>
            <a:r>
              <a:rPr sz="1400" spc="-5" dirty="0">
                <a:latin typeface="Arial MT"/>
                <a:cs typeface="Arial MT"/>
              </a:rPr>
              <a:t> a tierra</a:t>
            </a:r>
            <a:r>
              <a:rPr sz="1400" spc="-5" dirty="0">
                <a:latin typeface="Arial MT"/>
                <a:cs typeface="Arial MT"/>
              </a:rPr>
              <a:t>;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1,73 para </a:t>
            </a:r>
            <a:r>
              <a:rPr sz="1400" spc="-10" dirty="0" err="1" smtClean="0">
                <a:latin typeface="Arial MT"/>
                <a:cs typeface="Arial MT"/>
              </a:rPr>
              <a:t>redes</a:t>
            </a:r>
            <a:r>
              <a:rPr lang="es-ES" sz="1400" spc="-10" dirty="0" smtClean="0">
                <a:latin typeface="Arial MT"/>
                <a:cs typeface="Arial MT"/>
              </a:rPr>
              <a:t> </a:t>
            </a:r>
            <a:r>
              <a:rPr sz="1400" spc="-10" dirty="0" err="1" smtClean="0">
                <a:latin typeface="Arial MT"/>
                <a:cs typeface="Arial MT"/>
              </a:rPr>
              <a:t>aisladas</a:t>
            </a:r>
            <a:r>
              <a:rPr sz="1400" spc="-5" dirty="0" smtClean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o con </a:t>
            </a:r>
            <a:r>
              <a:rPr sz="1400" spc="-10" dirty="0">
                <a:latin typeface="Arial MT"/>
                <a:cs typeface="Arial MT"/>
              </a:rPr>
              <a:t>puesta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a tierra con </a:t>
            </a:r>
            <a:r>
              <a:rPr sz="1400" spc="-10" dirty="0">
                <a:latin typeface="Arial MT"/>
                <a:cs typeface="Arial MT"/>
              </a:rPr>
              <a:t>impedancias</a:t>
            </a:r>
            <a:endParaRPr sz="14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500" dirty="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1500" dirty="0">
              <a:latin typeface="Arial MT"/>
              <a:cs typeface="Arial MT"/>
            </a:endParaRPr>
          </a:p>
          <a:p>
            <a:pPr marL="431800" indent="-343535"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1600" b="1" spc="-5" dirty="0">
                <a:latin typeface="Arial"/>
                <a:cs typeface="Arial"/>
              </a:rPr>
              <a:t>Corriente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nominal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descarga</a:t>
            </a:r>
            <a:endParaRPr sz="1600" dirty="0">
              <a:latin typeface="Arial"/>
              <a:cs typeface="Arial"/>
            </a:endParaRPr>
          </a:p>
          <a:p>
            <a:pPr marL="831215" marR="5080" lvl="1" indent="-285750">
              <a:lnSpc>
                <a:spcPct val="129099"/>
              </a:lnSpc>
              <a:spcBef>
                <a:spcPts val="430"/>
              </a:spcBef>
              <a:buChar char="–"/>
              <a:tabLst>
                <a:tab pos="831215" algn="l"/>
                <a:tab pos="831850" algn="l"/>
              </a:tabLst>
            </a:pPr>
            <a:r>
              <a:rPr sz="1400" spc="-5" dirty="0">
                <a:latin typeface="Arial MT"/>
                <a:cs typeface="Arial MT"/>
              </a:rPr>
              <a:t>Es la </a:t>
            </a:r>
            <a:r>
              <a:rPr sz="1400" spc="-10" dirty="0">
                <a:latin typeface="Arial MT"/>
                <a:cs typeface="Arial MT"/>
              </a:rPr>
              <a:t>corriente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 choque de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forma de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onda 8/20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600" spc="-5" dirty="0">
                <a:latin typeface="Symbol"/>
                <a:cs typeface="Symbol"/>
              </a:rPr>
              <a:t></a:t>
            </a:r>
            <a:r>
              <a:rPr sz="1600" spc="-5" dirty="0">
                <a:latin typeface="Arial MT"/>
                <a:cs typeface="Arial MT"/>
              </a:rPr>
              <a:t>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que pueden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soportar</a:t>
            </a:r>
            <a:r>
              <a:rPr sz="1600" spc="-5" dirty="0">
                <a:latin typeface="Arial MT"/>
                <a:cs typeface="Arial MT"/>
              </a:rPr>
              <a:t>.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Normalmente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es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10kA.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1.5	PARARRAYOS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2905" y="1265215"/>
            <a:ext cx="7916545" cy="51285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3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600" b="1" spc="-5" dirty="0">
                <a:latin typeface="Arial"/>
                <a:cs typeface="Arial"/>
              </a:rPr>
              <a:t>Nivel de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protección: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máxima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sobretensión que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deja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pasar el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pararrayos</a:t>
            </a:r>
            <a:r>
              <a:rPr sz="1600" b="1" dirty="0">
                <a:latin typeface="Arial"/>
                <a:cs typeface="Arial"/>
              </a:rPr>
              <a:t> y </a:t>
            </a:r>
            <a:r>
              <a:rPr sz="1600" b="1" spc="-5" dirty="0">
                <a:latin typeface="Arial"/>
                <a:cs typeface="Arial"/>
              </a:rPr>
              <a:t>que</a:t>
            </a:r>
            <a:r>
              <a:rPr sz="1600" b="1" spc="-5" dirty="0" smtClean="0">
                <a:latin typeface="Arial"/>
                <a:cs typeface="Arial"/>
              </a:rPr>
              <a:t>,</a:t>
            </a:r>
            <a:r>
              <a:rPr lang="es-ES" sz="1600" b="1" spc="-5" dirty="0" smtClean="0">
                <a:latin typeface="Arial"/>
                <a:cs typeface="Arial"/>
              </a:rPr>
              <a:t> </a:t>
            </a:r>
            <a:r>
              <a:rPr sz="1600" b="1" spc="-5" dirty="0" err="1" smtClean="0">
                <a:latin typeface="Arial"/>
                <a:cs typeface="Arial"/>
              </a:rPr>
              <a:t>por</a:t>
            </a:r>
            <a:r>
              <a:rPr sz="1600" b="1" spc="-5" dirty="0" smtClean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tanto, deben ser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capaz de soportar el</a:t>
            </a:r>
            <a:r>
              <a:rPr sz="1600" b="1" dirty="0">
                <a:latin typeface="Arial"/>
                <a:cs typeface="Arial"/>
              </a:rPr>
              <a:t> resto</a:t>
            </a:r>
            <a:r>
              <a:rPr sz="1600" b="1" spc="-5" dirty="0">
                <a:latin typeface="Arial"/>
                <a:cs typeface="Arial"/>
              </a:rPr>
              <a:t> del aparellaje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eléctrico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dirty="0">
              <a:latin typeface="Arial"/>
              <a:cs typeface="Arial"/>
            </a:endParaRPr>
          </a:p>
          <a:p>
            <a:pPr>
              <a:spcBef>
                <a:spcPts val="5"/>
              </a:spcBef>
              <a:buFont typeface="Arial MT"/>
              <a:buChar char="•"/>
            </a:pPr>
            <a:endParaRPr sz="1550" dirty="0">
              <a:latin typeface="Arial"/>
              <a:cs typeface="Arial"/>
            </a:endParaRPr>
          </a:p>
          <a:p>
            <a:pPr marL="755015" lvl="1" indent="-285750">
              <a:buChar char="–"/>
              <a:tabLst>
                <a:tab pos="755015" algn="l"/>
                <a:tab pos="755650" algn="l"/>
              </a:tabLst>
            </a:pPr>
            <a:r>
              <a:rPr sz="1600" spc="-5" dirty="0">
                <a:latin typeface="Arial MT"/>
                <a:cs typeface="Arial MT"/>
              </a:rPr>
              <a:t>Es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 valor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más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alto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los tres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valores siguientes</a:t>
            </a:r>
            <a:r>
              <a:rPr sz="1600" spc="-5" dirty="0">
                <a:latin typeface="Arial MT"/>
                <a:cs typeface="Arial MT"/>
              </a:rPr>
              <a:t>:</a:t>
            </a:r>
            <a:endParaRPr sz="1600" dirty="0">
              <a:latin typeface="Arial MT"/>
              <a:cs typeface="Arial MT"/>
            </a:endParaRPr>
          </a:p>
          <a:p>
            <a:pPr marL="1155065" lvl="2" indent="-228600">
              <a:spcBef>
                <a:spcPts val="965"/>
              </a:spcBef>
              <a:buChar char="•"/>
              <a:tabLst>
                <a:tab pos="1155065" algn="l"/>
                <a:tab pos="1155700" algn="l"/>
              </a:tabLst>
            </a:pPr>
            <a:r>
              <a:rPr sz="1600" spc="-5" dirty="0">
                <a:latin typeface="Arial MT"/>
                <a:cs typeface="Arial MT"/>
              </a:rPr>
              <a:t>Tensión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residual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 la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corriente nominal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descarga</a:t>
            </a:r>
            <a:endParaRPr sz="1600" dirty="0">
              <a:latin typeface="Arial MT"/>
              <a:cs typeface="Arial MT"/>
            </a:endParaRPr>
          </a:p>
          <a:p>
            <a:pPr marL="1155065" lvl="2" indent="-228600">
              <a:spcBef>
                <a:spcPts val="990"/>
              </a:spcBef>
              <a:buChar char="•"/>
              <a:tabLst>
                <a:tab pos="1155065" algn="l"/>
                <a:tab pos="1155700" algn="l"/>
              </a:tabLst>
            </a:pPr>
            <a:r>
              <a:rPr sz="1600" spc="-5" dirty="0">
                <a:latin typeface="Arial MT"/>
                <a:cs typeface="Arial MT"/>
              </a:rPr>
              <a:t>Tensión de cebado al 100% con onda</a:t>
            </a:r>
            <a:r>
              <a:rPr sz="1600" spc="-5" dirty="0">
                <a:latin typeface="Arial MT"/>
                <a:cs typeface="Arial MT"/>
              </a:rPr>
              <a:t> 1,2/50</a:t>
            </a:r>
            <a:r>
              <a:rPr sz="1600" spc="-5" dirty="0">
                <a:latin typeface="Symbol"/>
                <a:cs typeface="Symbol"/>
              </a:rPr>
              <a:t></a:t>
            </a:r>
            <a:r>
              <a:rPr sz="1600" spc="-5" dirty="0">
                <a:latin typeface="Arial MT"/>
                <a:cs typeface="Arial MT"/>
              </a:rPr>
              <a:t>s.</a:t>
            </a:r>
            <a:endParaRPr sz="1600" dirty="0">
              <a:latin typeface="Arial MT"/>
              <a:cs typeface="Arial MT"/>
            </a:endParaRPr>
          </a:p>
          <a:p>
            <a:pPr marL="1155065" lvl="2" indent="-229235">
              <a:spcBef>
                <a:spcPts val="950"/>
              </a:spcBef>
              <a:buChar char="•"/>
              <a:tabLst>
                <a:tab pos="1155065" algn="l"/>
                <a:tab pos="1155700" algn="l"/>
              </a:tabLst>
            </a:pPr>
            <a:r>
              <a:rPr sz="1600" spc="-5" dirty="0">
                <a:latin typeface="Arial MT"/>
                <a:cs typeface="Arial MT"/>
              </a:rPr>
              <a:t>Tensión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cebado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 el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frente dividida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por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1,15.</a:t>
            </a:r>
            <a:endParaRPr sz="16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dirty="0">
              <a:latin typeface="Arial MT"/>
              <a:cs typeface="Arial MT"/>
            </a:endParaRPr>
          </a:p>
          <a:p>
            <a:pPr>
              <a:spcBef>
                <a:spcPts val="55"/>
              </a:spcBef>
            </a:pPr>
            <a:endParaRPr sz="1500" dirty="0">
              <a:latin typeface="Arial MT"/>
              <a:cs typeface="Arial MT"/>
            </a:endParaRPr>
          </a:p>
          <a:p>
            <a:pPr marL="1384300"/>
            <a:r>
              <a:rPr sz="1600" dirty="0">
                <a:latin typeface="Arial MT"/>
                <a:cs typeface="Arial MT"/>
              </a:rPr>
              <a:t>–</a:t>
            </a:r>
            <a:r>
              <a:rPr sz="1600" spc="440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"/>
                <a:cs typeface="Arial"/>
              </a:rPr>
              <a:t>SP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&lt;</a:t>
            </a:r>
            <a:r>
              <a:rPr sz="1600" b="1" spc="4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=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BIL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/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Ks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dirty="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1550" dirty="0">
              <a:latin typeface="Arial"/>
              <a:cs typeface="Arial"/>
            </a:endParaRPr>
          </a:p>
          <a:p>
            <a:pPr marL="926465"/>
            <a:r>
              <a:rPr sz="1600" b="1" spc="-5" dirty="0">
                <a:latin typeface="Arial"/>
                <a:cs typeface="Arial"/>
              </a:rPr>
              <a:t>SP: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Nivel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protección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del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pararrayos</a:t>
            </a:r>
            <a:endParaRPr sz="1600" dirty="0">
              <a:latin typeface="Arial"/>
              <a:cs typeface="Arial"/>
            </a:endParaRPr>
          </a:p>
          <a:p>
            <a:pPr marL="926465" marR="688340">
              <a:lnSpc>
                <a:spcPct val="150300"/>
              </a:lnSpc>
            </a:pPr>
            <a:r>
              <a:rPr sz="1600" b="1" spc="-5" dirty="0">
                <a:latin typeface="Arial"/>
                <a:cs typeface="Arial"/>
              </a:rPr>
              <a:t>BIL:</a:t>
            </a:r>
            <a:r>
              <a:rPr sz="1600" b="1" spc="6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Tensión</a:t>
            </a:r>
            <a:r>
              <a:rPr sz="1600" b="1" spc="6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mantenida</a:t>
            </a:r>
            <a:r>
              <a:rPr sz="1600" b="1" spc="6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al</a:t>
            </a:r>
            <a:r>
              <a:rPr sz="1600" b="1" spc="6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choque</a:t>
            </a:r>
            <a:r>
              <a:rPr sz="1600" b="1" spc="6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por</a:t>
            </a:r>
            <a:r>
              <a:rPr sz="1600" b="1" spc="6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los</a:t>
            </a:r>
            <a:r>
              <a:rPr sz="1600" b="1" spc="7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aparatos</a:t>
            </a:r>
            <a:r>
              <a:rPr sz="1600" b="1" spc="6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a</a:t>
            </a:r>
            <a:r>
              <a:rPr sz="1600" b="1" spc="60" dirty="0">
                <a:latin typeface="Arial"/>
                <a:cs typeface="Arial"/>
              </a:rPr>
              <a:t> </a:t>
            </a:r>
            <a:r>
              <a:rPr sz="1600" b="1" spc="-5" dirty="0" err="1" smtClean="0">
                <a:latin typeface="Arial"/>
                <a:cs typeface="Arial"/>
              </a:rPr>
              <a:t>proteger</a:t>
            </a:r>
            <a:r>
              <a:rPr lang="es-ES" sz="1600" b="1" spc="-5" dirty="0" smtClean="0">
                <a:latin typeface="Arial"/>
                <a:cs typeface="Arial"/>
              </a:rPr>
              <a:t> </a:t>
            </a:r>
            <a:r>
              <a:rPr sz="1600" b="1" spc="-5" dirty="0" smtClean="0">
                <a:latin typeface="Arial"/>
                <a:cs typeface="Arial"/>
              </a:rPr>
              <a:t>Ks </a:t>
            </a:r>
            <a:r>
              <a:rPr sz="1600" b="1" dirty="0">
                <a:latin typeface="Arial"/>
                <a:cs typeface="Arial"/>
              </a:rPr>
              <a:t>: Factor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 </a:t>
            </a:r>
            <a:r>
              <a:rPr sz="1600" b="1" spc="-5" dirty="0">
                <a:latin typeface="Arial"/>
                <a:cs typeface="Arial"/>
              </a:rPr>
              <a:t>seguridad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(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&gt;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1,4</a:t>
            </a:r>
            <a:r>
              <a:rPr sz="1600" b="1" dirty="0">
                <a:latin typeface="Arial"/>
                <a:cs typeface="Arial"/>
              </a:rPr>
              <a:t> para </a:t>
            </a:r>
            <a:r>
              <a:rPr sz="1600" b="1" spc="-5" dirty="0">
                <a:latin typeface="Arial"/>
                <a:cs typeface="Arial"/>
              </a:rPr>
              <a:t>tensiones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&lt; </a:t>
            </a:r>
            <a:r>
              <a:rPr sz="1600" b="1" spc="-5" dirty="0">
                <a:latin typeface="Arial"/>
                <a:cs typeface="Arial"/>
              </a:rPr>
              <a:t>52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kV;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&gt;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1,2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para</a:t>
            </a:r>
            <a:endParaRPr sz="1600" dirty="0">
              <a:latin typeface="Arial"/>
              <a:cs typeface="Arial"/>
            </a:endParaRPr>
          </a:p>
          <a:p>
            <a:pPr marL="1155065">
              <a:spcBef>
                <a:spcPts val="585"/>
              </a:spcBef>
            </a:pPr>
            <a:r>
              <a:rPr sz="1600" b="1" spc="-5" dirty="0">
                <a:latin typeface="Arial"/>
                <a:cs typeface="Arial"/>
              </a:rPr>
              <a:t>tensiones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&gt;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52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kV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1.5	PARARRAYOS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79105" y="1066038"/>
            <a:ext cx="6964045" cy="11233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16355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TIPOS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PARARRAYOS: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CABLE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GUARDA</a:t>
            </a:r>
            <a:endParaRPr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>
              <a:latin typeface="Arial"/>
              <a:cs typeface="Arial"/>
            </a:endParaRPr>
          </a:p>
          <a:p>
            <a:pPr marL="354965" indent="-342900">
              <a:buChar char="•"/>
              <a:tabLst>
                <a:tab pos="354965" algn="l"/>
                <a:tab pos="355600" algn="l"/>
              </a:tabLst>
            </a:pPr>
            <a:r>
              <a:rPr sz="1600" spc="-5" dirty="0">
                <a:latin typeface="Arial MT"/>
                <a:cs typeface="Arial MT"/>
              </a:rPr>
              <a:t>Se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utiliza en líneas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alta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tensión </a:t>
            </a:r>
            <a:r>
              <a:rPr sz="1600" dirty="0">
                <a:latin typeface="Arial MT"/>
                <a:cs typeface="Arial MT"/>
              </a:rPr>
              <a:t>y </a:t>
            </a:r>
            <a:r>
              <a:rPr sz="1600" spc="-5" dirty="0">
                <a:latin typeface="Arial MT"/>
                <a:cs typeface="Arial MT"/>
              </a:rPr>
              <a:t>subestaciones.</a:t>
            </a:r>
            <a:endParaRPr sz="1600">
              <a:latin typeface="Arial MT"/>
              <a:cs typeface="Arial MT"/>
            </a:endParaRPr>
          </a:p>
          <a:p>
            <a:pPr marL="354965" indent="-342900">
              <a:spcBef>
                <a:spcPts val="395"/>
              </a:spcBef>
              <a:buChar char="•"/>
              <a:tabLst>
                <a:tab pos="354965" algn="l"/>
                <a:tab pos="355600" algn="l"/>
              </a:tabLst>
            </a:pPr>
            <a:r>
              <a:rPr sz="1600" spc="-5" dirty="0">
                <a:latin typeface="Arial MT"/>
                <a:cs typeface="Arial MT"/>
              </a:rPr>
              <a:t>Es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 protección más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básica contra sobretensiones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origen atmosférico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9803" y="2419096"/>
            <a:ext cx="4724399" cy="3537203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1.5	PARARRAYOS</a:t>
            </a:r>
            <a:endParaRPr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76784" y="1066038"/>
            <a:ext cx="5170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TIPOS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PARARRAYOS: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EXPLOSOR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AL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AIRE</a:t>
            </a:r>
            <a:endParaRPr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38203" y="1828545"/>
            <a:ext cx="4038599" cy="302895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102901" y="2166358"/>
            <a:ext cx="3181985" cy="2513509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98450" marR="68580" indent="-285750" algn="just">
              <a:lnSpc>
                <a:spcPts val="1950"/>
              </a:lnSpc>
              <a:spcBef>
                <a:spcPts val="340"/>
              </a:spcBef>
              <a:buChar char="–"/>
              <a:tabLst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Presenta problemas </a:t>
            </a:r>
            <a:r>
              <a:rPr dirty="0" err="1">
                <a:latin typeface="Arial MT"/>
                <a:cs typeface="Arial MT"/>
              </a:rPr>
              <a:t>ya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que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no </a:t>
            </a:r>
            <a:r>
              <a:rPr spc="-5" dirty="0">
                <a:latin typeface="Arial MT"/>
                <a:cs typeface="Arial MT"/>
              </a:rPr>
              <a:t>disipa energía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 err="1" smtClean="0">
                <a:latin typeface="Arial MT"/>
                <a:cs typeface="Arial MT"/>
              </a:rPr>
              <a:t>provoca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cortocircuitos</a:t>
            </a:r>
            <a:r>
              <a:rPr spc="-15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tierra</a:t>
            </a:r>
            <a:r>
              <a:rPr dirty="0">
                <a:latin typeface="Arial MT"/>
                <a:cs typeface="Arial MT"/>
              </a:rPr>
              <a:t>.</a:t>
            </a:r>
          </a:p>
          <a:p>
            <a:pPr marL="298450" marR="119380" indent="-285750" algn="just">
              <a:lnSpc>
                <a:spcPts val="1950"/>
              </a:lnSpc>
              <a:spcBef>
                <a:spcPts val="434"/>
              </a:spcBef>
              <a:buChar char="–"/>
              <a:tabLst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Es impreciso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 err="1">
                <a:latin typeface="Arial MT"/>
                <a:cs typeface="Arial MT"/>
              </a:rPr>
              <a:t>depende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un</a:t>
            </a:r>
            <a:r>
              <a:rPr spc="-1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ajuste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muy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crítico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  <a:p>
            <a:pPr marL="297815" indent="-285750">
              <a:spcBef>
                <a:spcPts val="200"/>
              </a:spcBef>
              <a:buChar char="–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Interrumpe</a:t>
            </a:r>
            <a:r>
              <a:rPr spc="-4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</a:t>
            </a:r>
            <a:r>
              <a:rPr spc="-4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servicio</a:t>
            </a:r>
            <a:r>
              <a:rPr dirty="0">
                <a:latin typeface="Arial MT"/>
                <a:cs typeface="Arial MT"/>
              </a:rPr>
              <a:t>.</a:t>
            </a:r>
          </a:p>
          <a:p>
            <a:pPr marL="298450" marR="5080" indent="-285750">
              <a:lnSpc>
                <a:spcPts val="1950"/>
              </a:lnSpc>
              <a:spcBef>
                <a:spcPts val="470"/>
              </a:spcBef>
              <a:buChar char="–"/>
              <a:tabLst>
                <a:tab pos="297815" algn="l"/>
                <a:tab pos="298450" algn="l"/>
              </a:tabLst>
            </a:pPr>
            <a:r>
              <a:rPr spc="-5" dirty="0">
                <a:latin typeface="Arial MT"/>
                <a:cs typeface="Arial MT"/>
              </a:rPr>
              <a:t>La dV/dt </a:t>
            </a:r>
            <a:r>
              <a:rPr dirty="0">
                <a:latin typeface="Arial MT"/>
                <a:cs typeface="Arial MT"/>
              </a:rPr>
              <a:t>es muy </a:t>
            </a:r>
            <a:r>
              <a:rPr spc="-5" dirty="0" err="1">
                <a:latin typeface="Arial MT"/>
                <a:cs typeface="Arial MT"/>
              </a:rPr>
              <a:t>alta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y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cuando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 </a:t>
            </a:r>
            <a:r>
              <a:rPr spc="-5" dirty="0" err="1">
                <a:latin typeface="Arial MT"/>
                <a:cs typeface="Arial MT"/>
              </a:rPr>
              <a:t>ceba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produce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transitorios</a:t>
            </a:r>
            <a:r>
              <a:rPr spc="-5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muy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importantes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1.5	PARARRAYOS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483904" y="1096510"/>
            <a:ext cx="5901690" cy="4706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65555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TIPOS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PARARRAYOS: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AUTOVALVULA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750" dirty="0">
              <a:latin typeface="Arial"/>
              <a:cs typeface="Arial"/>
            </a:endParaRPr>
          </a:p>
          <a:p>
            <a:pPr marL="297815" indent="-285750">
              <a:spcBef>
                <a:spcPts val="5"/>
              </a:spcBef>
              <a:buChar char="–"/>
              <a:tabLst>
                <a:tab pos="297815" algn="l"/>
                <a:tab pos="298450" algn="l"/>
              </a:tabLst>
            </a:pPr>
            <a:r>
              <a:rPr sz="1600" spc="-5" dirty="0">
                <a:latin typeface="Arial MT"/>
                <a:cs typeface="Arial MT"/>
              </a:rPr>
              <a:t>Controla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intensidad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descarga</a:t>
            </a:r>
            <a:endParaRPr sz="1600" dirty="0">
              <a:latin typeface="Arial MT"/>
              <a:cs typeface="Arial MT"/>
            </a:endParaRPr>
          </a:p>
          <a:p>
            <a:pPr marL="298450" marR="1902460" indent="-285750">
              <a:lnSpc>
                <a:spcPct val="110000"/>
              </a:lnSpc>
              <a:spcBef>
                <a:spcPts val="380"/>
              </a:spcBef>
              <a:buChar char="–"/>
              <a:tabLst>
                <a:tab pos="297815" algn="l"/>
                <a:tab pos="298450" algn="l"/>
              </a:tabLst>
            </a:pPr>
            <a:r>
              <a:rPr sz="1600" spc="-5" dirty="0">
                <a:latin typeface="Arial MT"/>
                <a:cs typeface="Arial MT"/>
              </a:rPr>
              <a:t>Consiste en la asociación</a:t>
            </a:r>
            <a:r>
              <a:rPr sz="1600" spc="-5" dirty="0">
                <a:latin typeface="Arial MT"/>
                <a:cs typeface="Arial MT"/>
              </a:rPr>
              <a:t> de </a:t>
            </a:r>
            <a:r>
              <a:rPr sz="1600" spc="-5" dirty="0" err="1" smtClean="0">
                <a:latin typeface="Arial MT"/>
                <a:cs typeface="Arial MT"/>
              </a:rPr>
              <a:t>explosores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dirty="0" smtClean="0">
                <a:latin typeface="Arial MT"/>
                <a:cs typeface="Arial MT"/>
              </a:rPr>
              <a:t>y </a:t>
            </a:r>
            <a:r>
              <a:rPr sz="1600" spc="-5" dirty="0">
                <a:latin typeface="Arial MT"/>
                <a:cs typeface="Arial MT"/>
              </a:rPr>
              <a:t>resistencias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variables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dirty="0">
                <a:latin typeface="Arial MT"/>
                <a:cs typeface="Arial MT"/>
              </a:rPr>
              <a:t> serie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(SiC</a:t>
            </a:r>
            <a:r>
              <a:rPr sz="1600" spc="-5" dirty="0">
                <a:latin typeface="Arial MT"/>
                <a:cs typeface="Arial MT"/>
              </a:rPr>
              <a:t>).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dirty="0" smtClean="0">
                <a:latin typeface="Arial MT"/>
                <a:cs typeface="Arial MT"/>
              </a:rPr>
              <a:t>Al</a:t>
            </a:r>
            <a:r>
              <a:rPr lang="es-ES" sz="1600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aumentar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 </a:t>
            </a:r>
            <a:r>
              <a:rPr sz="1600" spc="-5" dirty="0">
                <a:latin typeface="Arial MT"/>
                <a:cs typeface="Arial MT"/>
              </a:rPr>
              <a:t>capacidad de </a:t>
            </a:r>
            <a:r>
              <a:rPr sz="1600" spc="-5" dirty="0" err="1">
                <a:latin typeface="Arial MT"/>
                <a:cs typeface="Arial MT"/>
              </a:rPr>
              <a:t>corriente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descarga</a:t>
            </a:r>
            <a:r>
              <a:rPr sz="1600" spc="-5" dirty="0">
                <a:latin typeface="Arial MT"/>
                <a:cs typeface="Arial MT"/>
              </a:rPr>
              <a:t>, aumenta la </a:t>
            </a:r>
            <a:r>
              <a:rPr sz="1600" dirty="0" err="1">
                <a:latin typeface="Arial MT"/>
                <a:cs typeface="Arial MT"/>
              </a:rPr>
              <a:t>temperatura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en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electrodos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 </a:t>
            </a:r>
            <a:r>
              <a:rPr sz="1600" spc="-5" dirty="0" err="1">
                <a:latin typeface="Arial MT"/>
                <a:cs typeface="Arial MT"/>
              </a:rPr>
              <a:t>atmósfera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circundante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dando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lugar </a:t>
            </a:r>
            <a:r>
              <a:rPr sz="1600" dirty="0">
                <a:latin typeface="Arial MT"/>
                <a:cs typeface="Arial MT"/>
              </a:rPr>
              <a:t>a </a:t>
            </a:r>
            <a:r>
              <a:rPr sz="1600" spc="-5" dirty="0">
                <a:latin typeface="Arial MT"/>
                <a:cs typeface="Arial MT"/>
              </a:rPr>
              <a:t>imprecisión </a:t>
            </a:r>
            <a:r>
              <a:rPr sz="1600" spc="-5" dirty="0" err="1">
                <a:latin typeface="Arial MT"/>
                <a:cs typeface="Arial MT"/>
              </a:rPr>
              <a:t>en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el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descebado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 </a:t>
            </a:r>
            <a:r>
              <a:rPr sz="1600" spc="-5" dirty="0">
                <a:latin typeface="Arial MT"/>
                <a:cs typeface="Arial MT"/>
              </a:rPr>
              <a:t>un </a:t>
            </a:r>
            <a:r>
              <a:rPr sz="1600" spc="-5" dirty="0">
                <a:latin typeface="Arial MT"/>
                <a:cs typeface="Arial MT"/>
              </a:rPr>
              <a:t>recebado</a:t>
            </a:r>
            <a:r>
              <a:rPr sz="1600" spc="-5" dirty="0">
                <a:latin typeface="Arial MT"/>
                <a:cs typeface="Arial MT"/>
              </a:rPr>
              <a:t> probable, </a:t>
            </a:r>
            <a:r>
              <a:rPr sz="1600" spc="-5" dirty="0" smtClean="0">
                <a:latin typeface="Arial MT"/>
                <a:cs typeface="Arial MT"/>
              </a:rPr>
              <a:t>que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resta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seguridad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5" dirty="0">
                <a:latin typeface="Arial MT"/>
                <a:cs typeface="Arial MT"/>
              </a:rPr>
              <a:t> su funcionamiento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298450" marR="2156460" indent="-285750">
              <a:lnSpc>
                <a:spcPct val="110100"/>
              </a:lnSpc>
              <a:spcBef>
                <a:spcPts val="385"/>
              </a:spcBef>
              <a:buChar char="–"/>
              <a:tabLst>
                <a:tab pos="297815" algn="l"/>
                <a:tab pos="298450" algn="l"/>
              </a:tabLst>
            </a:pPr>
            <a:r>
              <a:rPr sz="1600" spc="-5" dirty="0">
                <a:latin typeface="Arial MT"/>
                <a:cs typeface="Arial MT"/>
              </a:rPr>
              <a:t>El</a:t>
            </a:r>
            <a:r>
              <a:rPr sz="1600" dirty="0">
                <a:latin typeface="Arial MT"/>
                <a:cs typeface="Arial MT"/>
              </a:rPr>
              <a:t> funcionamiento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pararrayos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autoválvula</a:t>
            </a:r>
            <a:r>
              <a:rPr sz="1600" spc="43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basa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</a:t>
            </a:r>
            <a:r>
              <a:rPr sz="1600" spc="434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principio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dirty="0" smtClean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,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mayor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sobretensión</a:t>
            </a:r>
            <a:r>
              <a:rPr sz="1600" spc="-5" dirty="0">
                <a:latin typeface="Arial MT"/>
                <a:cs typeface="Arial MT"/>
              </a:rPr>
              <a:t>,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dirty="0" smtClean="0">
                <a:latin typeface="Arial MT"/>
                <a:cs typeface="Arial MT"/>
              </a:rPr>
              <a:t>mayor</a:t>
            </a:r>
            <a:r>
              <a:rPr lang="es-ES" sz="1600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derivación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corriente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tierra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298450" marR="2367915" indent="-285750">
              <a:lnSpc>
                <a:spcPct val="110000"/>
              </a:lnSpc>
              <a:spcBef>
                <a:spcPts val="385"/>
              </a:spcBef>
              <a:buChar char="–"/>
              <a:tabLst>
                <a:tab pos="297815" algn="l"/>
                <a:tab pos="298450" algn="l"/>
              </a:tabLst>
            </a:pPr>
            <a:r>
              <a:rPr sz="1600" spc="-5" dirty="0">
                <a:latin typeface="Arial MT"/>
                <a:cs typeface="Arial MT"/>
              </a:rPr>
              <a:t>Versión mejorada de la </a:t>
            </a:r>
            <a:r>
              <a:rPr sz="1600" spc="-5" dirty="0" err="1">
                <a:latin typeface="Arial MT"/>
                <a:cs typeface="Arial MT"/>
              </a:rPr>
              <a:t>autoválvula</a:t>
            </a:r>
            <a:r>
              <a:rPr sz="1600" spc="-5" dirty="0" smtClean="0">
                <a:latin typeface="Arial MT"/>
                <a:cs typeface="Arial MT"/>
              </a:rPr>
              <a:t>: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pararrayos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oxido</a:t>
            </a:r>
            <a:r>
              <a:rPr sz="1600" spc="-5" dirty="0">
                <a:latin typeface="Arial MT"/>
                <a:cs typeface="Arial MT"/>
              </a:rPr>
              <a:t> de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zinc</a:t>
            </a:r>
            <a:endParaRPr sz="1600" dirty="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70129" y="1753871"/>
            <a:ext cx="2231897" cy="20482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70129" y="4195318"/>
            <a:ext cx="2231897" cy="1735073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1.6	</a:t>
            </a:r>
            <a:r>
              <a:rPr dirty="0"/>
              <a:t>GIS</a:t>
            </a:r>
            <a:r>
              <a:rPr spc="-30" dirty="0"/>
              <a:t> </a:t>
            </a:r>
            <a:r>
              <a:rPr dirty="0"/>
              <a:t>(GAS</a:t>
            </a:r>
            <a:r>
              <a:rPr spc="-30" dirty="0"/>
              <a:t> </a:t>
            </a:r>
            <a:r>
              <a:rPr dirty="0"/>
              <a:t>INSULATED</a:t>
            </a:r>
            <a:r>
              <a:rPr spc="-30" dirty="0"/>
              <a:t> </a:t>
            </a:r>
            <a:r>
              <a:rPr b="1" dirty="0">
                <a:solidFill>
                  <a:srgbClr val="FF0000"/>
                </a:solidFill>
              </a:rPr>
              <a:t>SWITCHGEAR)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1269" y="1418844"/>
            <a:ext cx="9525000" cy="2033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225">
              <a:spcBef>
                <a:spcPts val="100"/>
              </a:spcBef>
            </a:pPr>
            <a:r>
              <a:rPr sz="2400" b="1" spc="-5" dirty="0">
                <a:latin typeface="Arial MT"/>
                <a:cs typeface="Arial MT"/>
              </a:rPr>
              <a:t>SUBESTACIONES</a:t>
            </a:r>
            <a:r>
              <a:rPr sz="2400" b="1" spc="-25" dirty="0">
                <a:latin typeface="Arial MT"/>
                <a:cs typeface="Arial MT"/>
              </a:rPr>
              <a:t> </a:t>
            </a:r>
            <a:r>
              <a:rPr sz="2400" b="1" spc="-5" dirty="0">
                <a:latin typeface="Arial MT"/>
                <a:cs typeface="Arial MT"/>
              </a:rPr>
              <a:t>AISLADAS</a:t>
            </a:r>
            <a:r>
              <a:rPr sz="2400" b="1" spc="-25" dirty="0">
                <a:latin typeface="Arial MT"/>
                <a:cs typeface="Arial MT"/>
              </a:rPr>
              <a:t> </a:t>
            </a:r>
            <a:r>
              <a:rPr sz="2400" b="1" spc="-5" dirty="0">
                <a:latin typeface="Arial MT"/>
                <a:cs typeface="Arial MT"/>
              </a:rPr>
              <a:t>EN</a:t>
            </a:r>
            <a:r>
              <a:rPr sz="2400" b="1" spc="-25" dirty="0">
                <a:latin typeface="Arial MT"/>
                <a:cs typeface="Arial MT"/>
              </a:rPr>
              <a:t> </a:t>
            </a:r>
            <a:r>
              <a:rPr sz="2400" b="1" dirty="0">
                <a:latin typeface="Arial MT"/>
                <a:cs typeface="Arial MT"/>
              </a:rPr>
              <a:t>GAS</a:t>
            </a:r>
            <a:r>
              <a:rPr sz="2400" b="1" spc="-25" dirty="0">
                <a:latin typeface="Arial MT"/>
                <a:cs typeface="Arial MT"/>
              </a:rPr>
              <a:t> </a:t>
            </a:r>
            <a:r>
              <a:rPr sz="2400" b="1" spc="-5" dirty="0">
                <a:latin typeface="Arial MT"/>
                <a:cs typeface="Arial MT"/>
              </a:rPr>
              <a:t>(SF6)</a:t>
            </a:r>
            <a:endParaRPr sz="2400" b="1" dirty="0">
              <a:latin typeface="Arial MT"/>
              <a:cs typeface="Arial MT"/>
            </a:endParaRPr>
          </a:p>
          <a:p>
            <a:pPr>
              <a:spcBef>
                <a:spcPts val="50"/>
              </a:spcBef>
            </a:pPr>
            <a:endParaRPr sz="3450" dirty="0">
              <a:latin typeface="Arial MT"/>
              <a:cs typeface="Arial MT"/>
            </a:endParaRPr>
          </a:p>
          <a:p>
            <a:pPr marL="355600" marR="148590" indent="-342900"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Instalación de alta </a:t>
            </a:r>
            <a:r>
              <a:rPr sz="2400" dirty="0">
                <a:latin typeface="Arial MT"/>
                <a:cs typeface="Arial MT"/>
              </a:rPr>
              <a:t>tensión </a:t>
            </a:r>
            <a:r>
              <a:rPr sz="2400" dirty="0" err="1">
                <a:latin typeface="Arial MT"/>
                <a:cs typeface="Arial MT"/>
              </a:rPr>
              <a:t>formada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 err="1" smtClean="0">
                <a:latin typeface="Arial MT"/>
                <a:cs typeface="Arial MT"/>
              </a:rPr>
              <a:t>por</a:t>
            </a:r>
            <a:r>
              <a:rPr lang="es-ES" sz="2400" spc="-5" dirty="0" smtClean="0">
                <a:latin typeface="Arial MT"/>
                <a:cs typeface="Arial MT"/>
              </a:rPr>
              <a:t> </a:t>
            </a:r>
            <a:r>
              <a:rPr sz="2400" dirty="0" err="1" smtClean="0">
                <a:latin typeface="Arial MT"/>
                <a:cs typeface="Arial MT"/>
              </a:rPr>
              <a:t>elementos</a:t>
            </a:r>
            <a:r>
              <a:rPr sz="2400" dirty="0" smtClean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aislados en SF6 dentro</a:t>
            </a:r>
            <a:r>
              <a:rPr sz="2400" dirty="0">
                <a:latin typeface="Arial MT"/>
                <a:cs typeface="Arial MT"/>
              </a:rPr>
              <a:t> de </a:t>
            </a:r>
            <a:r>
              <a:rPr sz="2400" dirty="0" err="1" smtClean="0">
                <a:latin typeface="Arial MT"/>
                <a:cs typeface="Arial MT"/>
              </a:rPr>
              <a:t>una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sz="2400" dirty="0" err="1" smtClean="0">
                <a:latin typeface="Arial MT"/>
                <a:cs typeface="Arial MT"/>
              </a:rPr>
              <a:t>envolvente</a:t>
            </a:r>
            <a:r>
              <a:rPr sz="2400" spc="-30" dirty="0" smtClean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metálica,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 err="1">
                <a:latin typeface="Arial MT"/>
                <a:cs typeface="Arial MT"/>
              </a:rPr>
              <a:t>unas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 err="1" smtClean="0">
                <a:latin typeface="Arial MT"/>
                <a:cs typeface="Arial MT"/>
              </a:rPr>
              <a:t>dimensiones</a:t>
            </a:r>
            <a:r>
              <a:rPr lang="es-ES" sz="2400" dirty="0" smtClean="0">
                <a:latin typeface="Arial MT"/>
                <a:cs typeface="Arial MT"/>
              </a:rPr>
              <a:t> </a:t>
            </a:r>
            <a:r>
              <a:rPr sz="2400" dirty="0" err="1" smtClean="0">
                <a:latin typeface="Arial MT"/>
                <a:cs typeface="Arial MT"/>
              </a:rPr>
              <a:t>reducidas</a:t>
            </a:r>
            <a:r>
              <a:rPr sz="2400" dirty="0">
                <a:latin typeface="Arial MT"/>
                <a:cs typeface="Arial MT"/>
              </a:rPr>
              <a:t>.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1.6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GIS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(GAS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INSULATED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SWITCHGEAR)</a:t>
            </a:r>
            <a:endParaRPr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74590" y="1106169"/>
            <a:ext cx="7259490" cy="523570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74422" y="1393443"/>
            <a:ext cx="3648455" cy="4923281"/>
            <a:chOff x="4871853" y="1393443"/>
            <a:chExt cx="3648455" cy="4923281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07528" y="1393443"/>
              <a:ext cx="3612780" cy="270052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71853" y="4130547"/>
              <a:ext cx="3432048" cy="2186177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8" name="object 8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1.6	</a:t>
            </a:r>
            <a:r>
              <a:rPr dirty="0"/>
              <a:t>GIS</a:t>
            </a:r>
            <a:r>
              <a:rPr spc="-30" dirty="0"/>
              <a:t> </a:t>
            </a:r>
            <a:r>
              <a:rPr dirty="0"/>
              <a:t>(GAS</a:t>
            </a:r>
            <a:r>
              <a:rPr spc="-30" dirty="0"/>
              <a:t> </a:t>
            </a:r>
            <a:r>
              <a:rPr dirty="0"/>
              <a:t>INSULATED</a:t>
            </a:r>
            <a:r>
              <a:rPr spc="-30" dirty="0"/>
              <a:t> </a:t>
            </a:r>
            <a:r>
              <a:rPr dirty="0"/>
              <a:t>SWITCHGEAR)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026704" y="1074421"/>
            <a:ext cx="6434455" cy="3675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47825"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SUBESTACIONES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AISLADAS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EN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GAS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(SF6)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750" dirty="0">
              <a:latin typeface="Arial"/>
              <a:cs typeface="Arial"/>
            </a:endParaRPr>
          </a:p>
          <a:p>
            <a:pPr marL="355600"/>
            <a:r>
              <a:rPr sz="1600" b="1" spc="-5" dirty="0">
                <a:latin typeface="Arial"/>
                <a:cs typeface="Arial"/>
              </a:rPr>
              <a:t>VENTAJAS: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2350" dirty="0">
              <a:latin typeface="Arial"/>
              <a:cs typeface="Arial"/>
            </a:endParaRPr>
          </a:p>
          <a:p>
            <a:pPr marL="354965" indent="-342900">
              <a:buChar char="•"/>
              <a:tabLst>
                <a:tab pos="354965" algn="l"/>
                <a:tab pos="355600" algn="l"/>
              </a:tabLst>
            </a:pPr>
            <a:r>
              <a:rPr sz="1600" spc="-5" dirty="0">
                <a:latin typeface="Arial MT"/>
                <a:cs typeface="Arial MT"/>
              </a:rPr>
              <a:t>Necesita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poco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espacio</a:t>
            </a:r>
            <a:endParaRPr sz="16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2350" dirty="0">
              <a:latin typeface="Arial MT"/>
              <a:cs typeface="Arial MT"/>
            </a:endParaRPr>
          </a:p>
          <a:p>
            <a:pPr marL="354965" indent="-342900"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1600" spc="-5" dirty="0">
                <a:latin typeface="Arial MT"/>
                <a:cs typeface="Arial MT"/>
              </a:rPr>
              <a:t>Gran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fiabilidad</a:t>
            </a:r>
            <a:endParaRPr sz="16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2350" dirty="0">
              <a:latin typeface="Arial MT"/>
              <a:cs typeface="Arial MT"/>
            </a:endParaRPr>
          </a:p>
          <a:p>
            <a:pPr marL="355600" marR="2781300" indent="-342900" algn="just">
              <a:buChar char="•"/>
              <a:tabLst>
                <a:tab pos="355600" algn="l"/>
              </a:tabLst>
            </a:pPr>
            <a:r>
              <a:rPr sz="1600" spc="-5" dirty="0">
                <a:latin typeface="Arial MT"/>
                <a:cs typeface="Arial MT"/>
              </a:rPr>
              <a:t>Solución ideal para </a:t>
            </a:r>
            <a:r>
              <a:rPr sz="1600" spc="-5" dirty="0" err="1">
                <a:latin typeface="Arial MT"/>
                <a:cs typeface="Arial MT"/>
              </a:rPr>
              <a:t>una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planificación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estética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urbana </a:t>
            </a:r>
            <a:r>
              <a:rPr sz="1600" dirty="0">
                <a:latin typeface="Arial MT"/>
                <a:cs typeface="Arial MT"/>
              </a:rPr>
              <a:t>o </a:t>
            </a:r>
            <a:r>
              <a:rPr sz="1600" spc="-5" dirty="0">
                <a:latin typeface="Arial MT"/>
                <a:cs typeface="Arial MT"/>
              </a:rPr>
              <a:t>en </a:t>
            </a:r>
            <a:r>
              <a:rPr sz="1600" spc="-5" dirty="0" err="1">
                <a:latin typeface="Arial MT"/>
                <a:cs typeface="Arial MT"/>
              </a:rPr>
              <a:t>condiciones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impacto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ambiental</a:t>
            </a:r>
            <a:r>
              <a:rPr sz="1600" spc="-5" dirty="0">
                <a:latin typeface="Arial MT"/>
                <a:cs typeface="Arial MT"/>
              </a:rPr>
              <a:t> grave.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30"/>
              </a:spcBef>
              <a:buFont typeface="Arial MT"/>
              <a:buChar char="•"/>
            </a:pPr>
            <a:endParaRPr sz="2000" dirty="0">
              <a:latin typeface="Arial MT"/>
              <a:cs typeface="Arial MT"/>
            </a:endParaRPr>
          </a:p>
          <a:p>
            <a:pPr marL="354965" indent="-342900">
              <a:buChar char="•"/>
              <a:tabLst>
                <a:tab pos="354965" algn="l"/>
                <a:tab pos="355600" algn="l"/>
              </a:tabLst>
            </a:pPr>
            <a:r>
              <a:rPr sz="1600" spc="-5" dirty="0">
                <a:latin typeface="Arial MT"/>
                <a:cs typeface="Arial MT"/>
              </a:rPr>
              <a:t>Menor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mantenimiento</a:t>
            </a:r>
            <a:endParaRPr sz="16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1.6	</a:t>
            </a:r>
            <a:r>
              <a:rPr dirty="0"/>
              <a:t>GIS</a:t>
            </a:r>
            <a:r>
              <a:rPr spc="-30" dirty="0"/>
              <a:t> </a:t>
            </a:r>
            <a:r>
              <a:rPr dirty="0"/>
              <a:t>(GAS</a:t>
            </a:r>
            <a:r>
              <a:rPr spc="-30" dirty="0"/>
              <a:t> </a:t>
            </a:r>
            <a:r>
              <a:rPr dirty="0"/>
              <a:t>INSULATED</a:t>
            </a:r>
            <a:r>
              <a:rPr spc="-30" dirty="0"/>
              <a:t> </a:t>
            </a:r>
            <a:r>
              <a:rPr dirty="0"/>
              <a:t>SWITCHGEAR)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38156" y="1074420"/>
            <a:ext cx="4799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SUBESTACIONES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AISLADAS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EN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GAS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(SF6)</a:t>
            </a:r>
            <a:endParaRPr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5931" y="1945895"/>
            <a:ext cx="3622547" cy="427177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153957" y="1990343"/>
            <a:ext cx="2801620" cy="34291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INCONVENIENTES: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2350" dirty="0">
              <a:latin typeface="Arial"/>
              <a:cs typeface="Arial"/>
            </a:endParaRPr>
          </a:p>
          <a:p>
            <a:pPr marL="354965" indent="-342900">
              <a:buChar char="•"/>
              <a:tabLst>
                <a:tab pos="354965" algn="l"/>
                <a:tab pos="355600" algn="l"/>
              </a:tabLst>
            </a:pPr>
            <a:r>
              <a:rPr sz="1600" spc="-5" dirty="0">
                <a:latin typeface="Arial MT"/>
                <a:cs typeface="Arial MT"/>
              </a:rPr>
              <a:t>Coste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más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elevado</a:t>
            </a:r>
            <a:endParaRPr sz="16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2350" dirty="0">
              <a:latin typeface="Arial MT"/>
              <a:cs typeface="Arial MT"/>
            </a:endParaRPr>
          </a:p>
          <a:p>
            <a:pPr marL="355600" marR="327025" indent="-342900"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1600" spc="-5" dirty="0">
                <a:latin typeface="Arial MT"/>
                <a:cs typeface="Arial MT"/>
              </a:rPr>
              <a:t>Mayor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dependencia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del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fabricante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5"/>
              </a:spcBef>
              <a:buFont typeface="Arial MT"/>
              <a:buChar char="•"/>
            </a:pPr>
            <a:endParaRPr sz="2350" dirty="0">
              <a:latin typeface="Arial MT"/>
              <a:cs typeface="Arial MT"/>
            </a:endParaRPr>
          </a:p>
          <a:p>
            <a:pPr marL="355600" marR="5080" indent="-342900">
              <a:buChar char="•"/>
              <a:tabLst>
                <a:tab pos="354965" algn="l"/>
                <a:tab pos="355600" algn="l"/>
              </a:tabLst>
            </a:pPr>
            <a:r>
              <a:rPr sz="1600" spc="-5" dirty="0">
                <a:latin typeface="Arial MT"/>
                <a:cs typeface="Arial MT"/>
              </a:rPr>
              <a:t>Tiempo </a:t>
            </a:r>
            <a:r>
              <a:rPr sz="1600" spc="-5" dirty="0" err="1">
                <a:latin typeface="Arial MT"/>
                <a:cs typeface="Arial MT"/>
              </a:rPr>
              <a:t>mayores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indisponibilidad</a:t>
            </a:r>
            <a:r>
              <a:rPr sz="1600" spc="-3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caso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</a:t>
            </a:r>
            <a:r>
              <a:rPr lang="es-ES" sz="1600" spc="-5" dirty="0" smtClean="0">
                <a:latin typeface="Arial MT"/>
                <a:cs typeface="Arial MT"/>
              </a:rPr>
              <a:t> falla</a:t>
            </a:r>
            <a:r>
              <a:rPr sz="1600" spc="-5" dirty="0" smtClean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10"/>
              </a:spcBef>
              <a:buFont typeface="Arial MT"/>
              <a:buChar char="•"/>
            </a:pPr>
            <a:endParaRPr sz="2350" dirty="0">
              <a:latin typeface="Arial MT"/>
              <a:cs typeface="Arial MT"/>
            </a:endParaRPr>
          </a:p>
          <a:p>
            <a:pPr marL="354965" indent="-342900">
              <a:buChar char="•"/>
              <a:tabLst>
                <a:tab pos="354965" algn="l"/>
                <a:tab pos="355600" algn="l"/>
              </a:tabLst>
            </a:pPr>
            <a:r>
              <a:rPr sz="1600" spc="-5" dirty="0">
                <a:latin typeface="Arial MT"/>
                <a:cs typeface="Arial MT"/>
              </a:rPr>
              <a:t>Gas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contaminante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1.6	</a:t>
            </a:r>
            <a:r>
              <a:rPr dirty="0"/>
              <a:t>GIS</a:t>
            </a:r>
            <a:r>
              <a:rPr spc="-20" dirty="0"/>
              <a:t> </a:t>
            </a:r>
            <a:r>
              <a:rPr dirty="0"/>
              <a:t>(GAS</a:t>
            </a:r>
            <a:r>
              <a:rPr spc="-15" dirty="0"/>
              <a:t> </a:t>
            </a:r>
            <a:r>
              <a:rPr dirty="0"/>
              <a:t>INSULATED</a:t>
            </a:r>
            <a:r>
              <a:rPr spc="-15" dirty="0"/>
              <a:t> </a:t>
            </a:r>
            <a:r>
              <a:rPr dirty="0"/>
              <a:t>SWITCHGEAR).</a:t>
            </a:r>
            <a:r>
              <a:rPr spc="-20" dirty="0"/>
              <a:t> </a:t>
            </a:r>
            <a:r>
              <a:rPr dirty="0"/>
              <a:t>Posición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dirty="0"/>
              <a:t>Alta</a:t>
            </a:r>
            <a:r>
              <a:rPr spc="-20" dirty="0"/>
              <a:t> </a:t>
            </a:r>
            <a:r>
              <a:rPr dirty="0"/>
              <a:t>tensión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15846" y="1027930"/>
            <a:ext cx="18916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COMPONENTES:</a:t>
            </a:r>
            <a:endParaRPr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20197" y="1485900"/>
            <a:ext cx="8446135" cy="45956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spcBef>
                <a:spcPts val="100"/>
              </a:spcBef>
              <a:buFont typeface="Arial MT"/>
              <a:buChar char="•"/>
              <a:tabLst>
                <a:tab pos="354965" algn="l"/>
                <a:tab pos="356235" algn="l"/>
              </a:tabLst>
            </a:pPr>
            <a:r>
              <a:rPr sz="1600" b="1" spc="-5" dirty="0">
                <a:latin typeface="Arial"/>
                <a:cs typeface="Arial"/>
              </a:rPr>
              <a:t>Envolventes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15"/>
              </a:spcBef>
              <a:buFont typeface="Arial MT"/>
              <a:buChar char="•"/>
            </a:pPr>
            <a:endParaRPr sz="2200" dirty="0">
              <a:latin typeface="Arial"/>
              <a:cs typeface="Arial"/>
            </a:endParaRPr>
          </a:p>
          <a:p>
            <a:pPr marL="545465" marR="5080">
              <a:lnSpc>
                <a:spcPts val="1730"/>
              </a:lnSpc>
            </a:pPr>
            <a:r>
              <a:rPr sz="1600" spc="-5" dirty="0">
                <a:latin typeface="Arial MT"/>
                <a:cs typeface="Arial MT"/>
              </a:rPr>
              <a:t>Son piezas 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fundición, hechas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aleación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aluminio,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 excepción</a:t>
            </a:r>
            <a:r>
              <a:rPr sz="1600" spc="-5" dirty="0">
                <a:latin typeface="Arial MT"/>
                <a:cs typeface="Arial MT"/>
              </a:rPr>
              <a:t> 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las </a:t>
            </a:r>
            <a:r>
              <a:rPr sz="1600" spc="-5" dirty="0" err="1" smtClean="0">
                <a:latin typeface="Arial MT"/>
                <a:cs typeface="Arial MT"/>
              </a:rPr>
              <a:t>uniones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rectas</a:t>
            </a:r>
            <a:r>
              <a:rPr sz="1600" spc="-5" dirty="0">
                <a:latin typeface="Arial MT"/>
                <a:cs typeface="Arial MT"/>
              </a:rPr>
              <a:t>, realizadas</a:t>
            </a:r>
            <a:r>
              <a:rPr sz="1600" dirty="0">
                <a:latin typeface="Arial MT"/>
                <a:cs typeface="Arial MT"/>
              </a:rPr>
              <a:t> a </a:t>
            </a:r>
            <a:r>
              <a:rPr sz="1600" spc="-5" dirty="0">
                <a:latin typeface="Arial MT"/>
                <a:cs typeface="Arial MT"/>
              </a:rPr>
              <a:t>partir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tubos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extrusionados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10"/>
              </a:spcBef>
            </a:pPr>
            <a:endParaRPr sz="2000" dirty="0">
              <a:latin typeface="Arial MT"/>
              <a:cs typeface="Arial MT"/>
            </a:endParaRPr>
          </a:p>
          <a:p>
            <a:pPr marL="355600" indent="-343535">
              <a:buFont typeface="Arial MT"/>
              <a:buChar char="•"/>
              <a:tabLst>
                <a:tab pos="354965" algn="l"/>
                <a:tab pos="356235" algn="l"/>
              </a:tabLst>
            </a:pPr>
            <a:r>
              <a:rPr sz="1600" b="1" spc="-5" dirty="0">
                <a:latin typeface="Arial"/>
                <a:cs typeface="Arial"/>
              </a:rPr>
              <a:t>Aisladores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40"/>
              </a:spcBef>
              <a:buFont typeface="Arial MT"/>
              <a:buChar char="•"/>
            </a:pPr>
            <a:endParaRPr sz="2150" dirty="0">
              <a:latin typeface="Arial"/>
              <a:cs typeface="Arial"/>
            </a:endParaRPr>
          </a:p>
          <a:p>
            <a:pPr marL="545465" marR="336550">
              <a:lnSpc>
                <a:spcPct val="90500"/>
              </a:lnSpc>
            </a:pPr>
            <a:r>
              <a:rPr sz="1600" spc="-5" dirty="0">
                <a:latin typeface="Arial MT"/>
                <a:cs typeface="Arial MT"/>
              </a:rPr>
              <a:t>Se soportan los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conductores </a:t>
            </a:r>
            <a:r>
              <a:rPr sz="1600" dirty="0">
                <a:latin typeface="Arial MT"/>
                <a:cs typeface="Arial MT"/>
              </a:rPr>
              <a:t>y </a:t>
            </a:r>
            <a:r>
              <a:rPr sz="1600" spc="-5" dirty="0">
                <a:latin typeface="Arial MT"/>
                <a:cs typeface="Arial MT"/>
              </a:rPr>
              <a:t>partes activas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por aisladores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moldeados</a:t>
            </a:r>
            <a:r>
              <a:rPr sz="1600" spc="-5" dirty="0">
                <a:latin typeface="Arial MT"/>
                <a:cs typeface="Arial MT"/>
              </a:rPr>
              <a:t> 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resina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epoxi</a:t>
            </a:r>
            <a:r>
              <a:rPr sz="1600" spc="-5" dirty="0">
                <a:latin typeface="Arial MT"/>
                <a:cs typeface="Arial MT"/>
              </a:rPr>
              <a:t>. Existen dos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tipos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aisladores,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aquellos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que no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limitan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compartimentos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estancos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 </a:t>
            </a:r>
            <a:r>
              <a:rPr sz="1600" spc="-5" dirty="0">
                <a:latin typeface="Arial MT"/>
                <a:cs typeface="Arial MT"/>
              </a:rPr>
              <a:t>los que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sí. 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alúmina mezclada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 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resina les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confiere </a:t>
            </a:r>
            <a:r>
              <a:rPr sz="1600" spc="-5" dirty="0" err="1">
                <a:latin typeface="Arial MT"/>
                <a:cs typeface="Arial MT"/>
              </a:rPr>
              <a:t>una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excelente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resistencia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mecánica </a:t>
            </a:r>
            <a:r>
              <a:rPr sz="1600" dirty="0">
                <a:latin typeface="Arial MT"/>
                <a:cs typeface="Arial MT"/>
              </a:rPr>
              <a:t>y</a:t>
            </a:r>
            <a:r>
              <a:rPr sz="1600" spc="-5" dirty="0">
                <a:latin typeface="Arial MT"/>
                <a:cs typeface="Arial MT"/>
              </a:rPr>
              <a:t> previene cualquier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ataque químico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por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productos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en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descomposición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del SF6.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2000" dirty="0">
              <a:latin typeface="Arial MT"/>
              <a:cs typeface="Arial MT"/>
            </a:endParaRPr>
          </a:p>
          <a:p>
            <a:pPr marL="355600" indent="-343535">
              <a:buFont typeface="Arial MT"/>
              <a:buChar char="•"/>
              <a:tabLst>
                <a:tab pos="354965" algn="l"/>
                <a:tab pos="356235" algn="l"/>
              </a:tabLst>
            </a:pPr>
            <a:r>
              <a:rPr sz="1600" b="1" spc="-5" dirty="0">
                <a:latin typeface="Arial"/>
                <a:cs typeface="Arial"/>
              </a:rPr>
              <a:t>Juntas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estanqueidad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2150" dirty="0">
              <a:latin typeface="Arial"/>
              <a:cs typeface="Arial"/>
            </a:endParaRPr>
          </a:p>
          <a:p>
            <a:pPr marL="545465" marR="62865">
              <a:lnSpc>
                <a:spcPct val="90500"/>
              </a:lnSpc>
            </a:pPr>
            <a:r>
              <a:rPr sz="1600" spc="-5" dirty="0">
                <a:latin typeface="Arial MT"/>
                <a:cs typeface="Arial MT"/>
              </a:rPr>
              <a:t>La estanqueidad entre las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bridas está garantizada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por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una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junta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elastómero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sintético</a:t>
            </a:r>
            <a:r>
              <a:rPr sz="1600" spc="-5" dirty="0">
                <a:latin typeface="Arial MT"/>
                <a:cs typeface="Arial MT"/>
              </a:rPr>
              <a:t>, con una sección especialmente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estudiada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para constituir </a:t>
            </a:r>
            <a:r>
              <a:rPr sz="1600" spc="-5" dirty="0" err="1">
                <a:latin typeface="Arial MT"/>
                <a:cs typeface="Arial MT"/>
              </a:rPr>
              <a:t>tres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labios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concéntricos</a:t>
            </a:r>
            <a:r>
              <a:rPr sz="1600" spc="-5" dirty="0">
                <a:latin typeface="Arial MT"/>
                <a:cs typeface="Arial MT"/>
              </a:rPr>
              <a:t>.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labios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internos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están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así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muy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bien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protegidos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medio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exterior.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1.6	</a:t>
            </a:r>
            <a:r>
              <a:rPr dirty="0"/>
              <a:t>GIS</a:t>
            </a:r>
            <a:r>
              <a:rPr spc="-30" dirty="0"/>
              <a:t> </a:t>
            </a:r>
            <a:r>
              <a:rPr dirty="0"/>
              <a:t>(GAS</a:t>
            </a:r>
            <a:r>
              <a:rPr spc="-30" dirty="0"/>
              <a:t> </a:t>
            </a:r>
            <a:r>
              <a:rPr dirty="0"/>
              <a:t>INSULATED</a:t>
            </a:r>
            <a:r>
              <a:rPr spc="-30" dirty="0"/>
              <a:t> </a:t>
            </a:r>
            <a:r>
              <a:rPr dirty="0"/>
              <a:t>SWITCHGEAR)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2899" y="945955"/>
            <a:ext cx="7888605" cy="4612801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55600" indent="-343535">
              <a:spcBef>
                <a:spcPts val="300"/>
              </a:spcBef>
              <a:buFont typeface="Arial MT"/>
              <a:buChar char="•"/>
              <a:tabLst>
                <a:tab pos="354965" algn="l"/>
                <a:tab pos="356235" algn="l"/>
              </a:tabLst>
            </a:pPr>
            <a:r>
              <a:rPr sz="1600" b="1" spc="-5" dirty="0">
                <a:latin typeface="Arial"/>
                <a:cs typeface="Arial"/>
              </a:rPr>
              <a:t>Interruptor</a:t>
            </a:r>
            <a:endParaRPr sz="1600" dirty="0">
              <a:latin typeface="Arial"/>
              <a:cs typeface="Arial"/>
            </a:endParaRPr>
          </a:p>
          <a:p>
            <a:pPr marL="545465">
              <a:spcBef>
                <a:spcPts val="204"/>
              </a:spcBef>
            </a:pPr>
            <a:r>
              <a:rPr sz="1600" spc="-5" dirty="0">
                <a:latin typeface="Arial MT"/>
                <a:cs typeface="Arial MT"/>
              </a:rPr>
              <a:t>De cámara única por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polo,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 mando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unipolar,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mecánico</a:t>
            </a:r>
            <a:r>
              <a:rPr sz="1600" dirty="0">
                <a:latin typeface="Arial MT"/>
                <a:cs typeface="Arial MT"/>
              </a:rPr>
              <a:t> 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hidráulico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30"/>
              </a:spcBef>
            </a:pPr>
            <a:endParaRPr sz="2000" dirty="0">
              <a:latin typeface="Arial MT"/>
              <a:cs typeface="Arial MT"/>
            </a:endParaRPr>
          </a:p>
          <a:p>
            <a:pPr marL="355600" indent="-343535">
              <a:buFont typeface="Arial MT"/>
              <a:buChar char="•"/>
              <a:tabLst>
                <a:tab pos="354965" algn="l"/>
                <a:tab pos="356235" algn="l"/>
              </a:tabLst>
            </a:pPr>
            <a:r>
              <a:rPr sz="1600" b="1" spc="-5" dirty="0">
                <a:latin typeface="Arial"/>
                <a:cs typeface="Arial"/>
              </a:rPr>
              <a:t>Seccionador</a:t>
            </a:r>
            <a:endParaRPr sz="1600" dirty="0">
              <a:latin typeface="Arial"/>
              <a:cs typeface="Arial"/>
            </a:endParaRPr>
          </a:p>
          <a:p>
            <a:pPr marL="545465" marR="403225">
              <a:lnSpc>
                <a:spcPct val="90500"/>
              </a:lnSpc>
              <a:spcBef>
                <a:spcPts val="385"/>
              </a:spcBef>
            </a:pPr>
            <a:r>
              <a:rPr sz="1600" spc="-5" dirty="0">
                <a:latin typeface="Arial MT"/>
                <a:cs typeface="Arial MT"/>
              </a:rPr>
              <a:t>De línea,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barra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</a:t>
            </a:r>
            <a:r>
              <a:rPr sz="1600" spc="-5" dirty="0">
                <a:latin typeface="Arial MT"/>
                <a:cs typeface="Arial MT"/>
              </a:rPr>
              <a:t> 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puesta</a:t>
            </a:r>
            <a:r>
              <a:rPr sz="1600" dirty="0">
                <a:latin typeface="Arial MT"/>
                <a:cs typeface="Arial MT"/>
              </a:rPr>
              <a:t> a</a:t>
            </a:r>
            <a:r>
              <a:rPr sz="1600" spc="-5" dirty="0">
                <a:latin typeface="Arial MT"/>
                <a:cs typeface="Arial MT"/>
              </a:rPr>
              <a:t> tierra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lenta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 </a:t>
            </a:r>
            <a:r>
              <a:rPr sz="1600" spc="-5" dirty="0">
                <a:latin typeface="Arial MT"/>
                <a:cs typeface="Arial MT"/>
              </a:rPr>
              <a:t>rápida.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mando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normalmente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es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tripolar</a:t>
            </a:r>
            <a:r>
              <a:rPr sz="160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Las </a:t>
            </a:r>
            <a:r>
              <a:rPr sz="1600" spc="-5" dirty="0">
                <a:latin typeface="Arial MT"/>
                <a:cs typeface="Arial MT"/>
              </a:rPr>
              <a:t>partes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activas del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seccionador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están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soportadas </a:t>
            </a:r>
            <a:r>
              <a:rPr sz="1600" spc="-5" dirty="0" err="1">
                <a:latin typeface="Arial MT"/>
                <a:cs typeface="Arial MT"/>
              </a:rPr>
              <a:t>por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aisladores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cónicos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tipo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abierto</a:t>
            </a:r>
            <a:r>
              <a:rPr sz="1600" dirty="0">
                <a:latin typeface="Arial MT"/>
                <a:cs typeface="Arial MT"/>
              </a:rPr>
              <a:t> o </a:t>
            </a:r>
            <a:r>
              <a:rPr sz="1600" spc="-5" dirty="0">
                <a:latin typeface="Arial MT"/>
                <a:cs typeface="Arial MT"/>
              </a:rPr>
              <a:t>estanco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2000" dirty="0">
              <a:latin typeface="Arial MT"/>
              <a:cs typeface="Arial MT"/>
            </a:endParaRPr>
          </a:p>
          <a:p>
            <a:pPr marL="355600" indent="-343535">
              <a:buFont typeface="Arial MT"/>
              <a:buChar char="•"/>
              <a:tabLst>
                <a:tab pos="354965" algn="l"/>
                <a:tab pos="356235" algn="l"/>
              </a:tabLst>
            </a:pPr>
            <a:r>
              <a:rPr sz="1600" b="1" spc="-5" dirty="0">
                <a:latin typeface="Arial"/>
                <a:cs typeface="Arial"/>
              </a:rPr>
              <a:t>Transformadores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corriente</a:t>
            </a:r>
            <a:endParaRPr sz="1600" dirty="0">
              <a:latin typeface="Arial"/>
              <a:cs typeface="Arial"/>
            </a:endParaRPr>
          </a:p>
          <a:p>
            <a:pPr marL="546100" marR="68580" indent="-635">
              <a:lnSpc>
                <a:spcPct val="90500"/>
              </a:lnSpc>
              <a:spcBef>
                <a:spcPts val="385"/>
              </a:spcBef>
              <a:tabLst>
                <a:tab pos="1294130" algn="l"/>
                <a:tab pos="2596515" algn="l"/>
                <a:tab pos="3115310" algn="l"/>
                <a:tab pos="3796029" algn="l"/>
                <a:tab pos="4937760" algn="l"/>
                <a:tab pos="5392420" algn="l"/>
                <a:tab pos="5778500" algn="l"/>
                <a:tab pos="6346190" algn="l"/>
                <a:tab pos="7151370" algn="l"/>
              </a:tabLst>
            </a:pPr>
            <a:r>
              <a:rPr sz="1600" dirty="0">
                <a:latin typeface="Arial MT"/>
                <a:cs typeface="Arial MT"/>
              </a:rPr>
              <a:t>Están	constituidos	</a:t>
            </a:r>
            <a:r>
              <a:rPr sz="1600" spc="-5" dirty="0">
                <a:latin typeface="Arial MT"/>
                <a:cs typeface="Arial MT"/>
              </a:rPr>
              <a:t>por	</a:t>
            </a:r>
            <a:r>
              <a:rPr sz="1600" dirty="0">
                <a:latin typeface="Arial MT"/>
                <a:cs typeface="Arial MT"/>
              </a:rPr>
              <a:t>toros	colocados	en	el	aire	dentro</a:t>
            </a:r>
            <a:r>
              <a:rPr sz="1600" dirty="0">
                <a:latin typeface="Arial MT"/>
                <a:cs typeface="Arial MT"/>
              </a:rPr>
              <a:t>	de </a:t>
            </a:r>
            <a:r>
              <a:rPr sz="1600" dirty="0" err="1" smtClean="0">
                <a:latin typeface="Arial MT"/>
                <a:cs typeface="Arial MT"/>
              </a:rPr>
              <a:t>una</a:t>
            </a:r>
            <a:r>
              <a:rPr lang="es-ES" sz="1600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envolvente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cilíndrica. El conductor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central principal constituye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 </a:t>
            </a:r>
            <a:r>
              <a:rPr sz="1600" spc="-5" dirty="0" err="1" smtClean="0">
                <a:latin typeface="Arial MT"/>
                <a:cs typeface="Arial MT"/>
              </a:rPr>
              <a:t>devanado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primario</a:t>
            </a:r>
            <a:r>
              <a:rPr sz="1600" spc="-5" dirty="0">
                <a:latin typeface="Arial MT"/>
                <a:cs typeface="Arial MT"/>
              </a:rPr>
              <a:t>. La segunda envolvente cilíndrica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entre los </a:t>
            </a:r>
            <a:r>
              <a:rPr sz="1600" dirty="0">
                <a:latin typeface="Arial MT"/>
                <a:cs typeface="Arial MT"/>
              </a:rPr>
              <a:t>toros</a:t>
            </a:r>
            <a:r>
              <a:rPr sz="1600" dirty="0">
                <a:latin typeface="Arial MT"/>
                <a:cs typeface="Arial MT"/>
              </a:rPr>
              <a:t> y</a:t>
            </a:r>
            <a:r>
              <a:rPr sz="1600" spc="-5" dirty="0">
                <a:latin typeface="Arial MT"/>
                <a:cs typeface="Arial MT"/>
              </a:rPr>
              <a:t> el </a:t>
            </a:r>
            <a:r>
              <a:rPr sz="1600" dirty="0">
                <a:latin typeface="Arial MT"/>
                <a:cs typeface="Arial MT"/>
              </a:rPr>
              <a:t>conductor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asegura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la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estanqueidad</a:t>
            </a:r>
            <a:r>
              <a:rPr sz="1600" spc="-5" dirty="0">
                <a:latin typeface="Arial MT"/>
                <a:cs typeface="Arial MT"/>
              </a:rPr>
              <a:t> del SF6.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30"/>
              </a:spcBef>
            </a:pPr>
            <a:endParaRPr sz="2000" dirty="0">
              <a:latin typeface="Arial MT"/>
              <a:cs typeface="Arial MT"/>
            </a:endParaRPr>
          </a:p>
          <a:p>
            <a:pPr marL="355600" indent="-343535">
              <a:buFont typeface="Arial MT"/>
              <a:buChar char="•"/>
              <a:tabLst>
                <a:tab pos="354965" algn="l"/>
                <a:tab pos="356235" algn="l"/>
              </a:tabLst>
            </a:pPr>
            <a:r>
              <a:rPr sz="1600" b="1" spc="-5" dirty="0">
                <a:latin typeface="Arial"/>
                <a:cs typeface="Arial"/>
              </a:rPr>
              <a:t>Transformadores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tensión</a:t>
            </a:r>
            <a:endParaRPr sz="1600" dirty="0">
              <a:latin typeface="Arial"/>
              <a:cs typeface="Arial"/>
            </a:endParaRPr>
          </a:p>
          <a:p>
            <a:pPr marL="546100" marR="5080">
              <a:lnSpc>
                <a:spcPct val="90500"/>
              </a:lnSpc>
              <a:spcBef>
                <a:spcPts val="385"/>
              </a:spcBef>
            </a:pPr>
            <a:r>
              <a:rPr sz="1600" spc="-5" dirty="0">
                <a:latin typeface="Arial MT"/>
                <a:cs typeface="Arial MT"/>
              </a:rPr>
              <a:t>Son de tipo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inductivo. Están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situados 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 interior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compartimento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gas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independiente</a:t>
            </a:r>
            <a:r>
              <a:rPr sz="1600" spc="-5" dirty="0">
                <a:latin typeface="Arial MT"/>
                <a:cs typeface="Arial MT"/>
              </a:rPr>
              <a:t>. 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parte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activa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está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constituida por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un núcleo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rectangular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sobre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el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cual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están colocados los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devanados secundarios </a:t>
            </a:r>
            <a:r>
              <a:rPr sz="1600" dirty="0">
                <a:latin typeface="Arial MT"/>
                <a:cs typeface="Arial MT"/>
              </a:rPr>
              <a:t>y</a:t>
            </a:r>
            <a:r>
              <a:rPr sz="1600" spc="-5" dirty="0">
                <a:latin typeface="Arial MT"/>
                <a:cs typeface="Arial MT"/>
              </a:rPr>
              <a:t> la bobina</a:t>
            </a:r>
            <a:r>
              <a:rPr sz="1600" spc="-5" dirty="0">
                <a:latin typeface="Arial MT"/>
                <a:cs typeface="Arial MT"/>
              </a:rPr>
              <a:t> de AT.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1.6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GIS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(GAS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INSULATED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SWITCHGEAR)</a:t>
            </a:r>
            <a:endParaRPr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98207" y="961390"/>
            <a:ext cx="9001125" cy="3402329"/>
            <a:chOff x="95637" y="961389"/>
            <a:chExt cx="9001125" cy="340232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69161" y="1025398"/>
              <a:ext cx="4427219" cy="332079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637" y="961389"/>
              <a:ext cx="4535423" cy="340233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1.6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GIS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(GAS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INSULATED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SWITCHGEAR)</a:t>
            </a:r>
            <a:endParaRPr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9498" y="1033019"/>
            <a:ext cx="8135874" cy="518312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1.6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GIS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(GAS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INSULATED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SWITCHGEAR)</a:t>
            </a:r>
            <a:endParaRPr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9499" y="1106171"/>
            <a:ext cx="7993379" cy="508482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1.6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GIS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(GAS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INSULATED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SWITCHGEAR)</a:t>
            </a:r>
            <a:endParaRPr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10776" y="1033019"/>
            <a:ext cx="6264400" cy="523265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1.6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GIS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(GAS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INSULATED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SWITCHGEAR).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Celda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MT</a:t>
            </a:r>
            <a:endParaRPr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9073" y="961390"/>
            <a:ext cx="7200899" cy="531190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1.6	</a:t>
            </a:r>
            <a:r>
              <a:rPr dirty="0"/>
              <a:t>GIS</a:t>
            </a:r>
            <a:r>
              <a:rPr spc="-30" dirty="0"/>
              <a:t> </a:t>
            </a:r>
            <a:r>
              <a:rPr dirty="0"/>
              <a:t>(GAS</a:t>
            </a:r>
            <a:r>
              <a:rPr spc="-30" dirty="0"/>
              <a:t> </a:t>
            </a:r>
            <a:r>
              <a:rPr dirty="0"/>
              <a:t>INSULATED</a:t>
            </a:r>
            <a:r>
              <a:rPr spc="-30" dirty="0"/>
              <a:t> </a:t>
            </a:r>
            <a:r>
              <a:rPr dirty="0"/>
              <a:t>SWITCHGEAR)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8649" y="821944"/>
            <a:ext cx="3141725" cy="539572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213133" y="1547612"/>
            <a:ext cx="2816225" cy="760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Embarrado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2100">
              <a:latin typeface="Arial"/>
              <a:cs typeface="Arial"/>
            </a:endParaRPr>
          </a:p>
          <a:p>
            <a:pPr marL="12700"/>
            <a:r>
              <a:rPr sz="1400" b="1" spc="-5" dirty="0">
                <a:latin typeface="Arial"/>
                <a:cs typeface="Arial"/>
              </a:rPr>
              <a:t>Compartimento </a:t>
            </a:r>
            <a:r>
              <a:rPr sz="1400" b="1" spc="-10" dirty="0">
                <a:latin typeface="Arial"/>
                <a:cs typeface="Arial"/>
              </a:rPr>
              <a:t>de</a:t>
            </a:r>
            <a:r>
              <a:rPr sz="1400" b="1" spc="-5" dirty="0">
                <a:latin typeface="Arial"/>
                <a:cs typeface="Arial"/>
              </a:rPr>
              <a:t> barras de SF6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13132" y="3150103"/>
            <a:ext cx="318008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Compartimento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interruptor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SF6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14661" y="4716769"/>
            <a:ext cx="322516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Compartimento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 </a:t>
            </a:r>
            <a:r>
              <a:rPr sz="1400" b="1" spc="-5" dirty="0">
                <a:latin typeface="Arial"/>
                <a:cs typeface="Arial"/>
              </a:rPr>
              <a:t>cables de </a:t>
            </a:r>
            <a:r>
              <a:rPr sz="1400" b="1" spc="-10" dirty="0">
                <a:latin typeface="Arial"/>
                <a:cs typeface="Arial"/>
              </a:rPr>
              <a:t>potencia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28003" y="5021563"/>
            <a:ext cx="105854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Cajon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BT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1.7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HIS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(HYBRID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INSULATED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SWITCHGEAR)</a:t>
            </a:r>
            <a:endParaRPr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20203" y="1074420"/>
            <a:ext cx="6741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PARTES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AISLADAS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EN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GAS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PARTES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AISLADAS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CON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AIRE</a:t>
            </a:r>
            <a:endParaRPr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91223" y="1764034"/>
            <a:ext cx="6667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3200" spc="-35" dirty="0">
                <a:latin typeface="Tahoma"/>
                <a:cs typeface="Tahoma"/>
              </a:rPr>
              <a:t>HIS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99608" y="2342895"/>
            <a:ext cx="1224280" cy="2087880"/>
          </a:xfrm>
          <a:custGeom>
            <a:avLst/>
            <a:gdLst/>
            <a:ahLst/>
            <a:cxnLst/>
            <a:rect l="l" t="t" r="r" b="b"/>
            <a:pathLst>
              <a:path w="1224280" h="2087879">
                <a:moveTo>
                  <a:pt x="0" y="0"/>
                </a:moveTo>
                <a:lnTo>
                  <a:pt x="0" y="2087879"/>
                </a:lnTo>
              </a:path>
              <a:path w="1224280" h="2087879">
                <a:moveTo>
                  <a:pt x="0" y="1008125"/>
                </a:moveTo>
                <a:lnTo>
                  <a:pt x="360426" y="1008125"/>
                </a:lnTo>
                <a:lnTo>
                  <a:pt x="576072" y="719327"/>
                </a:lnTo>
              </a:path>
              <a:path w="1224280" h="2087879">
                <a:moveTo>
                  <a:pt x="432054" y="647699"/>
                </a:moveTo>
                <a:lnTo>
                  <a:pt x="432054" y="360425"/>
                </a:lnTo>
              </a:path>
              <a:path w="1224280" h="2087879">
                <a:moveTo>
                  <a:pt x="215646" y="360425"/>
                </a:moveTo>
                <a:lnTo>
                  <a:pt x="647700" y="360425"/>
                </a:lnTo>
              </a:path>
              <a:path w="1224280" h="2087879">
                <a:moveTo>
                  <a:pt x="288798" y="287274"/>
                </a:moveTo>
                <a:lnTo>
                  <a:pt x="577596" y="287274"/>
                </a:lnTo>
              </a:path>
              <a:path w="1224280" h="2087879">
                <a:moveTo>
                  <a:pt x="360426" y="215645"/>
                </a:moveTo>
                <a:lnTo>
                  <a:pt x="504443" y="215645"/>
                </a:lnTo>
              </a:path>
              <a:path w="1224280" h="2087879">
                <a:moveTo>
                  <a:pt x="647700" y="1008125"/>
                </a:moveTo>
                <a:lnTo>
                  <a:pt x="1008126" y="1008125"/>
                </a:lnTo>
              </a:path>
              <a:path w="1224280" h="2087879">
                <a:moveTo>
                  <a:pt x="1008126" y="1008125"/>
                </a:moveTo>
                <a:lnTo>
                  <a:pt x="1223772" y="719327"/>
                </a:lnTo>
              </a:path>
            </a:pathLst>
          </a:custGeom>
          <a:ln w="285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3382246" y="3047937"/>
            <a:ext cx="1684655" cy="1252855"/>
            <a:chOff x="1879676" y="3047936"/>
            <a:chExt cx="1684655" cy="1252855"/>
          </a:xfrm>
        </p:grpSpPr>
        <p:sp>
          <p:nvSpPr>
            <p:cNvPr id="7" name="object 7"/>
            <p:cNvSpPr/>
            <p:nvPr/>
          </p:nvSpPr>
          <p:spPr>
            <a:xfrm>
              <a:off x="1893963" y="3206241"/>
              <a:ext cx="1080135" cy="288925"/>
            </a:xfrm>
            <a:custGeom>
              <a:avLst/>
              <a:gdLst/>
              <a:ahLst/>
              <a:cxnLst/>
              <a:rect l="l" t="t" r="r" b="b"/>
              <a:pathLst>
                <a:path w="1080135" h="288925">
                  <a:moveTo>
                    <a:pt x="0" y="288798"/>
                  </a:moveTo>
                  <a:lnTo>
                    <a:pt x="215645" y="0"/>
                  </a:lnTo>
                </a:path>
                <a:path w="1080135" h="288925">
                  <a:moveTo>
                    <a:pt x="215645" y="288798"/>
                  </a:moveTo>
                  <a:lnTo>
                    <a:pt x="0" y="0"/>
                  </a:lnTo>
                </a:path>
                <a:path w="1080135" h="288925">
                  <a:moveTo>
                    <a:pt x="71627" y="144779"/>
                  </a:moveTo>
                  <a:lnTo>
                    <a:pt x="1079753" y="144779"/>
                  </a:lnTo>
                </a:path>
              </a:pathLst>
            </a:custGeom>
            <a:ln w="285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181237" y="3135375"/>
              <a:ext cx="432434" cy="431800"/>
            </a:xfrm>
            <a:custGeom>
              <a:avLst/>
              <a:gdLst/>
              <a:ahLst/>
              <a:cxnLst/>
              <a:rect l="l" t="t" r="r" b="b"/>
              <a:pathLst>
                <a:path w="432435" h="431800">
                  <a:moveTo>
                    <a:pt x="215646" y="0"/>
                  </a:moveTo>
                  <a:lnTo>
                    <a:pt x="166271" y="5667"/>
                  </a:lnTo>
                  <a:lnTo>
                    <a:pt x="120909" y="21824"/>
                  </a:lnTo>
                  <a:lnTo>
                    <a:pt x="80865" y="47206"/>
                  </a:lnTo>
                  <a:lnTo>
                    <a:pt x="47446" y="80545"/>
                  </a:lnTo>
                  <a:lnTo>
                    <a:pt x="21958" y="120575"/>
                  </a:lnTo>
                  <a:lnTo>
                    <a:pt x="5707" y="166031"/>
                  </a:lnTo>
                  <a:lnTo>
                    <a:pt x="0" y="215645"/>
                  </a:lnTo>
                  <a:lnTo>
                    <a:pt x="5707" y="265020"/>
                  </a:lnTo>
                  <a:lnTo>
                    <a:pt x="21958" y="310382"/>
                  </a:lnTo>
                  <a:lnTo>
                    <a:pt x="47446" y="350426"/>
                  </a:lnTo>
                  <a:lnTo>
                    <a:pt x="80865" y="383845"/>
                  </a:lnTo>
                  <a:lnTo>
                    <a:pt x="120909" y="409333"/>
                  </a:lnTo>
                  <a:lnTo>
                    <a:pt x="166271" y="425584"/>
                  </a:lnTo>
                  <a:lnTo>
                    <a:pt x="215646" y="431291"/>
                  </a:lnTo>
                  <a:lnTo>
                    <a:pt x="265302" y="425584"/>
                  </a:lnTo>
                  <a:lnTo>
                    <a:pt x="310867" y="409333"/>
                  </a:lnTo>
                  <a:lnTo>
                    <a:pt x="351046" y="383845"/>
                  </a:lnTo>
                  <a:lnTo>
                    <a:pt x="384547" y="350426"/>
                  </a:lnTo>
                  <a:lnTo>
                    <a:pt x="410078" y="310382"/>
                  </a:lnTo>
                  <a:lnTo>
                    <a:pt x="426344" y="265020"/>
                  </a:lnTo>
                  <a:lnTo>
                    <a:pt x="432054" y="215645"/>
                  </a:lnTo>
                  <a:lnTo>
                    <a:pt x="426344" y="166031"/>
                  </a:lnTo>
                  <a:lnTo>
                    <a:pt x="410078" y="120575"/>
                  </a:lnTo>
                  <a:lnTo>
                    <a:pt x="384547" y="80545"/>
                  </a:lnTo>
                  <a:lnTo>
                    <a:pt x="351046" y="47206"/>
                  </a:lnTo>
                  <a:lnTo>
                    <a:pt x="310867" y="21824"/>
                  </a:lnTo>
                  <a:lnTo>
                    <a:pt x="265302" y="5667"/>
                  </a:lnTo>
                  <a:lnTo>
                    <a:pt x="215646" y="0"/>
                  </a:lnTo>
                  <a:close/>
                </a:path>
              </a:pathLst>
            </a:custGeom>
            <a:ln w="285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57309" y="3351021"/>
              <a:ext cx="0" cy="215900"/>
            </a:xfrm>
            <a:custGeom>
              <a:avLst/>
              <a:gdLst/>
              <a:ahLst/>
              <a:cxnLst/>
              <a:rect l="l" t="t" r="r" b="b"/>
              <a:pathLst>
                <a:path h="215900">
                  <a:moveTo>
                    <a:pt x="0" y="215646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13292" y="3566667"/>
              <a:ext cx="287655" cy="433705"/>
            </a:xfrm>
            <a:custGeom>
              <a:avLst/>
              <a:gdLst/>
              <a:ahLst/>
              <a:cxnLst/>
              <a:rect l="l" t="t" r="r" b="b"/>
              <a:pathLst>
                <a:path w="287655" h="433704">
                  <a:moveTo>
                    <a:pt x="143256" y="0"/>
                  </a:moveTo>
                  <a:lnTo>
                    <a:pt x="97925" y="7376"/>
                  </a:lnTo>
                  <a:lnTo>
                    <a:pt x="58594" y="27919"/>
                  </a:lnTo>
                  <a:lnTo>
                    <a:pt x="27602" y="59253"/>
                  </a:lnTo>
                  <a:lnTo>
                    <a:pt x="7290" y="98998"/>
                  </a:lnTo>
                  <a:lnTo>
                    <a:pt x="0" y="144779"/>
                  </a:lnTo>
                  <a:lnTo>
                    <a:pt x="7290" y="190481"/>
                  </a:lnTo>
                  <a:lnTo>
                    <a:pt x="27602" y="230038"/>
                  </a:lnTo>
                  <a:lnTo>
                    <a:pt x="58594" y="261146"/>
                  </a:lnTo>
                  <a:lnTo>
                    <a:pt x="97925" y="281500"/>
                  </a:lnTo>
                  <a:lnTo>
                    <a:pt x="143256" y="288797"/>
                  </a:lnTo>
                  <a:lnTo>
                    <a:pt x="188665" y="281500"/>
                  </a:lnTo>
                  <a:lnTo>
                    <a:pt x="228185" y="261146"/>
                  </a:lnTo>
                  <a:lnTo>
                    <a:pt x="259402" y="230038"/>
                  </a:lnTo>
                  <a:lnTo>
                    <a:pt x="279903" y="190481"/>
                  </a:lnTo>
                  <a:lnTo>
                    <a:pt x="287273" y="144779"/>
                  </a:lnTo>
                  <a:lnTo>
                    <a:pt x="279903" y="98998"/>
                  </a:lnTo>
                  <a:lnTo>
                    <a:pt x="259402" y="59253"/>
                  </a:lnTo>
                  <a:lnTo>
                    <a:pt x="228185" y="27919"/>
                  </a:lnTo>
                  <a:lnTo>
                    <a:pt x="188665" y="7376"/>
                  </a:lnTo>
                  <a:lnTo>
                    <a:pt x="143256" y="0"/>
                  </a:lnTo>
                  <a:close/>
                </a:path>
                <a:path w="287655" h="433704">
                  <a:moveTo>
                    <a:pt x="143256" y="144779"/>
                  </a:moveTo>
                  <a:lnTo>
                    <a:pt x="97925" y="152149"/>
                  </a:lnTo>
                  <a:lnTo>
                    <a:pt x="58594" y="172650"/>
                  </a:lnTo>
                  <a:lnTo>
                    <a:pt x="27602" y="203868"/>
                  </a:lnTo>
                  <a:lnTo>
                    <a:pt x="7290" y="243388"/>
                  </a:lnTo>
                  <a:lnTo>
                    <a:pt x="0" y="288797"/>
                  </a:lnTo>
                  <a:lnTo>
                    <a:pt x="7290" y="334578"/>
                  </a:lnTo>
                  <a:lnTo>
                    <a:pt x="27602" y="374324"/>
                  </a:lnTo>
                  <a:lnTo>
                    <a:pt x="58594" y="405658"/>
                  </a:lnTo>
                  <a:lnTo>
                    <a:pt x="97925" y="426201"/>
                  </a:lnTo>
                  <a:lnTo>
                    <a:pt x="143256" y="433577"/>
                  </a:lnTo>
                  <a:lnTo>
                    <a:pt x="188665" y="426201"/>
                  </a:lnTo>
                  <a:lnTo>
                    <a:pt x="228185" y="405658"/>
                  </a:lnTo>
                  <a:lnTo>
                    <a:pt x="259402" y="374324"/>
                  </a:lnTo>
                  <a:lnTo>
                    <a:pt x="279903" y="334578"/>
                  </a:lnTo>
                  <a:lnTo>
                    <a:pt x="287273" y="288797"/>
                  </a:lnTo>
                  <a:lnTo>
                    <a:pt x="279903" y="243388"/>
                  </a:lnTo>
                  <a:lnTo>
                    <a:pt x="259402" y="203868"/>
                  </a:lnTo>
                  <a:lnTo>
                    <a:pt x="228185" y="172650"/>
                  </a:lnTo>
                  <a:lnTo>
                    <a:pt x="188665" y="152149"/>
                  </a:lnTo>
                  <a:lnTo>
                    <a:pt x="143256" y="144779"/>
                  </a:lnTo>
                  <a:close/>
                </a:path>
              </a:pathLst>
            </a:custGeom>
            <a:ln w="285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73717" y="3062223"/>
              <a:ext cx="576580" cy="1224280"/>
            </a:xfrm>
            <a:custGeom>
              <a:avLst/>
              <a:gdLst/>
              <a:ahLst/>
              <a:cxnLst/>
              <a:rect l="l" t="t" r="r" b="b"/>
              <a:pathLst>
                <a:path w="576579" h="1224279">
                  <a:moveTo>
                    <a:pt x="0" y="288797"/>
                  </a:moveTo>
                  <a:lnTo>
                    <a:pt x="215646" y="0"/>
                  </a:lnTo>
                </a:path>
                <a:path w="576579" h="1224279">
                  <a:moveTo>
                    <a:pt x="215646" y="288797"/>
                  </a:moveTo>
                  <a:lnTo>
                    <a:pt x="504443" y="288797"/>
                  </a:lnTo>
                </a:path>
                <a:path w="576579" h="1224279">
                  <a:moveTo>
                    <a:pt x="360426" y="576071"/>
                  </a:moveTo>
                  <a:lnTo>
                    <a:pt x="360426" y="288797"/>
                  </a:lnTo>
                </a:path>
                <a:path w="576579" h="1224279">
                  <a:moveTo>
                    <a:pt x="360426" y="864870"/>
                  </a:moveTo>
                  <a:lnTo>
                    <a:pt x="576072" y="576071"/>
                  </a:lnTo>
                </a:path>
                <a:path w="576579" h="1224279">
                  <a:moveTo>
                    <a:pt x="360426" y="1152143"/>
                  </a:moveTo>
                  <a:lnTo>
                    <a:pt x="360426" y="864870"/>
                  </a:lnTo>
                </a:path>
                <a:path w="576579" h="1224279">
                  <a:moveTo>
                    <a:pt x="144018" y="1152143"/>
                  </a:moveTo>
                  <a:lnTo>
                    <a:pt x="576072" y="1152143"/>
                  </a:lnTo>
                </a:path>
                <a:path w="576579" h="1224279">
                  <a:moveTo>
                    <a:pt x="217170" y="1223771"/>
                  </a:moveTo>
                  <a:lnTo>
                    <a:pt x="505968" y="1223771"/>
                  </a:lnTo>
                </a:path>
              </a:pathLst>
            </a:custGeom>
            <a:ln w="285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4765085" y="4359147"/>
            <a:ext cx="144145" cy="0"/>
          </a:xfrm>
          <a:custGeom>
            <a:avLst/>
            <a:gdLst/>
            <a:ahLst/>
            <a:cxnLst/>
            <a:rect l="l" t="t" r="r" b="b"/>
            <a:pathLst>
              <a:path w="144145">
                <a:moveTo>
                  <a:pt x="0" y="0"/>
                </a:moveTo>
                <a:lnTo>
                  <a:pt x="144017" y="0"/>
                </a:lnTo>
              </a:path>
            </a:pathLst>
          </a:custGeom>
          <a:ln w="285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439453" y="1840230"/>
            <a:ext cx="8350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3200" spc="80" dirty="0">
                <a:latin typeface="Tahoma"/>
                <a:cs typeface="Tahoma"/>
              </a:rPr>
              <a:t>A</a:t>
            </a:r>
            <a:r>
              <a:rPr sz="3200" spc="-229" dirty="0">
                <a:latin typeface="Tahoma"/>
                <a:cs typeface="Tahoma"/>
              </a:rPr>
              <a:t> </a:t>
            </a:r>
            <a:r>
              <a:rPr sz="3200" spc="-254" dirty="0">
                <a:latin typeface="Tahoma"/>
                <a:cs typeface="Tahoma"/>
              </a:rPr>
              <a:t>I</a:t>
            </a:r>
            <a:r>
              <a:rPr sz="3200" spc="-229" dirty="0">
                <a:latin typeface="Tahoma"/>
                <a:cs typeface="Tahoma"/>
              </a:rPr>
              <a:t> </a:t>
            </a:r>
            <a:r>
              <a:rPr sz="3200" spc="100" dirty="0">
                <a:latin typeface="Tahoma"/>
                <a:cs typeface="Tahoma"/>
              </a:rPr>
              <a:t>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046197" y="2342895"/>
            <a:ext cx="3759200" cy="2087880"/>
            <a:chOff x="4543628" y="2342895"/>
            <a:chExt cx="3759200" cy="2087880"/>
          </a:xfrm>
        </p:grpSpPr>
        <p:sp>
          <p:nvSpPr>
            <p:cNvPr id="15" name="object 15"/>
            <p:cNvSpPr/>
            <p:nvPr/>
          </p:nvSpPr>
          <p:spPr>
            <a:xfrm>
              <a:off x="4557915" y="2342895"/>
              <a:ext cx="2447925" cy="2087880"/>
            </a:xfrm>
            <a:custGeom>
              <a:avLst/>
              <a:gdLst/>
              <a:ahLst/>
              <a:cxnLst/>
              <a:rect l="l" t="t" r="r" b="b"/>
              <a:pathLst>
                <a:path w="2447925" h="2087879">
                  <a:moveTo>
                    <a:pt x="0" y="0"/>
                  </a:moveTo>
                  <a:lnTo>
                    <a:pt x="0" y="2087880"/>
                  </a:lnTo>
                </a:path>
                <a:path w="2447925" h="2087879">
                  <a:moveTo>
                    <a:pt x="0" y="1008125"/>
                  </a:moveTo>
                  <a:lnTo>
                    <a:pt x="576071" y="1008125"/>
                  </a:lnTo>
                </a:path>
                <a:path w="2447925" h="2087879">
                  <a:moveTo>
                    <a:pt x="576071" y="1295399"/>
                  </a:moveTo>
                  <a:lnTo>
                    <a:pt x="791717" y="1006601"/>
                  </a:lnTo>
                </a:path>
                <a:path w="2447925" h="2087879">
                  <a:moveTo>
                    <a:pt x="791717" y="1008125"/>
                  </a:moveTo>
                  <a:lnTo>
                    <a:pt x="1439404" y="1008125"/>
                  </a:lnTo>
                </a:path>
                <a:path w="2447925" h="2087879">
                  <a:moveTo>
                    <a:pt x="1295400" y="1152144"/>
                  </a:moveTo>
                  <a:lnTo>
                    <a:pt x="1511033" y="863345"/>
                  </a:lnTo>
                </a:path>
                <a:path w="2447925" h="2087879">
                  <a:moveTo>
                    <a:pt x="1511033" y="1152144"/>
                  </a:moveTo>
                  <a:lnTo>
                    <a:pt x="1295400" y="863345"/>
                  </a:lnTo>
                </a:path>
                <a:path w="2447925" h="2087879">
                  <a:moveTo>
                    <a:pt x="1079741" y="502920"/>
                  </a:moveTo>
                  <a:lnTo>
                    <a:pt x="1079741" y="215645"/>
                  </a:lnTo>
                </a:path>
                <a:path w="2447925" h="2087879">
                  <a:moveTo>
                    <a:pt x="863346" y="215645"/>
                  </a:moveTo>
                  <a:lnTo>
                    <a:pt x="1295400" y="215645"/>
                  </a:lnTo>
                </a:path>
                <a:path w="2447925" h="2087879">
                  <a:moveTo>
                    <a:pt x="863346" y="432054"/>
                  </a:moveTo>
                  <a:lnTo>
                    <a:pt x="1079741" y="719327"/>
                  </a:lnTo>
                </a:path>
                <a:path w="2447925" h="2087879">
                  <a:moveTo>
                    <a:pt x="1079741" y="1006601"/>
                  </a:moveTo>
                  <a:lnTo>
                    <a:pt x="1079741" y="719327"/>
                  </a:lnTo>
                </a:path>
                <a:path w="2447925" h="2087879">
                  <a:moveTo>
                    <a:pt x="1655825" y="1008125"/>
                  </a:moveTo>
                  <a:lnTo>
                    <a:pt x="2447530" y="1008125"/>
                  </a:lnTo>
                </a:path>
              </a:pathLst>
            </a:custGeom>
            <a:ln w="28575">
              <a:solidFill>
                <a:srgbClr val="FF67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429375" y="3135375"/>
              <a:ext cx="432434" cy="431800"/>
            </a:xfrm>
            <a:custGeom>
              <a:avLst/>
              <a:gdLst/>
              <a:ahLst/>
              <a:cxnLst/>
              <a:rect l="l" t="t" r="r" b="b"/>
              <a:pathLst>
                <a:path w="432434" h="431800">
                  <a:moveTo>
                    <a:pt x="215645" y="0"/>
                  </a:moveTo>
                  <a:lnTo>
                    <a:pt x="166271" y="5667"/>
                  </a:lnTo>
                  <a:lnTo>
                    <a:pt x="120909" y="21824"/>
                  </a:lnTo>
                  <a:lnTo>
                    <a:pt x="80865" y="47206"/>
                  </a:lnTo>
                  <a:lnTo>
                    <a:pt x="47446" y="80545"/>
                  </a:lnTo>
                  <a:lnTo>
                    <a:pt x="21958" y="120575"/>
                  </a:lnTo>
                  <a:lnTo>
                    <a:pt x="5707" y="166031"/>
                  </a:lnTo>
                  <a:lnTo>
                    <a:pt x="0" y="215645"/>
                  </a:lnTo>
                  <a:lnTo>
                    <a:pt x="5707" y="265020"/>
                  </a:lnTo>
                  <a:lnTo>
                    <a:pt x="21958" y="310382"/>
                  </a:lnTo>
                  <a:lnTo>
                    <a:pt x="47446" y="350426"/>
                  </a:lnTo>
                  <a:lnTo>
                    <a:pt x="80865" y="383845"/>
                  </a:lnTo>
                  <a:lnTo>
                    <a:pt x="120909" y="409333"/>
                  </a:lnTo>
                  <a:lnTo>
                    <a:pt x="166271" y="425584"/>
                  </a:lnTo>
                  <a:lnTo>
                    <a:pt x="215645" y="431291"/>
                  </a:lnTo>
                  <a:lnTo>
                    <a:pt x="265307" y="425584"/>
                  </a:lnTo>
                  <a:lnTo>
                    <a:pt x="310875" y="409333"/>
                  </a:lnTo>
                  <a:lnTo>
                    <a:pt x="351057" y="383845"/>
                  </a:lnTo>
                  <a:lnTo>
                    <a:pt x="384559" y="350426"/>
                  </a:lnTo>
                  <a:lnTo>
                    <a:pt x="410091" y="310382"/>
                  </a:lnTo>
                  <a:lnTo>
                    <a:pt x="426357" y="265020"/>
                  </a:lnTo>
                  <a:lnTo>
                    <a:pt x="432067" y="215645"/>
                  </a:lnTo>
                  <a:lnTo>
                    <a:pt x="426357" y="166031"/>
                  </a:lnTo>
                  <a:lnTo>
                    <a:pt x="410091" y="120575"/>
                  </a:lnTo>
                  <a:lnTo>
                    <a:pt x="384559" y="80545"/>
                  </a:lnTo>
                  <a:lnTo>
                    <a:pt x="351057" y="47206"/>
                  </a:lnTo>
                  <a:lnTo>
                    <a:pt x="310875" y="21824"/>
                  </a:lnTo>
                  <a:lnTo>
                    <a:pt x="265307" y="5667"/>
                  </a:lnTo>
                  <a:lnTo>
                    <a:pt x="215645" y="0"/>
                  </a:lnTo>
                  <a:close/>
                </a:path>
              </a:pathLst>
            </a:custGeom>
            <a:ln w="28575">
              <a:solidFill>
                <a:srgbClr val="FF67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005446" y="3062223"/>
              <a:ext cx="1125855" cy="309880"/>
            </a:xfrm>
            <a:custGeom>
              <a:avLst/>
              <a:gdLst/>
              <a:ahLst/>
              <a:cxnLst/>
              <a:rect l="l" t="t" r="r" b="b"/>
              <a:pathLst>
                <a:path w="1125854" h="309879">
                  <a:moveTo>
                    <a:pt x="0" y="288797"/>
                  </a:moveTo>
                  <a:lnTo>
                    <a:pt x="216420" y="0"/>
                  </a:lnTo>
                </a:path>
                <a:path w="1125854" h="309879">
                  <a:moveTo>
                    <a:pt x="1125473" y="309371"/>
                  </a:moveTo>
                  <a:lnTo>
                    <a:pt x="1125473" y="93725"/>
                  </a:lnTo>
                </a:path>
              </a:pathLst>
            </a:custGeom>
            <a:ln w="28575">
              <a:solidFill>
                <a:srgbClr val="FF67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986916" y="2723895"/>
              <a:ext cx="287655" cy="433705"/>
            </a:xfrm>
            <a:custGeom>
              <a:avLst/>
              <a:gdLst/>
              <a:ahLst/>
              <a:cxnLst/>
              <a:rect l="l" t="t" r="r" b="b"/>
              <a:pathLst>
                <a:path w="287654" h="433705">
                  <a:moveTo>
                    <a:pt x="143255" y="0"/>
                  </a:moveTo>
                  <a:lnTo>
                    <a:pt x="97925" y="7376"/>
                  </a:lnTo>
                  <a:lnTo>
                    <a:pt x="58594" y="27919"/>
                  </a:lnTo>
                  <a:lnTo>
                    <a:pt x="27602" y="59253"/>
                  </a:lnTo>
                  <a:lnTo>
                    <a:pt x="7290" y="98998"/>
                  </a:lnTo>
                  <a:lnTo>
                    <a:pt x="0" y="144779"/>
                  </a:lnTo>
                  <a:lnTo>
                    <a:pt x="7290" y="190189"/>
                  </a:lnTo>
                  <a:lnTo>
                    <a:pt x="27602" y="229709"/>
                  </a:lnTo>
                  <a:lnTo>
                    <a:pt x="58594" y="260927"/>
                  </a:lnTo>
                  <a:lnTo>
                    <a:pt x="97925" y="281427"/>
                  </a:lnTo>
                  <a:lnTo>
                    <a:pt x="143255" y="288798"/>
                  </a:lnTo>
                  <a:lnTo>
                    <a:pt x="188955" y="281427"/>
                  </a:lnTo>
                  <a:lnTo>
                    <a:pt x="228509" y="260927"/>
                  </a:lnTo>
                  <a:lnTo>
                    <a:pt x="259613" y="229709"/>
                  </a:lnTo>
                  <a:lnTo>
                    <a:pt x="279965" y="190189"/>
                  </a:lnTo>
                  <a:lnTo>
                    <a:pt x="287260" y="144779"/>
                  </a:lnTo>
                  <a:lnTo>
                    <a:pt x="279965" y="98998"/>
                  </a:lnTo>
                  <a:lnTo>
                    <a:pt x="259613" y="59253"/>
                  </a:lnTo>
                  <a:lnTo>
                    <a:pt x="228509" y="27919"/>
                  </a:lnTo>
                  <a:lnTo>
                    <a:pt x="188955" y="7376"/>
                  </a:lnTo>
                  <a:lnTo>
                    <a:pt x="143255" y="0"/>
                  </a:lnTo>
                  <a:close/>
                </a:path>
                <a:path w="287654" h="433705">
                  <a:moveTo>
                    <a:pt x="143255" y="144779"/>
                  </a:moveTo>
                  <a:lnTo>
                    <a:pt x="97925" y="152076"/>
                  </a:lnTo>
                  <a:lnTo>
                    <a:pt x="58594" y="172431"/>
                  </a:lnTo>
                  <a:lnTo>
                    <a:pt x="27602" y="203539"/>
                  </a:lnTo>
                  <a:lnTo>
                    <a:pt x="7290" y="243096"/>
                  </a:lnTo>
                  <a:lnTo>
                    <a:pt x="0" y="288798"/>
                  </a:lnTo>
                  <a:lnTo>
                    <a:pt x="7290" y="334578"/>
                  </a:lnTo>
                  <a:lnTo>
                    <a:pt x="27602" y="374324"/>
                  </a:lnTo>
                  <a:lnTo>
                    <a:pt x="58594" y="405658"/>
                  </a:lnTo>
                  <a:lnTo>
                    <a:pt x="97925" y="426201"/>
                  </a:lnTo>
                  <a:lnTo>
                    <a:pt x="143255" y="433578"/>
                  </a:lnTo>
                  <a:lnTo>
                    <a:pt x="188955" y="426201"/>
                  </a:lnTo>
                  <a:lnTo>
                    <a:pt x="228509" y="405658"/>
                  </a:lnTo>
                  <a:lnTo>
                    <a:pt x="259613" y="374324"/>
                  </a:lnTo>
                  <a:lnTo>
                    <a:pt x="279965" y="334578"/>
                  </a:lnTo>
                  <a:lnTo>
                    <a:pt x="287260" y="288798"/>
                  </a:lnTo>
                  <a:lnTo>
                    <a:pt x="279965" y="243096"/>
                  </a:lnTo>
                  <a:lnTo>
                    <a:pt x="259613" y="203539"/>
                  </a:lnTo>
                  <a:lnTo>
                    <a:pt x="228509" y="172431"/>
                  </a:lnTo>
                  <a:lnTo>
                    <a:pt x="188955" y="152076"/>
                  </a:lnTo>
                  <a:lnTo>
                    <a:pt x="143255" y="144779"/>
                  </a:lnTo>
                  <a:close/>
                </a:path>
              </a:pathLst>
            </a:custGeom>
            <a:ln w="28575">
              <a:solidFill>
                <a:srgbClr val="FF67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295019" y="3351021"/>
              <a:ext cx="1007744" cy="935355"/>
            </a:xfrm>
            <a:custGeom>
              <a:avLst/>
              <a:gdLst/>
              <a:ahLst/>
              <a:cxnLst/>
              <a:rect l="l" t="t" r="r" b="b"/>
              <a:pathLst>
                <a:path w="1007745" h="935354">
                  <a:moveTo>
                    <a:pt x="70853" y="0"/>
                  </a:moveTo>
                  <a:lnTo>
                    <a:pt x="1007350" y="0"/>
                  </a:lnTo>
                </a:path>
                <a:path w="1007745" h="935354">
                  <a:moveTo>
                    <a:pt x="215646" y="287273"/>
                  </a:moveTo>
                  <a:lnTo>
                    <a:pt x="215646" y="0"/>
                  </a:lnTo>
                </a:path>
                <a:path w="1007745" h="935354">
                  <a:moveTo>
                    <a:pt x="215646" y="576072"/>
                  </a:moveTo>
                  <a:lnTo>
                    <a:pt x="431279" y="287273"/>
                  </a:lnTo>
                </a:path>
                <a:path w="1007745" h="935354">
                  <a:moveTo>
                    <a:pt x="215646" y="863346"/>
                  </a:moveTo>
                  <a:lnTo>
                    <a:pt x="215646" y="576072"/>
                  </a:lnTo>
                </a:path>
                <a:path w="1007745" h="935354">
                  <a:moveTo>
                    <a:pt x="0" y="863346"/>
                  </a:moveTo>
                  <a:lnTo>
                    <a:pt x="431279" y="863346"/>
                  </a:lnTo>
                </a:path>
                <a:path w="1007745" h="935354">
                  <a:moveTo>
                    <a:pt x="72377" y="934973"/>
                  </a:moveTo>
                  <a:lnTo>
                    <a:pt x="361950" y="934973"/>
                  </a:lnTo>
                </a:path>
              </a:pathLst>
            </a:custGeom>
            <a:ln w="28575">
              <a:solidFill>
                <a:srgbClr val="FF67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785753" y="2715513"/>
              <a:ext cx="3048000" cy="1295400"/>
            </a:xfrm>
            <a:custGeom>
              <a:avLst/>
              <a:gdLst/>
              <a:ahLst/>
              <a:cxnLst/>
              <a:rect l="l" t="t" r="r" b="b"/>
              <a:pathLst>
                <a:path w="3048000" h="1295400">
                  <a:moveTo>
                    <a:pt x="3048000" y="1295399"/>
                  </a:moveTo>
                  <a:lnTo>
                    <a:pt x="3048000" y="0"/>
                  </a:lnTo>
                  <a:lnTo>
                    <a:pt x="0" y="0"/>
                  </a:lnTo>
                  <a:lnTo>
                    <a:pt x="0" y="1295400"/>
                  </a:lnTo>
                  <a:lnTo>
                    <a:pt x="3048000" y="1295399"/>
                  </a:lnTo>
                  <a:close/>
                </a:path>
              </a:pathLst>
            </a:custGeom>
            <a:solidFill>
              <a:srgbClr val="FFFF99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786515" y="2716275"/>
              <a:ext cx="3048000" cy="1295400"/>
            </a:xfrm>
            <a:custGeom>
              <a:avLst/>
              <a:gdLst/>
              <a:ahLst/>
              <a:cxnLst/>
              <a:rect l="l" t="t" r="r" b="b"/>
              <a:pathLst>
                <a:path w="3048000" h="1295400">
                  <a:moveTo>
                    <a:pt x="0" y="0"/>
                  </a:moveTo>
                  <a:lnTo>
                    <a:pt x="0" y="1295400"/>
                  </a:lnTo>
                  <a:lnTo>
                    <a:pt x="3048000" y="1295400"/>
                  </a:lnTo>
                  <a:lnTo>
                    <a:pt x="3048000" y="0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6996970" y="2414523"/>
            <a:ext cx="288925" cy="71120"/>
          </a:xfrm>
          <a:custGeom>
            <a:avLst/>
            <a:gdLst/>
            <a:ahLst/>
            <a:cxnLst/>
            <a:rect l="l" t="t" r="r" b="b"/>
            <a:pathLst>
              <a:path w="288925" h="71119">
                <a:moveTo>
                  <a:pt x="0" y="70865"/>
                </a:moveTo>
                <a:lnTo>
                  <a:pt x="288798" y="70865"/>
                </a:lnTo>
              </a:path>
              <a:path w="288925" h="71119">
                <a:moveTo>
                  <a:pt x="71641" y="0"/>
                </a:moveTo>
                <a:lnTo>
                  <a:pt x="215659" y="0"/>
                </a:lnTo>
              </a:path>
            </a:pathLst>
          </a:custGeom>
          <a:ln w="28575">
            <a:solidFill>
              <a:srgbClr val="FF67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941595" y="4359147"/>
            <a:ext cx="145415" cy="0"/>
          </a:xfrm>
          <a:custGeom>
            <a:avLst/>
            <a:gdLst/>
            <a:ahLst/>
            <a:cxnLst/>
            <a:rect l="l" t="t" r="r" b="b"/>
            <a:pathLst>
              <a:path w="145415">
                <a:moveTo>
                  <a:pt x="0" y="0"/>
                </a:moveTo>
                <a:lnTo>
                  <a:pt x="144792" y="0"/>
                </a:lnTo>
              </a:path>
            </a:pathLst>
          </a:custGeom>
          <a:ln w="28575">
            <a:solidFill>
              <a:srgbClr val="FF67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3385547" y="4613339"/>
            <a:ext cx="5168900" cy="701675"/>
            <a:chOff x="1882978" y="4613338"/>
            <a:chExt cx="5168900" cy="701675"/>
          </a:xfrm>
        </p:grpSpPr>
        <p:sp>
          <p:nvSpPr>
            <p:cNvPr id="25" name="object 25"/>
            <p:cNvSpPr/>
            <p:nvPr/>
          </p:nvSpPr>
          <p:spPr>
            <a:xfrm>
              <a:off x="1890915" y="4621276"/>
              <a:ext cx="5153025" cy="685800"/>
            </a:xfrm>
            <a:custGeom>
              <a:avLst/>
              <a:gdLst/>
              <a:ahLst/>
              <a:cxnLst/>
              <a:rect l="l" t="t" r="r" b="b"/>
              <a:pathLst>
                <a:path w="5153025" h="685800">
                  <a:moveTo>
                    <a:pt x="5152631" y="228600"/>
                  </a:moveTo>
                  <a:lnTo>
                    <a:pt x="4206239" y="0"/>
                  </a:lnTo>
                  <a:lnTo>
                    <a:pt x="3049524" y="228600"/>
                  </a:lnTo>
                  <a:lnTo>
                    <a:pt x="3575291" y="228600"/>
                  </a:lnTo>
                  <a:lnTo>
                    <a:pt x="3551493" y="252214"/>
                  </a:lnTo>
                  <a:lnTo>
                    <a:pt x="3497352" y="298118"/>
                  </a:lnTo>
                  <a:lnTo>
                    <a:pt x="3434800" y="342141"/>
                  </a:lnTo>
                  <a:lnTo>
                    <a:pt x="3400489" y="363406"/>
                  </a:lnTo>
                  <a:lnTo>
                    <a:pt x="3364218" y="384149"/>
                  </a:lnTo>
                  <a:lnTo>
                    <a:pt x="3326035" y="404355"/>
                  </a:lnTo>
                  <a:lnTo>
                    <a:pt x="3285987" y="424007"/>
                  </a:lnTo>
                  <a:lnTo>
                    <a:pt x="3244122" y="443087"/>
                  </a:lnTo>
                  <a:lnTo>
                    <a:pt x="3200488" y="461578"/>
                  </a:lnTo>
                  <a:lnTo>
                    <a:pt x="3155131" y="479464"/>
                  </a:lnTo>
                  <a:lnTo>
                    <a:pt x="3108101" y="496728"/>
                  </a:lnTo>
                  <a:lnTo>
                    <a:pt x="3059444" y="513353"/>
                  </a:lnTo>
                  <a:lnTo>
                    <a:pt x="3009207" y="529322"/>
                  </a:lnTo>
                  <a:lnTo>
                    <a:pt x="2957440" y="544617"/>
                  </a:lnTo>
                  <a:lnTo>
                    <a:pt x="2904188" y="559223"/>
                  </a:lnTo>
                  <a:lnTo>
                    <a:pt x="2849501" y="573123"/>
                  </a:lnTo>
                  <a:lnTo>
                    <a:pt x="2793425" y="586298"/>
                  </a:lnTo>
                  <a:lnTo>
                    <a:pt x="2736007" y="598733"/>
                  </a:lnTo>
                  <a:lnTo>
                    <a:pt x="2677297" y="610411"/>
                  </a:lnTo>
                  <a:lnTo>
                    <a:pt x="2617340" y="621314"/>
                  </a:lnTo>
                  <a:lnTo>
                    <a:pt x="2556186" y="631425"/>
                  </a:lnTo>
                  <a:lnTo>
                    <a:pt x="2493881" y="640729"/>
                  </a:lnTo>
                  <a:lnTo>
                    <a:pt x="2430473" y="649207"/>
                  </a:lnTo>
                  <a:lnTo>
                    <a:pt x="2366010" y="656844"/>
                  </a:lnTo>
                  <a:lnTo>
                    <a:pt x="2295760" y="648455"/>
                  </a:lnTo>
                  <a:lnTo>
                    <a:pt x="2226915" y="639100"/>
                  </a:lnTo>
                  <a:lnTo>
                    <a:pt x="2159522" y="628801"/>
                  </a:lnTo>
                  <a:lnTo>
                    <a:pt x="2093630" y="617584"/>
                  </a:lnTo>
                  <a:lnTo>
                    <a:pt x="2029286" y="605471"/>
                  </a:lnTo>
                  <a:lnTo>
                    <a:pt x="1966538" y="592487"/>
                  </a:lnTo>
                  <a:lnTo>
                    <a:pt x="1905435" y="578656"/>
                  </a:lnTo>
                  <a:lnTo>
                    <a:pt x="1846025" y="564002"/>
                  </a:lnTo>
                  <a:lnTo>
                    <a:pt x="1788356" y="548548"/>
                  </a:lnTo>
                  <a:lnTo>
                    <a:pt x="1732475" y="532318"/>
                  </a:lnTo>
                  <a:lnTo>
                    <a:pt x="1678432" y="515337"/>
                  </a:lnTo>
                  <a:lnTo>
                    <a:pt x="1626273" y="497628"/>
                  </a:lnTo>
                  <a:lnTo>
                    <a:pt x="1576048" y="479216"/>
                  </a:lnTo>
                  <a:lnTo>
                    <a:pt x="1527803" y="460123"/>
                  </a:lnTo>
                  <a:lnTo>
                    <a:pt x="1481589" y="440375"/>
                  </a:lnTo>
                  <a:lnTo>
                    <a:pt x="1437451" y="419994"/>
                  </a:lnTo>
                  <a:lnTo>
                    <a:pt x="1395439" y="399005"/>
                  </a:lnTo>
                  <a:lnTo>
                    <a:pt x="1355601" y="377433"/>
                  </a:lnTo>
                  <a:lnTo>
                    <a:pt x="1317984" y="355300"/>
                  </a:lnTo>
                  <a:lnTo>
                    <a:pt x="1282637" y="332630"/>
                  </a:lnTo>
                  <a:lnTo>
                    <a:pt x="1249609" y="309448"/>
                  </a:lnTo>
                  <a:lnTo>
                    <a:pt x="1218945" y="285778"/>
                  </a:lnTo>
                  <a:lnTo>
                    <a:pt x="1164910" y="237067"/>
                  </a:lnTo>
                  <a:lnTo>
                    <a:pt x="1120915" y="186689"/>
                  </a:lnTo>
                  <a:lnTo>
                    <a:pt x="1087346" y="134835"/>
                  </a:lnTo>
                  <a:lnTo>
                    <a:pt x="1064587" y="81697"/>
                  </a:lnTo>
                  <a:lnTo>
                    <a:pt x="1053023" y="27465"/>
                  </a:lnTo>
                  <a:lnTo>
                    <a:pt x="1051559" y="0"/>
                  </a:lnTo>
                  <a:lnTo>
                    <a:pt x="0" y="0"/>
                  </a:lnTo>
                  <a:lnTo>
                    <a:pt x="4825" y="50050"/>
                  </a:lnTo>
                  <a:lnTo>
                    <a:pt x="19082" y="99127"/>
                  </a:lnTo>
                  <a:lnTo>
                    <a:pt x="42436" y="147107"/>
                  </a:lnTo>
                  <a:lnTo>
                    <a:pt x="74556" y="193866"/>
                  </a:lnTo>
                  <a:lnTo>
                    <a:pt x="115109" y="239280"/>
                  </a:lnTo>
                  <a:lnTo>
                    <a:pt x="163762" y="283225"/>
                  </a:lnTo>
                  <a:lnTo>
                    <a:pt x="220185" y="325577"/>
                  </a:lnTo>
                  <a:lnTo>
                    <a:pt x="284044" y="366212"/>
                  </a:lnTo>
                  <a:lnTo>
                    <a:pt x="318658" y="385847"/>
                  </a:lnTo>
                  <a:lnTo>
                    <a:pt x="355006" y="405006"/>
                  </a:lnTo>
                  <a:lnTo>
                    <a:pt x="393048" y="423673"/>
                  </a:lnTo>
                  <a:lnTo>
                    <a:pt x="432740" y="441834"/>
                  </a:lnTo>
                  <a:lnTo>
                    <a:pt x="474043" y="459473"/>
                  </a:lnTo>
                  <a:lnTo>
                    <a:pt x="516914" y="476573"/>
                  </a:lnTo>
                  <a:lnTo>
                    <a:pt x="561311" y="493121"/>
                  </a:lnTo>
                  <a:lnTo>
                    <a:pt x="607194" y="509100"/>
                  </a:lnTo>
                  <a:lnTo>
                    <a:pt x="654520" y="524494"/>
                  </a:lnTo>
                  <a:lnTo>
                    <a:pt x="703248" y="539288"/>
                  </a:lnTo>
                  <a:lnTo>
                    <a:pt x="753337" y="553468"/>
                  </a:lnTo>
                  <a:lnTo>
                    <a:pt x="804745" y="567016"/>
                  </a:lnTo>
                  <a:lnTo>
                    <a:pt x="857430" y="579918"/>
                  </a:lnTo>
                  <a:lnTo>
                    <a:pt x="911352" y="592158"/>
                  </a:lnTo>
                  <a:lnTo>
                    <a:pt x="966467" y="603721"/>
                  </a:lnTo>
                  <a:lnTo>
                    <a:pt x="1022736" y="614591"/>
                  </a:lnTo>
                  <a:lnTo>
                    <a:pt x="1080115" y="624753"/>
                  </a:lnTo>
                  <a:lnTo>
                    <a:pt x="1138565" y="634191"/>
                  </a:lnTo>
                  <a:lnTo>
                    <a:pt x="1198042" y="642889"/>
                  </a:lnTo>
                  <a:lnTo>
                    <a:pt x="1258507" y="650833"/>
                  </a:lnTo>
                  <a:lnTo>
                    <a:pt x="1319916" y="658006"/>
                  </a:lnTo>
                  <a:lnTo>
                    <a:pt x="1382229" y="664394"/>
                  </a:lnTo>
                  <a:lnTo>
                    <a:pt x="1445404" y="669980"/>
                  </a:lnTo>
                  <a:lnTo>
                    <a:pt x="1509399" y="674749"/>
                  </a:lnTo>
                  <a:lnTo>
                    <a:pt x="1574174" y="678686"/>
                  </a:lnTo>
                  <a:lnTo>
                    <a:pt x="1639685" y="681775"/>
                  </a:lnTo>
                  <a:lnTo>
                    <a:pt x="1705893" y="684000"/>
                  </a:lnTo>
                  <a:lnTo>
                    <a:pt x="1772755" y="685347"/>
                  </a:lnTo>
                  <a:lnTo>
                    <a:pt x="1840230" y="685800"/>
                  </a:lnTo>
                  <a:lnTo>
                    <a:pt x="2891790" y="685800"/>
                  </a:lnTo>
                  <a:lnTo>
                    <a:pt x="2954802" y="685399"/>
                  </a:lnTo>
                  <a:lnTo>
                    <a:pt x="3017403" y="684205"/>
                  </a:lnTo>
                  <a:lnTo>
                    <a:pt x="3079549" y="682228"/>
                  </a:lnTo>
                  <a:lnTo>
                    <a:pt x="3141201" y="679479"/>
                  </a:lnTo>
                  <a:lnTo>
                    <a:pt x="3202316" y="675970"/>
                  </a:lnTo>
                  <a:lnTo>
                    <a:pt x="3262854" y="671712"/>
                  </a:lnTo>
                  <a:lnTo>
                    <a:pt x="3322772" y="666715"/>
                  </a:lnTo>
                  <a:lnTo>
                    <a:pt x="3382029" y="660991"/>
                  </a:lnTo>
                  <a:lnTo>
                    <a:pt x="3440584" y="654552"/>
                  </a:lnTo>
                  <a:lnTo>
                    <a:pt x="3498396" y="647407"/>
                  </a:lnTo>
                  <a:lnTo>
                    <a:pt x="3555422" y="639568"/>
                  </a:lnTo>
                  <a:lnTo>
                    <a:pt x="3611622" y="631047"/>
                  </a:lnTo>
                  <a:lnTo>
                    <a:pt x="3666955" y="621854"/>
                  </a:lnTo>
                  <a:lnTo>
                    <a:pt x="3721378" y="612001"/>
                  </a:lnTo>
                  <a:lnTo>
                    <a:pt x="3774850" y="601498"/>
                  </a:lnTo>
                  <a:lnTo>
                    <a:pt x="3827330" y="590357"/>
                  </a:lnTo>
                  <a:lnTo>
                    <a:pt x="3878776" y="578588"/>
                  </a:lnTo>
                  <a:lnTo>
                    <a:pt x="3929148" y="566204"/>
                  </a:lnTo>
                  <a:lnTo>
                    <a:pt x="3978403" y="553214"/>
                  </a:lnTo>
                  <a:lnTo>
                    <a:pt x="4026500" y="539630"/>
                  </a:lnTo>
                  <a:lnTo>
                    <a:pt x="4073398" y="525464"/>
                  </a:lnTo>
                  <a:lnTo>
                    <a:pt x="4119056" y="510726"/>
                  </a:lnTo>
                  <a:lnTo>
                    <a:pt x="4163431" y="495427"/>
                  </a:lnTo>
                  <a:lnTo>
                    <a:pt x="4206483" y="479579"/>
                  </a:lnTo>
                  <a:lnTo>
                    <a:pt x="4248169" y="463193"/>
                  </a:lnTo>
                  <a:lnTo>
                    <a:pt x="4288450" y="446279"/>
                  </a:lnTo>
                  <a:lnTo>
                    <a:pt x="4327282" y="428849"/>
                  </a:lnTo>
                  <a:lnTo>
                    <a:pt x="4364625" y="410914"/>
                  </a:lnTo>
                  <a:lnTo>
                    <a:pt x="4400438" y="392484"/>
                  </a:lnTo>
                  <a:lnTo>
                    <a:pt x="4434678" y="373572"/>
                  </a:lnTo>
                  <a:lnTo>
                    <a:pt x="4498277" y="334344"/>
                  </a:lnTo>
                  <a:lnTo>
                    <a:pt x="4555091" y="293317"/>
                  </a:lnTo>
                  <a:lnTo>
                    <a:pt x="4604787" y="250581"/>
                  </a:lnTo>
                  <a:lnTo>
                    <a:pt x="4626863" y="228600"/>
                  </a:lnTo>
                  <a:lnTo>
                    <a:pt x="5152631" y="228600"/>
                  </a:lnTo>
                  <a:close/>
                </a:path>
              </a:pathLst>
            </a:custGeom>
            <a:solidFill>
              <a:srgbClr val="FFCC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890915" y="4621276"/>
              <a:ext cx="2891790" cy="685800"/>
            </a:xfrm>
            <a:custGeom>
              <a:avLst/>
              <a:gdLst/>
              <a:ahLst/>
              <a:cxnLst/>
              <a:rect l="l" t="t" r="r" b="b"/>
              <a:pathLst>
                <a:path w="2891790" h="685800">
                  <a:moveTo>
                    <a:pt x="2891790" y="685800"/>
                  </a:moveTo>
                  <a:lnTo>
                    <a:pt x="2824315" y="685347"/>
                  </a:lnTo>
                  <a:lnTo>
                    <a:pt x="2757453" y="684000"/>
                  </a:lnTo>
                  <a:lnTo>
                    <a:pt x="2691246" y="681775"/>
                  </a:lnTo>
                  <a:lnTo>
                    <a:pt x="2625734" y="678686"/>
                  </a:lnTo>
                  <a:lnTo>
                    <a:pt x="2560959" y="674749"/>
                  </a:lnTo>
                  <a:lnTo>
                    <a:pt x="2496964" y="669980"/>
                  </a:lnTo>
                  <a:lnTo>
                    <a:pt x="2433789" y="664394"/>
                  </a:lnTo>
                  <a:lnTo>
                    <a:pt x="2371476" y="658006"/>
                  </a:lnTo>
                  <a:lnTo>
                    <a:pt x="2310067" y="650833"/>
                  </a:lnTo>
                  <a:lnTo>
                    <a:pt x="2249602" y="642889"/>
                  </a:lnTo>
                  <a:lnTo>
                    <a:pt x="2190125" y="634191"/>
                  </a:lnTo>
                  <a:lnTo>
                    <a:pt x="2131675" y="624753"/>
                  </a:lnTo>
                  <a:lnTo>
                    <a:pt x="2074296" y="614591"/>
                  </a:lnTo>
                  <a:lnTo>
                    <a:pt x="2018027" y="603721"/>
                  </a:lnTo>
                  <a:lnTo>
                    <a:pt x="1962912" y="592158"/>
                  </a:lnTo>
                  <a:lnTo>
                    <a:pt x="1908990" y="579918"/>
                  </a:lnTo>
                  <a:lnTo>
                    <a:pt x="1856305" y="567016"/>
                  </a:lnTo>
                  <a:lnTo>
                    <a:pt x="1804897" y="553468"/>
                  </a:lnTo>
                  <a:lnTo>
                    <a:pt x="1754808" y="539288"/>
                  </a:lnTo>
                  <a:lnTo>
                    <a:pt x="1706080" y="524494"/>
                  </a:lnTo>
                  <a:lnTo>
                    <a:pt x="1658754" y="509100"/>
                  </a:lnTo>
                  <a:lnTo>
                    <a:pt x="1612871" y="493121"/>
                  </a:lnTo>
                  <a:lnTo>
                    <a:pt x="1568474" y="476573"/>
                  </a:lnTo>
                  <a:lnTo>
                    <a:pt x="1525603" y="459473"/>
                  </a:lnTo>
                  <a:lnTo>
                    <a:pt x="1484300" y="441834"/>
                  </a:lnTo>
                  <a:lnTo>
                    <a:pt x="1444608" y="423673"/>
                  </a:lnTo>
                  <a:lnTo>
                    <a:pt x="1406566" y="405006"/>
                  </a:lnTo>
                  <a:lnTo>
                    <a:pt x="1370218" y="385847"/>
                  </a:lnTo>
                  <a:lnTo>
                    <a:pt x="1335604" y="366212"/>
                  </a:lnTo>
                  <a:lnTo>
                    <a:pt x="1302766" y="346117"/>
                  </a:lnTo>
                  <a:lnTo>
                    <a:pt x="1242583" y="304608"/>
                  </a:lnTo>
                  <a:lnTo>
                    <a:pt x="1190004" y="261444"/>
                  </a:lnTo>
                  <a:lnTo>
                    <a:pt x="1145359" y="216749"/>
                  </a:lnTo>
                  <a:lnTo>
                    <a:pt x="1108981" y="170647"/>
                  </a:lnTo>
                  <a:lnTo>
                    <a:pt x="1081202" y="123262"/>
                  </a:lnTo>
                  <a:lnTo>
                    <a:pt x="1062356" y="74718"/>
                  </a:lnTo>
                  <a:lnTo>
                    <a:pt x="1052773" y="25138"/>
                  </a:lnTo>
                  <a:lnTo>
                    <a:pt x="1051559" y="0"/>
                  </a:lnTo>
                  <a:lnTo>
                    <a:pt x="0" y="0"/>
                  </a:lnTo>
                  <a:lnTo>
                    <a:pt x="4825" y="50050"/>
                  </a:lnTo>
                  <a:lnTo>
                    <a:pt x="19082" y="99127"/>
                  </a:lnTo>
                  <a:lnTo>
                    <a:pt x="42436" y="147107"/>
                  </a:lnTo>
                  <a:lnTo>
                    <a:pt x="74556" y="193866"/>
                  </a:lnTo>
                  <a:lnTo>
                    <a:pt x="115109" y="239280"/>
                  </a:lnTo>
                  <a:lnTo>
                    <a:pt x="163762" y="283225"/>
                  </a:lnTo>
                  <a:lnTo>
                    <a:pt x="220185" y="325577"/>
                  </a:lnTo>
                  <a:lnTo>
                    <a:pt x="284044" y="366212"/>
                  </a:lnTo>
                  <a:lnTo>
                    <a:pt x="318658" y="385847"/>
                  </a:lnTo>
                  <a:lnTo>
                    <a:pt x="355006" y="405006"/>
                  </a:lnTo>
                  <a:lnTo>
                    <a:pt x="393048" y="423673"/>
                  </a:lnTo>
                  <a:lnTo>
                    <a:pt x="432740" y="441834"/>
                  </a:lnTo>
                  <a:lnTo>
                    <a:pt x="474043" y="459473"/>
                  </a:lnTo>
                  <a:lnTo>
                    <a:pt x="516914" y="476573"/>
                  </a:lnTo>
                  <a:lnTo>
                    <a:pt x="561311" y="493121"/>
                  </a:lnTo>
                  <a:lnTo>
                    <a:pt x="607194" y="509100"/>
                  </a:lnTo>
                  <a:lnTo>
                    <a:pt x="654520" y="524494"/>
                  </a:lnTo>
                  <a:lnTo>
                    <a:pt x="703248" y="539288"/>
                  </a:lnTo>
                  <a:lnTo>
                    <a:pt x="753337" y="553468"/>
                  </a:lnTo>
                  <a:lnTo>
                    <a:pt x="804745" y="567016"/>
                  </a:lnTo>
                  <a:lnTo>
                    <a:pt x="857430" y="579918"/>
                  </a:lnTo>
                  <a:lnTo>
                    <a:pt x="911352" y="592158"/>
                  </a:lnTo>
                  <a:lnTo>
                    <a:pt x="966467" y="603721"/>
                  </a:lnTo>
                  <a:lnTo>
                    <a:pt x="1022736" y="614591"/>
                  </a:lnTo>
                  <a:lnTo>
                    <a:pt x="1080115" y="624753"/>
                  </a:lnTo>
                  <a:lnTo>
                    <a:pt x="1138565" y="634191"/>
                  </a:lnTo>
                  <a:lnTo>
                    <a:pt x="1198042" y="642889"/>
                  </a:lnTo>
                  <a:lnTo>
                    <a:pt x="1258507" y="650833"/>
                  </a:lnTo>
                  <a:lnTo>
                    <a:pt x="1319916" y="658006"/>
                  </a:lnTo>
                  <a:lnTo>
                    <a:pt x="1382229" y="664394"/>
                  </a:lnTo>
                  <a:lnTo>
                    <a:pt x="1445404" y="669980"/>
                  </a:lnTo>
                  <a:lnTo>
                    <a:pt x="1509399" y="674749"/>
                  </a:lnTo>
                  <a:lnTo>
                    <a:pt x="1574174" y="678686"/>
                  </a:lnTo>
                  <a:lnTo>
                    <a:pt x="1639685" y="681775"/>
                  </a:lnTo>
                  <a:lnTo>
                    <a:pt x="1705893" y="684000"/>
                  </a:lnTo>
                  <a:lnTo>
                    <a:pt x="1772755" y="685347"/>
                  </a:lnTo>
                  <a:lnTo>
                    <a:pt x="1840230" y="685800"/>
                  </a:lnTo>
                  <a:lnTo>
                    <a:pt x="2891790" y="685800"/>
                  </a:lnTo>
                  <a:close/>
                </a:path>
              </a:pathLst>
            </a:custGeom>
            <a:solidFill>
              <a:srgbClr val="CDA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890915" y="4621276"/>
              <a:ext cx="5153025" cy="685800"/>
            </a:xfrm>
            <a:custGeom>
              <a:avLst/>
              <a:gdLst/>
              <a:ahLst/>
              <a:cxnLst/>
              <a:rect l="l" t="t" r="r" b="b"/>
              <a:pathLst>
                <a:path w="5153025" h="685800">
                  <a:moveTo>
                    <a:pt x="0" y="0"/>
                  </a:moveTo>
                  <a:lnTo>
                    <a:pt x="4825" y="50050"/>
                  </a:lnTo>
                  <a:lnTo>
                    <a:pt x="19082" y="99127"/>
                  </a:lnTo>
                  <a:lnTo>
                    <a:pt x="42436" y="147107"/>
                  </a:lnTo>
                  <a:lnTo>
                    <a:pt x="74556" y="193866"/>
                  </a:lnTo>
                  <a:lnTo>
                    <a:pt x="115109" y="239280"/>
                  </a:lnTo>
                  <a:lnTo>
                    <a:pt x="163762" y="283225"/>
                  </a:lnTo>
                  <a:lnTo>
                    <a:pt x="220185" y="325577"/>
                  </a:lnTo>
                  <a:lnTo>
                    <a:pt x="284044" y="366212"/>
                  </a:lnTo>
                  <a:lnTo>
                    <a:pt x="318658" y="385847"/>
                  </a:lnTo>
                  <a:lnTo>
                    <a:pt x="355006" y="405006"/>
                  </a:lnTo>
                  <a:lnTo>
                    <a:pt x="393048" y="423673"/>
                  </a:lnTo>
                  <a:lnTo>
                    <a:pt x="432740" y="441834"/>
                  </a:lnTo>
                  <a:lnTo>
                    <a:pt x="474043" y="459473"/>
                  </a:lnTo>
                  <a:lnTo>
                    <a:pt x="516914" y="476573"/>
                  </a:lnTo>
                  <a:lnTo>
                    <a:pt x="561311" y="493121"/>
                  </a:lnTo>
                  <a:lnTo>
                    <a:pt x="607194" y="509100"/>
                  </a:lnTo>
                  <a:lnTo>
                    <a:pt x="654520" y="524494"/>
                  </a:lnTo>
                  <a:lnTo>
                    <a:pt x="703248" y="539288"/>
                  </a:lnTo>
                  <a:lnTo>
                    <a:pt x="753337" y="553468"/>
                  </a:lnTo>
                  <a:lnTo>
                    <a:pt x="804745" y="567016"/>
                  </a:lnTo>
                  <a:lnTo>
                    <a:pt x="857430" y="579918"/>
                  </a:lnTo>
                  <a:lnTo>
                    <a:pt x="911352" y="592158"/>
                  </a:lnTo>
                  <a:lnTo>
                    <a:pt x="966467" y="603721"/>
                  </a:lnTo>
                  <a:lnTo>
                    <a:pt x="1022736" y="614591"/>
                  </a:lnTo>
                  <a:lnTo>
                    <a:pt x="1080115" y="624753"/>
                  </a:lnTo>
                  <a:lnTo>
                    <a:pt x="1138565" y="634191"/>
                  </a:lnTo>
                  <a:lnTo>
                    <a:pt x="1198042" y="642889"/>
                  </a:lnTo>
                  <a:lnTo>
                    <a:pt x="1258507" y="650833"/>
                  </a:lnTo>
                  <a:lnTo>
                    <a:pt x="1319916" y="658006"/>
                  </a:lnTo>
                  <a:lnTo>
                    <a:pt x="1382229" y="664394"/>
                  </a:lnTo>
                  <a:lnTo>
                    <a:pt x="1445404" y="669980"/>
                  </a:lnTo>
                  <a:lnTo>
                    <a:pt x="1509399" y="674749"/>
                  </a:lnTo>
                  <a:lnTo>
                    <a:pt x="1574174" y="678686"/>
                  </a:lnTo>
                  <a:lnTo>
                    <a:pt x="1639685" y="681775"/>
                  </a:lnTo>
                  <a:lnTo>
                    <a:pt x="1705893" y="684000"/>
                  </a:lnTo>
                  <a:lnTo>
                    <a:pt x="1772755" y="685347"/>
                  </a:lnTo>
                  <a:lnTo>
                    <a:pt x="1840230" y="685800"/>
                  </a:lnTo>
                  <a:lnTo>
                    <a:pt x="2891790" y="685800"/>
                  </a:lnTo>
                  <a:lnTo>
                    <a:pt x="2954802" y="685399"/>
                  </a:lnTo>
                  <a:lnTo>
                    <a:pt x="3017403" y="684205"/>
                  </a:lnTo>
                  <a:lnTo>
                    <a:pt x="3079549" y="682228"/>
                  </a:lnTo>
                  <a:lnTo>
                    <a:pt x="3141201" y="679479"/>
                  </a:lnTo>
                  <a:lnTo>
                    <a:pt x="3202316" y="675970"/>
                  </a:lnTo>
                  <a:lnTo>
                    <a:pt x="3262854" y="671712"/>
                  </a:lnTo>
                  <a:lnTo>
                    <a:pt x="3322772" y="666715"/>
                  </a:lnTo>
                  <a:lnTo>
                    <a:pt x="3382029" y="660991"/>
                  </a:lnTo>
                  <a:lnTo>
                    <a:pt x="3440584" y="654552"/>
                  </a:lnTo>
                  <a:lnTo>
                    <a:pt x="3498396" y="647407"/>
                  </a:lnTo>
                  <a:lnTo>
                    <a:pt x="3555422" y="639568"/>
                  </a:lnTo>
                  <a:lnTo>
                    <a:pt x="3611622" y="631047"/>
                  </a:lnTo>
                  <a:lnTo>
                    <a:pt x="3666955" y="621854"/>
                  </a:lnTo>
                  <a:lnTo>
                    <a:pt x="3721378" y="612001"/>
                  </a:lnTo>
                  <a:lnTo>
                    <a:pt x="3774850" y="601498"/>
                  </a:lnTo>
                  <a:lnTo>
                    <a:pt x="3827330" y="590357"/>
                  </a:lnTo>
                  <a:lnTo>
                    <a:pt x="3878776" y="578588"/>
                  </a:lnTo>
                  <a:lnTo>
                    <a:pt x="3929148" y="566204"/>
                  </a:lnTo>
                  <a:lnTo>
                    <a:pt x="3978403" y="553214"/>
                  </a:lnTo>
                  <a:lnTo>
                    <a:pt x="4026500" y="539630"/>
                  </a:lnTo>
                  <a:lnTo>
                    <a:pt x="4073398" y="525464"/>
                  </a:lnTo>
                  <a:lnTo>
                    <a:pt x="4119056" y="510726"/>
                  </a:lnTo>
                  <a:lnTo>
                    <a:pt x="4163431" y="495427"/>
                  </a:lnTo>
                  <a:lnTo>
                    <a:pt x="4206483" y="479579"/>
                  </a:lnTo>
                  <a:lnTo>
                    <a:pt x="4248169" y="463193"/>
                  </a:lnTo>
                  <a:lnTo>
                    <a:pt x="4288450" y="446279"/>
                  </a:lnTo>
                  <a:lnTo>
                    <a:pt x="4327282" y="428849"/>
                  </a:lnTo>
                  <a:lnTo>
                    <a:pt x="4364625" y="410914"/>
                  </a:lnTo>
                  <a:lnTo>
                    <a:pt x="4400438" y="392484"/>
                  </a:lnTo>
                  <a:lnTo>
                    <a:pt x="4434678" y="373572"/>
                  </a:lnTo>
                  <a:lnTo>
                    <a:pt x="4498277" y="334344"/>
                  </a:lnTo>
                  <a:lnTo>
                    <a:pt x="4555091" y="293317"/>
                  </a:lnTo>
                  <a:lnTo>
                    <a:pt x="4604787" y="250581"/>
                  </a:lnTo>
                  <a:lnTo>
                    <a:pt x="4626863" y="228600"/>
                  </a:lnTo>
                  <a:lnTo>
                    <a:pt x="5152631" y="228600"/>
                  </a:lnTo>
                  <a:lnTo>
                    <a:pt x="4206239" y="0"/>
                  </a:lnTo>
                  <a:lnTo>
                    <a:pt x="3049524" y="228600"/>
                  </a:lnTo>
                  <a:lnTo>
                    <a:pt x="3575291" y="228600"/>
                  </a:lnTo>
                  <a:lnTo>
                    <a:pt x="3551493" y="252214"/>
                  </a:lnTo>
                  <a:lnTo>
                    <a:pt x="3497352" y="298118"/>
                  </a:lnTo>
                  <a:lnTo>
                    <a:pt x="3434800" y="342141"/>
                  </a:lnTo>
                  <a:lnTo>
                    <a:pt x="3400489" y="363406"/>
                  </a:lnTo>
                  <a:lnTo>
                    <a:pt x="3364218" y="384149"/>
                  </a:lnTo>
                  <a:lnTo>
                    <a:pt x="3326035" y="404355"/>
                  </a:lnTo>
                  <a:lnTo>
                    <a:pt x="3285987" y="424007"/>
                  </a:lnTo>
                  <a:lnTo>
                    <a:pt x="3244122" y="443087"/>
                  </a:lnTo>
                  <a:lnTo>
                    <a:pt x="3200488" y="461578"/>
                  </a:lnTo>
                  <a:lnTo>
                    <a:pt x="3155131" y="479464"/>
                  </a:lnTo>
                  <a:lnTo>
                    <a:pt x="3108101" y="496728"/>
                  </a:lnTo>
                  <a:lnTo>
                    <a:pt x="3059444" y="513353"/>
                  </a:lnTo>
                  <a:lnTo>
                    <a:pt x="3009207" y="529322"/>
                  </a:lnTo>
                  <a:lnTo>
                    <a:pt x="2957440" y="544617"/>
                  </a:lnTo>
                  <a:lnTo>
                    <a:pt x="2904188" y="559223"/>
                  </a:lnTo>
                  <a:lnTo>
                    <a:pt x="2849501" y="573123"/>
                  </a:lnTo>
                  <a:lnTo>
                    <a:pt x="2793425" y="586298"/>
                  </a:lnTo>
                  <a:lnTo>
                    <a:pt x="2736007" y="598733"/>
                  </a:lnTo>
                  <a:lnTo>
                    <a:pt x="2677297" y="610411"/>
                  </a:lnTo>
                  <a:lnTo>
                    <a:pt x="2617340" y="621314"/>
                  </a:lnTo>
                  <a:lnTo>
                    <a:pt x="2556186" y="631425"/>
                  </a:lnTo>
                  <a:lnTo>
                    <a:pt x="2493881" y="640729"/>
                  </a:lnTo>
                  <a:lnTo>
                    <a:pt x="2430473" y="649207"/>
                  </a:lnTo>
                  <a:lnTo>
                    <a:pt x="2366010" y="656844"/>
                  </a:lnTo>
                  <a:lnTo>
                    <a:pt x="2295760" y="648455"/>
                  </a:lnTo>
                  <a:lnTo>
                    <a:pt x="2226915" y="639100"/>
                  </a:lnTo>
                  <a:lnTo>
                    <a:pt x="2159522" y="628801"/>
                  </a:lnTo>
                  <a:lnTo>
                    <a:pt x="2093630" y="617584"/>
                  </a:lnTo>
                  <a:lnTo>
                    <a:pt x="2029286" y="605471"/>
                  </a:lnTo>
                  <a:lnTo>
                    <a:pt x="1966538" y="592487"/>
                  </a:lnTo>
                  <a:lnTo>
                    <a:pt x="1905435" y="578656"/>
                  </a:lnTo>
                  <a:lnTo>
                    <a:pt x="1846025" y="564002"/>
                  </a:lnTo>
                  <a:lnTo>
                    <a:pt x="1788356" y="548548"/>
                  </a:lnTo>
                  <a:lnTo>
                    <a:pt x="1732475" y="532318"/>
                  </a:lnTo>
                  <a:lnTo>
                    <a:pt x="1678432" y="515337"/>
                  </a:lnTo>
                  <a:lnTo>
                    <a:pt x="1626273" y="497628"/>
                  </a:lnTo>
                  <a:lnTo>
                    <a:pt x="1576048" y="479216"/>
                  </a:lnTo>
                  <a:lnTo>
                    <a:pt x="1527803" y="460123"/>
                  </a:lnTo>
                  <a:lnTo>
                    <a:pt x="1481589" y="440375"/>
                  </a:lnTo>
                  <a:lnTo>
                    <a:pt x="1437451" y="419994"/>
                  </a:lnTo>
                  <a:lnTo>
                    <a:pt x="1395439" y="399005"/>
                  </a:lnTo>
                  <a:lnTo>
                    <a:pt x="1355601" y="377433"/>
                  </a:lnTo>
                  <a:lnTo>
                    <a:pt x="1317984" y="355300"/>
                  </a:lnTo>
                  <a:lnTo>
                    <a:pt x="1282637" y="332630"/>
                  </a:lnTo>
                  <a:lnTo>
                    <a:pt x="1249609" y="309448"/>
                  </a:lnTo>
                  <a:lnTo>
                    <a:pt x="1218945" y="285778"/>
                  </a:lnTo>
                  <a:lnTo>
                    <a:pt x="1164910" y="237067"/>
                  </a:lnTo>
                  <a:lnTo>
                    <a:pt x="1120915" y="186689"/>
                  </a:lnTo>
                  <a:lnTo>
                    <a:pt x="1087346" y="134835"/>
                  </a:lnTo>
                  <a:lnTo>
                    <a:pt x="1064587" y="81697"/>
                  </a:lnTo>
                  <a:lnTo>
                    <a:pt x="1053023" y="27465"/>
                  </a:lnTo>
                  <a:lnTo>
                    <a:pt x="1051559" y="0"/>
                  </a:lnTo>
                  <a:lnTo>
                    <a:pt x="0" y="0"/>
                  </a:lnTo>
                  <a:close/>
                </a:path>
                <a:path w="5153025" h="685800">
                  <a:moveTo>
                    <a:pt x="2891790" y="685800"/>
                  </a:moveTo>
                  <a:lnTo>
                    <a:pt x="2838327" y="685503"/>
                  </a:lnTo>
                  <a:lnTo>
                    <a:pt x="2784951" y="684617"/>
                  </a:lnTo>
                  <a:lnTo>
                    <a:pt x="2731703" y="683145"/>
                  </a:lnTo>
                  <a:lnTo>
                    <a:pt x="2678625" y="681093"/>
                  </a:lnTo>
                  <a:lnTo>
                    <a:pt x="2625756" y="678465"/>
                  </a:lnTo>
                  <a:lnTo>
                    <a:pt x="2573139" y="675266"/>
                  </a:lnTo>
                  <a:lnTo>
                    <a:pt x="2520815" y="671499"/>
                  </a:lnTo>
                  <a:lnTo>
                    <a:pt x="2468825" y="667170"/>
                  </a:lnTo>
                  <a:lnTo>
                    <a:pt x="2417209" y="662284"/>
                  </a:lnTo>
                  <a:lnTo>
                    <a:pt x="2366010" y="656844"/>
                  </a:lnTo>
                </a:path>
              </a:pathLst>
            </a:custGeom>
            <a:ln w="158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599729" y="5495244"/>
            <a:ext cx="692467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9540" marR="5080" indent="-2657475">
              <a:lnSpc>
                <a:spcPct val="110000"/>
              </a:lnSpc>
              <a:spcBef>
                <a:spcPts val="100"/>
              </a:spcBef>
            </a:pPr>
            <a:r>
              <a:rPr sz="2000" b="1" spc="-105" dirty="0">
                <a:solidFill>
                  <a:srgbClr val="032141"/>
                </a:solidFill>
                <a:latin typeface="Tahoma"/>
                <a:cs typeface="Tahoma"/>
              </a:rPr>
              <a:t>Interruptor</a:t>
            </a:r>
            <a:r>
              <a:rPr sz="2000" b="1" spc="-120" dirty="0">
                <a:solidFill>
                  <a:srgbClr val="032141"/>
                </a:solidFill>
                <a:latin typeface="Tahoma"/>
                <a:cs typeface="Tahoma"/>
              </a:rPr>
              <a:t> </a:t>
            </a:r>
            <a:r>
              <a:rPr sz="2000" b="1" spc="-15" dirty="0">
                <a:solidFill>
                  <a:srgbClr val="032141"/>
                </a:solidFill>
                <a:latin typeface="Tahoma"/>
                <a:cs typeface="Tahoma"/>
              </a:rPr>
              <a:t>-</a:t>
            </a:r>
            <a:r>
              <a:rPr sz="2000" b="1" spc="-120" dirty="0">
                <a:solidFill>
                  <a:srgbClr val="032141"/>
                </a:solidFill>
                <a:latin typeface="Tahoma"/>
                <a:cs typeface="Tahoma"/>
              </a:rPr>
              <a:t> </a:t>
            </a:r>
            <a:r>
              <a:rPr sz="2000" b="1" spc="-95" dirty="0">
                <a:solidFill>
                  <a:srgbClr val="032141"/>
                </a:solidFill>
                <a:latin typeface="Tahoma"/>
                <a:cs typeface="Tahoma"/>
              </a:rPr>
              <a:t>Seccionadores</a:t>
            </a:r>
            <a:r>
              <a:rPr sz="2000" b="1" spc="-120" dirty="0">
                <a:solidFill>
                  <a:srgbClr val="032141"/>
                </a:solidFill>
                <a:latin typeface="Tahoma"/>
                <a:cs typeface="Tahoma"/>
              </a:rPr>
              <a:t> </a:t>
            </a:r>
            <a:r>
              <a:rPr sz="2000" b="1" spc="-15" dirty="0">
                <a:solidFill>
                  <a:srgbClr val="032141"/>
                </a:solidFill>
                <a:latin typeface="Tahoma"/>
                <a:cs typeface="Tahoma"/>
              </a:rPr>
              <a:t>-</a:t>
            </a:r>
            <a:r>
              <a:rPr sz="2000" b="1" spc="-114" dirty="0">
                <a:solidFill>
                  <a:srgbClr val="032141"/>
                </a:solidFill>
                <a:latin typeface="Tahoma"/>
                <a:cs typeface="Tahoma"/>
              </a:rPr>
              <a:t> </a:t>
            </a:r>
            <a:r>
              <a:rPr sz="2000" b="1" spc="-95" dirty="0">
                <a:solidFill>
                  <a:srgbClr val="032141"/>
                </a:solidFill>
                <a:latin typeface="Tahoma"/>
                <a:cs typeface="Tahoma"/>
              </a:rPr>
              <a:t>Seccionadores</a:t>
            </a:r>
            <a:r>
              <a:rPr sz="2000" b="1" spc="-120" dirty="0">
                <a:solidFill>
                  <a:srgbClr val="032141"/>
                </a:solidFill>
                <a:latin typeface="Tahoma"/>
                <a:cs typeface="Tahoma"/>
              </a:rPr>
              <a:t> </a:t>
            </a:r>
            <a:r>
              <a:rPr sz="2000" b="1" spc="-110" dirty="0">
                <a:solidFill>
                  <a:srgbClr val="032141"/>
                </a:solidFill>
                <a:latin typeface="Tahoma"/>
                <a:cs typeface="Tahoma"/>
              </a:rPr>
              <a:t>puesta</a:t>
            </a:r>
            <a:r>
              <a:rPr sz="2000" b="1" spc="-125" dirty="0">
                <a:solidFill>
                  <a:srgbClr val="032141"/>
                </a:solidFill>
                <a:latin typeface="Tahoma"/>
                <a:cs typeface="Tahoma"/>
              </a:rPr>
              <a:t> </a:t>
            </a:r>
            <a:r>
              <a:rPr sz="2000" b="1" spc="-135" dirty="0">
                <a:solidFill>
                  <a:srgbClr val="032141"/>
                </a:solidFill>
                <a:latin typeface="Tahoma"/>
                <a:cs typeface="Tahoma"/>
              </a:rPr>
              <a:t>a</a:t>
            </a:r>
            <a:r>
              <a:rPr sz="2000" b="1" spc="-114" dirty="0">
                <a:solidFill>
                  <a:srgbClr val="032141"/>
                </a:solidFill>
                <a:latin typeface="Tahoma"/>
                <a:cs typeface="Tahoma"/>
              </a:rPr>
              <a:t> </a:t>
            </a:r>
            <a:r>
              <a:rPr sz="2000" b="1" spc="-60" dirty="0" err="1" smtClean="0">
                <a:solidFill>
                  <a:srgbClr val="032141"/>
                </a:solidFill>
                <a:latin typeface="Tahoma"/>
                <a:cs typeface="Tahoma"/>
              </a:rPr>
              <a:t>tierra</a:t>
            </a:r>
            <a:r>
              <a:rPr lang="es-ES" sz="2000" b="1" spc="-60" dirty="0" smtClean="0">
                <a:solidFill>
                  <a:srgbClr val="032141"/>
                </a:solidFill>
                <a:latin typeface="Tahoma"/>
                <a:cs typeface="Tahoma"/>
              </a:rPr>
              <a:t> </a:t>
            </a:r>
            <a:r>
              <a:rPr sz="2000" b="1" spc="-100" dirty="0" err="1" smtClean="0">
                <a:solidFill>
                  <a:srgbClr val="032141"/>
                </a:solidFill>
                <a:latin typeface="Tahoma"/>
                <a:cs typeface="Tahoma"/>
              </a:rPr>
              <a:t>encapsulados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33" name="object 3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24188" y="889000"/>
            <a:ext cx="3329177" cy="52578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98212" y="889001"/>
            <a:ext cx="4991100" cy="532942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5" name="object 5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1.7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HIS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(HYBRID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INSULATED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SWITCHGEAR)</a:t>
            </a:r>
            <a:endParaRPr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9632" y="961390"/>
            <a:ext cx="4515612" cy="491294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349025" y="5887973"/>
            <a:ext cx="922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40" dirty="0">
                <a:latin typeface="Tahoma"/>
                <a:cs typeface="Tahoma"/>
              </a:rPr>
              <a:t>14</a:t>
            </a:r>
            <a:r>
              <a:rPr sz="2400" spc="-35" dirty="0">
                <a:latin typeface="Tahoma"/>
                <a:cs typeface="Tahoma"/>
              </a:rPr>
              <a:t>5</a:t>
            </a:r>
            <a:r>
              <a:rPr sz="2400" spc="-180" dirty="0">
                <a:latin typeface="Tahoma"/>
                <a:cs typeface="Tahoma"/>
              </a:rPr>
              <a:t> </a:t>
            </a:r>
            <a:r>
              <a:rPr sz="2400" spc="15" dirty="0">
                <a:latin typeface="Tahoma"/>
                <a:cs typeface="Tahoma"/>
              </a:rPr>
              <a:t>kV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67336" y="966724"/>
            <a:ext cx="4508754" cy="4885944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9" name="object 9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1.7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HIS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(HYBRID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INSULATED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SWITCHGEAR)</a:t>
            </a:r>
            <a:endParaRPr>
              <a:latin typeface="Arial MT"/>
              <a:cs typeface="Arial MT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1.7	</a:t>
            </a:r>
            <a:r>
              <a:rPr dirty="0"/>
              <a:t>HIS</a:t>
            </a:r>
            <a:r>
              <a:rPr spc="-30" dirty="0"/>
              <a:t> </a:t>
            </a:r>
            <a:r>
              <a:rPr spc="-5" dirty="0"/>
              <a:t>(HYBRID</a:t>
            </a:r>
            <a:r>
              <a:rPr spc="-25" dirty="0"/>
              <a:t> </a:t>
            </a:r>
            <a:r>
              <a:rPr dirty="0"/>
              <a:t>INSULATED</a:t>
            </a:r>
            <a:r>
              <a:rPr spc="-25" dirty="0"/>
              <a:t> </a:t>
            </a:r>
            <a:r>
              <a:rPr spc="-5" dirty="0"/>
              <a:t>SWITCHGEAR)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550459" y="1809495"/>
            <a:ext cx="6268085" cy="4475480"/>
            <a:chOff x="1047889" y="1809495"/>
            <a:chExt cx="6268085" cy="44754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68633" y="1809495"/>
              <a:ext cx="5346953" cy="447522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54239" y="4095495"/>
              <a:ext cx="1600200" cy="0"/>
            </a:xfrm>
            <a:custGeom>
              <a:avLst/>
              <a:gdLst/>
              <a:ahLst/>
              <a:cxnLst/>
              <a:rect l="l" t="t" r="r" b="b"/>
              <a:pathLst>
                <a:path w="1600200">
                  <a:moveTo>
                    <a:pt x="0" y="0"/>
                  </a:moveTo>
                  <a:lnTo>
                    <a:pt x="1600200" y="0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560104" y="3745991"/>
            <a:ext cx="1539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040" marR="5080" indent="-180975">
              <a:spcBef>
                <a:spcPts val="100"/>
              </a:spcBef>
            </a:pPr>
            <a:r>
              <a:rPr spc="25" dirty="0" err="1" smtClean="0">
                <a:latin typeface="Tahoma"/>
                <a:cs typeface="Tahoma"/>
              </a:rPr>
              <a:t>Accionamiento</a:t>
            </a:r>
            <a:r>
              <a:rPr lang="es-ES" spc="25" dirty="0" smtClean="0">
                <a:latin typeface="Tahoma"/>
                <a:cs typeface="Tahoma"/>
              </a:rPr>
              <a:t> </a:t>
            </a:r>
            <a:r>
              <a:rPr spc="45" dirty="0" err="1" smtClean="0">
                <a:latin typeface="Tahoma"/>
                <a:cs typeface="Tahoma"/>
              </a:rPr>
              <a:t>interruptor</a:t>
            </a:r>
            <a:endParaRPr dirty="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467655" y="2342895"/>
            <a:ext cx="1537335" cy="3352800"/>
          </a:xfrm>
          <a:custGeom>
            <a:avLst/>
            <a:gdLst/>
            <a:ahLst/>
            <a:cxnLst/>
            <a:rect l="l" t="t" r="r" b="b"/>
            <a:pathLst>
              <a:path w="1537335" h="3352800">
                <a:moveTo>
                  <a:pt x="241553" y="0"/>
                </a:moveTo>
                <a:lnTo>
                  <a:pt x="1160526" y="0"/>
                </a:lnTo>
              </a:path>
              <a:path w="1537335" h="3352800">
                <a:moveTo>
                  <a:pt x="165353" y="3352799"/>
                </a:moveTo>
                <a:lnTo>
                  <a:pt x="1536940" y="3352799"/>
                </a:lnTo>
              </a:path>
              <a:path w="1537335" h="3352800">
                <a:moveTo>
                  <a:pt x="0" y="1071371"/>
                </a:moveTo>
                <a:lnTo>
                  <a:pt x="1536940" y="1066799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21904" y="1107948"/>
            <a:ext cx="6038850" cy="1185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solidFill>
                  <a:srgbClr val="032141"/>
                </a:solidFill>
                <a:latin typeface="Tahoma"/>
                <a:cs typeface="Tahoma"/>
              </a:rPr>
              <a:t>PRODUCTO</a:t>
            </a:r>
            <a:r>
              <a:rPr sz="2400" spc="-175" dirty="0">
                <a:solidFill>
                  <a:srgbClr val="032141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032141"/>
                </a:solidFill>
                <a:latin typeface="Tahoma"/>
                <a:cs typeface="Tahoma"/>
              </a:rPr>
              <a:t>/</a:t>
            </a:r>
            <a:r>
              <a:rPr sz="2400" spc="-170" dirty="0">
                <a:solidFill>
                  <a:srgbClr val="032141"/>
                </a:solidFill>
                <a:latin typeface="Tahoma"/>
                <a:cs typeface="Tahoma"/>
              </a:rPr>
              <a:t> </a:t>
            </a:r>
            <a:r>
              <a:rPr sz="2400" spc="20" dirty="0">
                <a:solidFill>
                  <a:srgbClr val="032141"/>
                </a:solidFill>
                <a:latin typeface="Tahoma"/>
                <a:cs typeface="Tahoma"/>
              </a:rPr>
              <a:t>CARACTERÍSTICAS</a:t>
            </a:r>
            <a:r>
              <a:rPr sz="2400" spc="-170" dirty="0">
                <a:solidFill>
                  <a:srgbClr val="032141"/>
                </a:solidFill>
                <a:latin typeface="Tahoma"/>
                <a:cs typeface="Tahoma"/>
              </a:rPr>
              <a:t> </a:t>
            </a:r>
            <a:r>
              <a:rPr sz="2400" spc="20" dirty="0">
                <a:solidFill>
                  <a:srgbClr val="032141"/>
                </a:solidFill>
                <a:latin typeface="Tahoma"/>
                <a:cs typeface="Tahoma"/>
              </a:rPr>
              <a:t>TÉCNICAS.</a:t>
            </a:r>
            <a:endParaRPr sz="2400">
              <a:latin typeface="Tahoma"/>
              <a:cs typeface="Tahoma"/>
            </a:endParaRPr>
          </a:p>
          <a:p>
            <a:pPr>
              <a:spcBef>
                <a:spcPts val="45"/>
              </a:spcBef>
            </a:pPr>
            <a:endParaRPr sz="3350">
              <a:latin typeface="Tahoma"/>
              <a:cs typeface="Tahoma"/>
            </a:endParaRPr>
          </a:p>
          <a:p>
            <a:pPr marL="1002665"/>
            <a:r>
              <a:rPr spc="40" dirty="0">
                <a:latin typeface="Tahoma"/>
                <a:cs typeface="Tahoma"/>
              </a:rPr>
              <a:t>Bushing</a:t>
            </a:r>
            <a:endParaRPr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12505" y="5269991"/>
            <a:ext cx="1181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5" dirty="0">
                <a:latin typeface="Tahoma"/>
                <a:cs typeface="Tahoma"/>
              </a:rPr>
              <a:t>Interruptor</a:t>
            </a:r>
            <a:endParaRPr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07704" y="2755391"/>
            <a:ext cx="15875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35" dirty="0" err="1" smtClean="0">
                <a:latin typeface="Tahoma"/>
                <a:cs typeface="Tahoma"/>
              </a:rPr>
              <a:t>Transformador</a:t>
            </a:r>
            <a:r>
              <a:rPr lang="es-ES" spc="35" dirty="0" smtClean="0">
                <a:latin typeface="Tahoma"/>
                <a:cs typeface="Tahoma"/>
              </a:rPr>
              <a:t> </a:t>
            </a:r>
            <a:r>
              <a:rPr spc="10" dirty="0" smtClean="0">
                <a:latin typeface="Tahoma"/>
                <a:cs typeface="Tahoma"/>
              </a:rPr>
              <a:t>de</a:t>
            </a:r>
            <a:r>
              <a:rPr spc="-130" dirty="0" smtClean="0">
                <a:latin typeface="Tahoma"/>
                <a:cs typeface="Tahoma"/>
              </a:rPr>
              <a:t> </a:t>
            </a:r>
            <a:r>
              <a:rPr spc="30" dirty="0">
                <a:latin typeface="Tahoma"/>
                <a:cs typeface="Tahoma"/>
              </a:rPr>
              <a:t>intensidad</a:t>
            </a:r>
            <a:endParaRPr dirty="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32312" y="2679200"/>
            <a:ext cx="13462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tabLst>
                <a:tab pos="1332865" algn="l"/>
              </a:tabLst>
            </a:pPr>
            <a:r>
              <a:rPr spc="30" dirty="0" err="1" smtClean="0">
                <a:latin typeface="Tahoma"/>
                <a:cs typeface="Tahoma"/>
              </a:rPr>
              <a:t>Seccionador</a:t>
            </a:r>
            <a:r>
              <a:rPr lang="es-ES" spc="30" dirty="0" smtClean="0">
                <a:latin typeface="Tahoma"/>
                <a:cs typeface="Tahoma"/>
              </a:rPr>
              <a:t> </a:t>
            </a:r>
            <a:r>
              <a:rPr u="sng" spc="20" dirty="0" err="1" smtClean="0">
                <a:uFill>
                  <a:solidFill>
                    <a:srgbClr val="010101"/>
                  </a:solidFill>
                </a:uFill>
                <a:latin typeface="Tahoma"/>
                <a:cs typeface="Tahoma"/>
              </a:rPr>
              <a:t>combinado</a:t>
            </a:r>
            <a:r>
              <a:rPr u="sng" spc="20" dirty="0">
                <a:uFill>
                  <a:solidFill>
                    <a:srgbClr val="010101"/>
                  </a:solidFill>
                </a:uFill>
                <a:latin typeface="Tahoma"/>
                <a:cs typeface="Tahoma"/>
              </a:rPr>
              <a:t>	</a:t>
            </a:r>
            <a:endParaRPr dirty="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623608" y="2342895"/>
            <a:ext cx="5105400" cy="3352800"/>
          </a:xfrm>
          <a:custGeom>
            <a:avLst/>
            <a:gdLst/>
            <a:ahLst/>
            <a:cxnLst/>
            <a:rect l="l" t="t" r="r" b="b"/>
            <a:pathLst>
              <a:path w="5105400" h="3352800">
                <a:moveTo>
                  <a:pt x="5105387" y="914399"/>
                </a:moveTo>
                <a:lnTo>
                  <a:pt x="4495787" y="2590799"/>
                </a:lnTo>
              </a:path>
              <a:path w="5105400" h="3352800">
                <a:moveTo>
                  <a:pt x="0" y="0"/>
                </a:moveTo>
                <a:lnTo>
                  <a:pt x="1752599" y="533399"/>
                </a:lnTo>
              </a:path>
              <a:path w="5105400" h="3352800">
                <a:moveTo>
                  <a:pt x="380986" y="1066799"/>
                </a:moveTo>
                <a:lnTo>
                  <a:pt x="2057399" y="1828799"/>
                </a:lnTo>
              </a:path>
              <a:path w="5105400" h="3352800">
                <a:moveTo>
                  <a:pt x="533399" y="1752599"/>
                </a:moveTo>
                <a:lnTo>
                  <a:pt x="761999" y="2209799"/>
                </a:lnTo>
              </a:path>
              <a:path w="5105400" h="3352800">
                <a:moveTo>
                  <a:pt x="380986" y="3352799"/>
                </a:moveTo>
                <a:lnTo>
                  <a:pt x="3200399" y="2590799"/>
                </a:lnTo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623088" y="5726429"/>
            <a:ext cx="19342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25" dirty="0">
                <a:latin typeface="Tahoma"/>
                <a:cs typeface="Tahoma"/>
              </a:rPr>
              <a:t>Equip</a:t>
            </a:r>
            <a:r>
              <a:rPr sz="2400" spc="35" dirty="0">
                <a:latin typeface="Tahoma"/>
                <a:cs typeface="Tahoma"/>
              </a:rPr>
              <a:t>o</a:t>
            </a:r>
            <a:r>
              <a:rPr sz="2400" spc="-180" dirty="0">
                <a:latin typeface="Tahoma"/>
                <a:cs typeface="Tahoma"/>
              </a:rPr>
              <a:t> </a:t>
            </a:r>
            <a:r>
              <a:rPr sz="2400" spc="-40" dirty="0">
                <a:latin typeface="Tahoma"/>
                <a:cs typeface="Tahoma"/>
              </a:rPr>
              <a:t>14</a:t>
            </a:r>
            <a:r>
              <a:rPr sz="2400" spc="-35" dirty="0">
                <a:latin typeface="Tahoma"/>
                <a:cs typeface="Tahoma"/>
              </a:rPr>
              <a:t>5</a:t>
            </a:r>
            <a:r>
              <a:rPr sz="2400" spc="-180" dirty="0">
                <a:latin typeface="Tahoma"/>
                <a:cs typeface="Tahoma"/>
              </a:rPr>
              <a:t> </a:t>
            </a:r>
            <a:r>
              <a:rPr sz="2400" spc="15" dirty="0">
                <a:latin typeface="Tahoma"/>
                <a:cs typeface="Tahoma"/>
              </a:rPr>
              <a:t>kV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0306" y="974597"/>
            <a:ext cx="8228330" cy="536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spcBef>
                <a:spcPts val="100"/>
              </a:spcBef>
              <a:buSzPct val="93750"/>
              <a:buFont typeface="Wingdings"/>
              <a:buChar char=""/>
              <a:tabLst>
                <a:tab pos="175260" algn="l"/>
              </a:tabLst>
            </a:pPr>
            <a:r>
              <a:rPr sz="1600" spc="-5" dirty="0">
                <a:latin typeface="Arial MT"/>
                <a:cs typeface="Arial MT"/>
              </a:rPr>
              <a:t>Alternativa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5" dirty="0">
                <a:latin typeface="Arial MT"/>
                <a:cs typeface="Arial MT"/>
              </a:rPr>
              <a:t> las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instalaciones GIS para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entornos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rurales</a:t>
            </a:r>
            <a:r>
              <a:rPr sz="1600" dirty="0">
                <a:latin typeface="Arial MT"/>
                <a:cs typeface="Arial MT"/>
              </a:rPr>
              <a:t> y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semiurbanos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requisitos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fiabilidad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similares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lang="es-ES" sz="1600" spc="-10" dirty="0" smtClean="0">
                <a:latin typeface="Arial MT"/>
                <a:cs typeface="Arial MT"/>
              </a:rPr>
              <a:t>costos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más adecuados al entorno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35"/>
              </a:spcBef>
              <a:buChar char=""/>
            </a:pPr>
            <a:endParaRPr sz="1650" dirty="0">
              <a:latin typeface="Arial MT"/>
              <a:cs typeface="Arial MT"/>
            </a:endParaRPr>
          </a:p>
          <a:p>
            <a:pPr marL="12700" marR="348615" indent="-635">
              <a:buSzPct val="93750"/>
              <a:buFont typeface="Wingdings"/>
              <a:buChar char=""/>
              <a:tabLst>
                <a:tab pos="175260" algn="l"/>
              </a:tabLst>
            </a:pPr>
            <a:r>
              <a:rPr sz="1600" spc="-5" dirty="0">
                <a:latin typeface="Arial MT"/>
                <a:cs typeface="Arial MT"/>
              </a:rPr>
              <a:t>Posibilita ampliaciones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y/o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reforma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instalaciones existentes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 las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que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los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equipos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originales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han quedado obsoletos/descatalogados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25"/>
              </a:spcBef>
              <a:buChar char=""/>
            </a:pPr>
            <a:endParaRPr dirty="0">
              <a:latin typeface="Arial MT"/>
              <a:cs typeface="Arial MT"/>
            </a:endParaRPr>
          </a:p>
          <a:p>
            <a:pPr marL="174625" indent="-162560">
              <a:buClr>
                <a:srgbClr val="3365FF"/>
              </a:buClr>
              <a:buSzPct val="93750"/>
              <a:buFont typeface="Wingdings"/>
              <a:buChar char=""/>
              <a:tabLst>
                <a:tab pos="175260" algn="l"/>
              </a:tabLst>
            </a:pPr>
            <a:r>
              <a:rPr sz="1600" spc="-5" dirty="0">
                <a:latin typeface="Arial MT"/>
                <a:cs typeface="Arial MT"/>
              </a:rPr>
              <a:t>Menor espacio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que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solución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convencional</a:t>
            </a:r>
            <a:endParaRPr sz="16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Char char=""/>
            </a:pPr>
            <a:endParaRPr sz="2000" dirty="0">
              <a:latin typeface="Arial MT"/>
              <a:cs typeface="Arial MT"/>
            </a:endParaRPr>
          </a:p>
          <a:p>
            <a:pPr marL="174625" indent="-162560">
              <a:spcBef>
                <a:spcPts val="5"/>
              </a:spcBef>
              <a:buClr>
                <a:srgbClr val="3365FF"/>
              </a:buClr>
              <a:buSzPct val="93750"/>
              <a:buFont typeface="Wingdings"/>
              <a:buChar char=""/>
              <a:tabLst>
                <a:tab pos="175260" algn="l"/>
              </a:tabLst>
            </a:pPr>
            <a:r>
              <a:rPr sz="1600" dirty="0">
                <a:latin typeface="Arial MT"/>
                <a:cs typeface="Arial MT"/>
              </a:rPr>
              <a:t>Integración</a:t>
            </a:r>
            <a:r>
              <a:rPr sz="1600" spc="-5" dirty="0">
                <a:latin typeface="Arial MT"/>
                <a:cs typeface="Arial MT"/>
              </a:rPr>
              <a:t> de</a:t>
            </a:r>
            <a:r>
              <a:rPr sz="1600" dirty="0">
                <a:latin typeface="Arial MT"/>
                <a:cs typeface="Arial MT"/>
              </a:rPr>
              <a:t> todas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funciones principales en un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solo equipo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45"/>
              </a:spcBef>
              <a:buChar char=""/>
            </a:pPr>
            <a:endParaRPr dirty="0">
              <a:latin typeface="Arial MT"/>
              <a:cs typeface="Arial MT"/>
            </a:endParaRPr>
          </a:p>
          <a:p>
            <a:pPr marL="12700" marR="541020">
              <a:lnSpc>
                <a:spcPct val="110000"/>
              </a:lnSpc>
              <a:buClr>
                <a:srgbClr val="3365FF"/>
              </a:buClr>
              <a:buSzPct val="93750"/>
              <a:buFont typeface="Wingdings"/>
              <a:buChar char=""/>
              <a:tabLst>
                <a:tab pos="175260" algn="l"/>
              </a:tabLst>
            </a:pPr>
            <a:r>
              <a:rPr sz="1600" spc="-5" dirty="0">
                <a:latin typeface="Arial MT"/>
                <a:cs typeface="Arial MT"/>
              </a:rPr>
              <a:t>Componentes principales encapsulados en SF6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dirty="0">
                <a:latin typeface="Wingdings"/>
                <a:cs typeface="Wingdings"/>
              </a:rPr>
              <a:t>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Arial MT"/>
                <a:cs typeface="Arial MT"/>
              </a:rPr>
              <a:t>reducción </a:t>
            </a:r>
            <a:r>
              <a:rPr sz="1600" dirty="0">
                <a:latin typeface="Arial MT"/>
                <a:cs typeface="Arial MT"/>
              </a:rPr>
              <a:t>tasa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lang="es-ES" sz="1600" dirty="0" smtClean="0">
                <a:latin typeface="Arial MT"/>
                <a:cs typeface="Arial MT"/>
              </a:rPr>
              <a:t>falla</a:t>
            </a:r>
            <a:r>
              <a:rPr sz="1600" dirty="0" smtClean="0">
                <a:latin typeface="Arial MT"/>
                <a:cs typeface="Arial MT"/>
              </a:rPr>
              <a:t>s </a:t>
            </a:r>
            <a:r>
              <a:rPr sz="1600" dirty="0" err="1">
                <a:latin typeface="Arial MT"/>
                <a:cs typeface="Arial MT"/>
              </a:rPr>
              <a:t>frente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dirty="0" smtClean="0">
                <a:latin typeface="Arial MT"/>
                <a:cs typeface="Arial MT"/>
              </a:rPr>
              <a:t>a</a:t>
            </a:r>
            <a:r>
              <a:rPr lang="es-ES" sz="1600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instalaciones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convencionales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5"/>
              </a:spcBef>
              <a:buChar char=""/>
            </a:pPr>
            <a:endParaRPr sz="2000" dirty="0">
              <a:latin typeface="Arial MT"/>
              <a:cs typeface="Arial MT"/>
            </a:endParaRPr>
          </a:p>
          <a:p>
            <a:pPr marL="174625" indent="-162560">
              <a:buClr>
                <a:srgbClr val="3365FF"/>
              </a:buClr>
              <a:buSzPct val="93750"/>
              <a:buFont typeface="Wingdings"/>
              <a:buChar char=""/>
              <a:tabLst>
                <a:tab pos="175260" algn="l"/>
              </a:tabLst>
            </a:pPr>
            <a:r>
              <a:rPr sz="1600" spc="-5" dirty="0">
                <a:latin typeface="Arial MT"/>
                <a:cs typeface="Arial MT"/>
              </a:rPr>
              <a:t>Fiabilidad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Wingdings"/>
                <a:cs typeface="Wingdings"/>
              </a:rPr>
              <a:t>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Arial MT"/>
                <a:cs typeface="Arial MT"/>
              </a:rPr>
              <a:t>equipo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ensayado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origen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5"/>
              </a:spcBef>
              <a:buChar char=""/>
            </a:pPr>
            <a:endParaRPr sz="2000" dirty="0">
              <a:latin typeface="Arial MT"/>
              <a:cs typeface="Arial MT"/>
            </a:endParaRPr>
          </a:p>
          <a:p>
            <a:pPr marL="174625" indent="-162560">
              <a:buClr>
                <a:srgbClr val="3365FF"/>
              </a:buClr>
              <a:buSzPct val="93750"/>
              <a:buFont typeface="Wingdings"/>
              <a:buChar char=""/>
              <a:tabLst>
                <a:tab pos="175260" algn="l"/>
              </a:tabLst>
            </a:pPr>
            <a:r>
              <a:rPr sz="1600" spc="-5" dirty="0">
                <a:latin typeface="Arial MT"/>
                <a:cs typeface="Arial MT"/>
              </a:rPr>
              <a:t>Flexibilidad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instalación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Wingdings"/>
                <a:cs typeface="Wingdings"/>
              </a:rPr>
              <a:t>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Arial MT"/>
                <a:cs typeface="Arial MT"/>
              </a:rPr>
              <a:t>adaptación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5" dirty="0">
                <a:latin typeface="Arial MT"/>
                <a:cs typeface="Arial MT"/>
              </a:rPr>
              <a:t> distintos esquemas unifilares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5"/>
              </a:spcBef>
              <a:buChar char=""/>
            </a:pPr>
            <a:endParaRPr sz="2000" dirty="0">
              <a:latin typeface="Arial MT"/>
              <a:cs typeface="Arial MT"/>
            </a:endParaRPr>
          </a:p>
          <a:p>
            <a:pPr marL="174625" indent="-162560">
              <a:buClr>
                <a:srgbClr val="3365FF"/>
              </a:buClr>
              <a:buSzPct val="93750"/>
              <a:buFont typeface="Wingdings"/>
              <a:buChar char=""/>
              <a:tabLst>
                <a:tab pos="175260" algn="l"/>
              </a:tabLst>
            </a:pPr>
            <a:r>
              <a:rPr sz="1600" spc="-5" dirty="0">
                <a:latin typeface="Arial MT"/>
                <a:cs typeface="Arial MT"/>
              </a:rPr>
              <a:t>Reducción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tiempos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montaje,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pruebas </a:t>
            </a:r>
            <a:r>
              <a:rPr sz="1600" dirty="0">
                <a:latin typeface="Arial MT"/>
                <a:cs typeface="Arial MT"/>
              </a:rPr>
              <a:t>y </a:t>
            </a:r>
            <a:r>
              <a:rPr sz="1600" spc="-5" dirty="0">
                <a:latin typeface="Arial MT"/>
                <a:cs typeface="Arial MT"/>
              </a:rPr>
              <a:t>reposición en caso</a:t>
            </a:r>
            <a:r>
              <a:rPr sz="1600" spc="-5" dirty="0">
                <a:latin typeface="Arial MT"/>
                <a:cs typeface="Arial MT"/>
              </a:rPr>
              <a:t> de </a:t>
            </a:r>
            <a:r>
              <a:rPr lang="es-ES" sz="1600" spc="-5" dirty="0" smtClean="0">
                <a:latin typeface="Arial MT"/>
                <a:cs typeface="Arial MT"/>
              </a:rPr>
              <a:t>falla</a:t>
            </a:r>
            <a:r>
              <a:rPr sz="1600" spc="-5" dirty="0" smtClean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Char char=""/>
            </a:pPr>
            <a:endParaRPr sz="2000" dirty="0">
              <a:latin typeface="Arial MT"/>
              <a:cs typeface="Arial MT"/>
            </a:endParaRPr>
          </a:p>
          <a:p>
            <a:pPr marL="174625" indent="-162560">
              <a:spcBef>
                <a:spcPts val="5"/>
              </a:spcBef>
              <a:buClr>
                <a:srgbClr val="3365FF"/>
              </a:buClr>
              <a:buSzPct val="93750"/>
              <a:buFont typeface="Wingdings"/>
              <a:buChar char=""/>
              <a:tabLst>
                <a:tab pos="175260" algn="l"/>
              </a:tabLst>
            </a:pPr>
            <a:r>
              <a:rPr sz="1600" spc="-5" dirty="0">
                <a:latin typeface="Arial MT"/>
                <a:cs typeface="Arial MT"/>
              </a:rPr>
              <a:t>Reducción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obra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civil.</a:t>
            </a:r>
            <a:endParaRPr sz="1600" dirty="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4" name="object 4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1.7	</a:t>
            </a:r>
            <a:r>
              <a:rPr dirty="0"/>
              <a:t>HIS</a:t>
            </a:r>
            <a:r>
              <a:rPr spc="-30" dirty="0"/>
              <a:t> </a:t>
            </a:r>
            <a:r>
              <a:rPr spc="-5" dirty="0"/>
              <a:t>(HYBRID</a:t>
            </a:r>
            <a:r>
              <a:rPr spc="-25" dirty="0"/>
              <a:t> </a:t>
            </a:r>
            <a:r>
              <a:rPr dirty="0"/>
              <a:t>INSULATED</a:t>
            </a:r>
            <a:r>
              <a:rPr spc="-25" dirty="0"/>
              <a:t> </a:t>
            </a:r>
            <a:r>
              <a:rPr spc="-5" dirty="0"/>
              <a:t>SWITCHGEAR)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78254" y="1944371"/>
            <a:ext cx="2160270" cy="1642871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1.8	CELDAS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30" dirty="0"/>
              <a:t> </a:t>
            </a:r>
            <a:r>
              <a:rPr spc="-5" dirty="0"/>
              <a:t>MT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80629" y="1071373"/>
            <a:ext cx="7022465" cy="515205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2000" spc="-5" dirty="0">
                <a:latin typeface="Arial MT"/>
                <a:cs typeface="Arial MT"/>
              </a:rPr>
              <a:t>Aparamenta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tensión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igual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inferior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 36 kV,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que forma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una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posición</a:t>
            </a:r>
            <a:r>
              <a:rPr sz="2000" spc="-5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completa</a:t>
            </a:r>
            <a:r>
              <a:rPr sz="2000" spc="-5" dirty="0">
                <a:latin typeface="Arial MT"/>
                <a:cs typeface="Arial MT"/>
              </a:rPr>
              <a:t>.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20"/>
              </a:spcBef>
            </a:pPr>
            <a:endParaRPr sz="2900" dirty="0">
              <a:latin typeface="Arial MT"/>
              <a:cs typeface="Arial MT"/>
            </a:endParaRPr>
          </a:p>
          <a:p>
            <a:pPr marL="12700"/>
            <a:r>
              <a:rPr sz="2000" spc="-10" dirty="0">
                <a:latin typeface="Arial MT"/>
                <a:cs typeface="Arial MT"/>
              </a:rPr>
              <a:t>Diferentes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tipos</a:t>
            </a:r>
            <a:r>
              <a:rPr sz="2000" spc="-5" dirty="0">
                <a:latin typeface="Arial MT"/>
                <a:cs typeface="Arial MT"/>
              </a:rPr>
              <a:t>: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15"/>
              </a:spcBef>
            </a:pPr>
            <a:endParaRPr sz="2900" dirty="0">
              <a:latin typeface="Arial MT"/>
              <a:cs typeface="Arial MT"/>
            </a:endParaRPr>
          </a:p>
          <a:p>
            <a:pPr marL="1059815" indent="-285750">
              <a:buChar char="–"/>
              <a:tabLst>
                <a:tab pos="1059815" algn="l"/>
                <a:tab pos="1060450" algn="l"/>
              </a:tabLst>
            </a:pPr>
            <a:r>
              <a:rPr sz="2000" spc="-5" dirty="0">
                <a:latin typeface="Arial MT"/>
                <a:cs typeface="Arial MT"/>
              </a:rPr>
              <a:t>Celdas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exterior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10"/>
              </a:spcBef>
              <a:buFont typeface="Arial MT"/>
              <a:buChar char="–"/>
            </a:pPr>
            <a:endParaRPr sz="2900" dirty="0">
              <a:latin typeface="Arial MT"/>
              <a:cs typeface="Arial MT"/>
            </a:endParaRPr>
          </a:p>
          <a:p>
            <a:pPr marL="1059815" indent="-285750">
              <a:spcBef>
                <a:spcPts val="5"/>
              </a:spcBef>
              <a:buChar char="–"/>
              <a:tabLst>
                <a:tab pos="1059815" algn="l"/>
                <a:tab pos="1060450" algn="l"/>
              </a:tabLst>
            </a:pPr>
            <a:r>
              <a:rPr sz="2000" spc="-5" dirty="0">
                <a:latin typeface="Arial MT"/>
                <a:cs typeface="Arial MT"/>
              </a:rPr>
              <a:t>Celdas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metálicas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intemperie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15"/>
              </a:spcBef>
              <a:buFont typeface="Arial MT"/>
              <a:buChar char="–"/>
            </a:pPr>
            <a:endParaRPr sz="2900" dirty="0">
              <a:latin typeface="Arial MT"/>
              <a:cs typeface="Arial MT"/>
            </a:endParaRPr>
          </a:p>
          <a:p>
            <a:pPr marL="1059815" indent="-285750">
              <a:buChar char="–"/>
              <a:tabLst>
                <a:tab pos="1059815" algn="l"/>
                <a:tab pos="1060450" algn="l"/>
              </a:tabLst>
            </a:pPr>
            <a:r>
              <a:rPr sz="2000" spc="-5" dirty="0">
                <a:latin typeface="Arial MT"/>
                <a:cs typeface="Arial MT"/>
              </a:rPr>
              <a:t>Celdas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obra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15"/>
              </a:spcBef>
              <a:buFont typeface="Arial MT"/>
              <a:buChar char="–"/>
            </a:pPr>
            <a:endParaRPr sz="2900" dirty="0">
              <a:latin typeface="Arial MT"/>
              <a:cs typeface="Arial MT"/>
            </a:endParaRPr>
          </a:p>
          <a:p>
            <a:pPr marL="1059815" indent="-285750">
              <a:buChar char="–"/>
              <a:tabLst>
                <a:tab pos="1059815" algn="l"/>
                <a:tab pos="1060450" algn="l"/>
              </a:tabLst>
            </a:pPr>
            <a:r>
              <a:rPr sz="2000" spc="-5" dirty="0">
                <a:latin typeface="Arial MT"/>
                <a:cs typeface="Arial MT"/>
              </a:rPr>
              <a:t>Celdas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encapsuladas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15"/>
              </a:spcBef>
              <a:buFont typeface="Arial MT"/>
              <a:buChar char="–"/>
            </a:pPr>
            <a:endParaRPr sz="2900" dirty="0">
              <a:latin typeface="Arial MT"/>
              <a:cs typeface="Arial MT"/>
            </a:endParaRPr>
          </a:p>
          <a:p>
            <a:pPr marL="1059815" indent="-285750">
              <a:buChar char="–"/>
              <a:tabLst>
                <a:tab pos="1059815" algn="l"/>
                <a:tab pos="1060450" algn="l"/>
              </a:tabLst>
            </a:pPr>
            <a:r>
              <a:rPr sz="2000" spc="-5" dirty="0">
                <a:latin typeface="Arial MT"/>
                <a:cs typeface="Arial MT"/>
              </a:rPr>
              <a:t>Celdas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blindadas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1.8	CELDAS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30" dirty="0"/>
              <a:t> </a:t>
            </a:r>
            <a:r>
              <a:rPr spc="-5" dirty="0"/>
              <a:t>MT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38317" y="1118615"/>
            <a:ext cx="2425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CELDA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EXTERIOR</a:t>
            </a:r>
            <a:endParaRPr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38203" y="1976374"/>
            <a:ext cx="4038599" cy="403859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179104" y="2036827"/>
            <a:ext cx="3477260" cy="31983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600" b="1" spc="-5" dirty="0">
                <a:latin typeface="Arial"/>
                <a:cs typeface="Arial"/>
              </a:rPr>
              <a:t>Aislamiento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barras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al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aire</a:t>
            </a:r>
            <a:r>
              <a:rPr sz="1600" b="1" spc="-5" dirty="0">
                <a:latin typeface="Arial"/>
                <a:cs typeface="Arial"/>
              </a:rPr>
              <a:t>.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5"/>
              </a:spcBef>
              <a:buFont typeface="Arial MT"/>
              <a:buChar char="•"/>
            </a:pPr>
            <a:endParaRPr sz="2350" dirty="0">
              <a:latin typeface="Arial"/>
              <a:cs typeface="Arial"/>
            </a:endParaRPr>
          </a:p>
          <a:p>
            <a:pPr marL="355600" marR="508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600" b="1" spc="-5" dirty="0">
                <a:latin typeface="Arial"/>
                <a:cs typeface="Arial"/>
              </a:rPr>
              <a:t>Poca distancia</a:t>
            </a:r>
            <a:r>
              <a:rPr sz="1600" b="1" spc="-5" dirty="0">
                <a:latin typeface="Arial"/>
                <a:cs typeface="Arial"/>
              </a:rPr>
              <a:t> entre </a:t>
            </a:r>
            <a:r>
              <a:rPr sz="1600" b="1" spc="-5" dirty="0" err="1" smtClean="0">
                <a:latin typeface="Arial"/>
                <a:cs typeface="Arial"/>
              </a:rPr>
              <a:t>elementos</a:t>
            </a:r>
            <a:r>
              <a:rPr lang="es-ES" sz="1600" b="1" spc="-5" dirty="0" smtClean="0">
                <a:latin typeface="Arial"/>
                <a:cs typeface="Arial"/>
              </a:rPr>
              <a:t> </a:t>
            </a:r>
            <a:r>
              <a:rPr sz="1600" b="1" spc="-5" dirty="0" err="1" smtClean="0">
                <a:latin typeface="Arial"/>
                <a:cs typeface="Arial"/>
              </a:rPr>
              <a:t>en</a:t>
            </a:r>
            <a:r>
              <a:rPr sz="1600" b="1" spc="-5" dirty="0" smtClean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tensión lo que </a:t>
            </a:r>
            <a:r>
              <a:rPr sz="1600" b="1" spc="-5" dirty="0" err="1">
                <a:latin typeface="Arial"/>
                <a:cs typeface="Arial"/>
              </a:rPr>
              <a:t>supone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spc="-5" dirty="0" smtClean="0">
                <a:latin typeface="Arial"/>
                <a:cs typeface="Arial"/>
              </a:rPr>
              <a:t>un</a:t>
            </a:r>
            <a:r>
              <a:rPr lang="es-ES" sz="1600" b="1" spc="-5" dirty="0" smtClean="0">
                <a:latin typeface="Arial"/>
                <a:cs typeface="Arial"/>
              </a:rPr>
              <a:t> </a:t>
            </a:r>
            <a:r>
              <a:rPr sz="1600" b="1" spc="-5" dirty="0" err="1" smtClean="0">
                <a:latin typeface="Arial"/>
                <a:cs typeface="Arial"/>
              </a:rPr>
              <a:t>riesgo</a:t>
            </a:r>
            <a:r>
              <a:rPr sz="1600" b="1" spc="-5" dirty="0">
                <a:latin typeface="Arial"/>
                <a:cs typeface="Arial"/>
              </a:rPr>
              <a:t>, para las personas </a:t>
            </a:r>
            <a:r>
              <a:rPr sz="1600" b="1" dirty="0">
                <a:latin typeface="Arial"/>
                <a:cs typeface="Arial"/>
              </a:rPr>
              <a:t>y </a:t>
            </a:r>
            <a:r>
              <a:rPr sz="1600" b="1" spc="-5" dirty="0" smtClean="0">
                <a:latin typeface="Arial"/>
                <a:cs typeface="Arial"/>
              </a:rPr>
              <a:t>para</a:t>
            </a:r>
            <a:r>
              <a:rPr lang="es-ES" sz="1600" b="1" spc="-5" dirty="0" smtClean="0">
                <a:latin typeface="Arial"/>
                <a:cs typeface="Arial"/>
              </a:rPr>
              <a:t> </a:t>
            </a:r>
            <a:r>
              <a:rPr sz="1600" b="1" spc="-5" dirty="0" smtClean="0">
                <a:latin typeface="Arial"/>
                <a:cs typeface="Arial"/>
              </a:rPr>
              <a:t>el</a:t>
            </a:r>
            <a:r>
              <a:rPr sz="1600" b="1" spc="-10" dirty="0" smtClean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servicio</a:t>
            </a:r>
            <a:r>
              <a:rPr sz="1600" b="1" spc="-5" dirty="0">
                <a:latin typeface="Arial"/>
                <a:cs typeface="Arial"/>
              </a:rPr>
              <a:t>.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15"/>
              </a:spcBef>
              <a:buFont typeface="Arial MT"/>
              <a:buChar char="•"/>
            </a:pPr>
            <a:endParaRPr sz="2350" dirty="0">
              <a:latin typeface="Arial"/>
              <a:cs typeface="Arial"/>
            </a:endParaRPr>
          </a:p>
          <a:p>
            <a:pPr marL="355600" marR="43815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600" b="1" spc="-5" dirty="0">
                <a:latin typeface="Arial"/>
                <a:cs typeface="Arial"/>
              </a:rPr>
              <a:t>Mayor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 err="1">
                <a:latin typeface="Arial"/>
                <a:cs typeface="Arial"/>
              </a:rPr>
              <a:t>mantenimiento</a:t>
            </a:r>
            <a:r>
              <a:rPr sz="1600" b="1" spc="-5" dirty="0" smtClean="0">
                <a:latin typeface="Arial"/>
                <a:cs typeface="Arial"/>
              </a:rPr>
              <a:t>,</a:t>
            </a:r>
            <a:r>
              <a:rPr lang="es-ES" sz="1600" b="1" spc="-5" dirty="0" smtClean="0">
                <a:latin typeface="Arial"/>
                <a:cs typeface="Arial"/>
              </a:rPr>
              <a:t> </a:t>
            </a:r>
            <a:r>
              <a:rPr sz="1600" b="1" spc="-5" dirty="0" err="1" smtClean="0">
                <a:latin typeface="Arial"/>
                <a:cs typeface="Arial"/>
              </a:rPr>
              <a:t>temperaturas</a:t>
            </a:r>
            <a:r>
              <a:rPr sz="1600" b="1" spc="-5" dirty="0" smtClean="0">
                <a:latin typeface="Arial"/>
                <a:cs typeface="Arial"/>
              </a:rPr>
              <a:t> </a:t>
            </a:r>
            <a:r>
              <a:rPr sz="1600" b="1" spc="-5" dirty="0" err="1">
                <a:latin typeface="Arial"/>
                <a:cs typeface="Arial"/>
              </a:rPr>
              <a:t>extremas</a:t>
            </a:r>
            <a:r>
              <a:rPr sz="1600" b="1" spc="-5" dirty="0" smtClean="0">
                <a:latin typeface="Arial"/>
                <a:cs typeface="Arial"/>
              </a:rPr>
              <a:t>,</a:t>
            </a:r>
            <a:r>
              <a:rPr lang="es-ES" sz="1600" b="1" spc="-5" dirty="0" smtClean="0">
                <a:latin typeface="Arial"/>
                <a:cs typeface="Arial"/>
              </a:rPr>
              <a:t> </a:t>
            </a:r>
            <a:r>
              <a:rPr sz="1600" b="1" spc="-5" dirty="0" err="1" smtClean="0">
                <a:latin typeface="Arial"/>
                <a:cs typeface="Arial"/>
              </a:rPr>
              <a:t>condensaciones</a:t>
            </a:r>
            <a:r>
              <a:rPr sz="1600" b="1" spc="-5" dirty="0" smtClean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en </a:t>
            </a:r>
            <a:r>
              <a:rPr sz="1600" b="1" spc="-5" dirty="0" err="1">
                <a:latin typeface="Arial"/>
                <a:cs typeface="Arial"/>
              </a:rPr>
              <a:t>los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spc="-5" dirty="0" err="1" smtClean="0">
                <a:latin typeface="Arial"/>
                <a:cs typeface="Arial"/>
              </a:rPr>
              <a:t>mandos</a:t>
            </a:r>
            <a:r>
              <a:rPr lang="es-ES" sz="1600" b="1" spc="-5" dirty="0" smtClean="0">
                <a:latin typeface="Arial"/>
                <a:cs typeface="Arial"/>
              </a:rPr>
              <a:t> </a:t>
            </a:r>
            <a:r>
              <a:rPr sz="1600" b="1" dirty="0" smtClean="0">
                <a:latin typeface="Arial"/>
                <a:cs typeface="Arial"/>
              </a:rPr>
              <a:t>de </a:t>
            </a:r>
            <a:r>
              <a:rPr sz="1600" b="1" spc="-5" dirty="0">
                <a:latin typeface="Arial"/>
                <a:cs typeface="Arial"/>
              </a:rPr>
              <a:t>interruptores, </a:t>
            </a:r>
            <a:r>
              <a:rPr sz="1600" b="1" dirty="0" err="1">
                <a:latin typeface="Arial"/>
                <a:cs typeface="Arial"/>
              </a:rPr>
              <a:t>oxidaciones</a:t>
            </a:r>
            <a:r>
              <a:rPr sz="1600" b="1" dirty="0" smtClean="0">
                <a:latin typeface="Arial"/>
                <a:cs typeface="Arial"/>
              </a:rPr>
              <a:t>,</a:t>
            </a:r>
            <a:r>
              <a:rPr lang="es-ES" sz="1600" b="1" dirty="0" smtClean="0">
                <a:latin typeface="Arial"/>
                <a:cs typeface="Arial"/>
              </a:rPr>
              <a:t> </a:t>
            </a:r>
            <a:r>
              <a:rPr sz="1600" b="1" dirty="0" err="1" smtClean="0">
                <a:latin typeface="Arial"/>
                <a:cs typeface="Arial"/>
              </a:rPr>
              <a:t>suciedad</a:t>
            </a:r>
            <a:r>
              <a:rPr sz="1600" b="1" dirty="0">
                <a:latin typeface="Arial"/>
                <a:cs typeface="Arial"/>
              </a:rPr>
              <a:t>,...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1.8	CELDAS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30" dirty="0"/>
              <a:t> </a:t>
            </a:r>
            <a:r>
              <a:rPr spc="-5" dirty="0"/>
              <a:t>MT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17099" y="1118615"/>
            <a:ext cx="3518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CELDA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METALICA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INTEMPERIE</a:t>
            </a:r>
            <a:endParaRPr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1403" y="2114296"/>
            <a:ext cx="5029199" cy="317525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179105" y="2284476"/>
            <a:ext cx="1995805" cy="24596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511175" indent="-381635">
              <a:spcBef>
                <a:spcPts val="100"/>
              </a:spcBef>
              <a:buFont typeface="Arial MT"/>
              <a:buChar char="•"/>
              <a:tabLst>
                <a:tab pos="393065" algn="l"/>
                <a:tab pos="394335" algn="l"/>
              </a:tabLst>
            </a:pPr>
            <a:r>
              <a:rPr sz="1600" b="1" spc="-5" dirty="0" err="1" smtClean="0">
                <a:latin typeface="Arial"/>
                <a:cs typeface="Arial"/>
              </a:rPr>
              <a:t>Envolvente</a:t>
            </a:r>
            <a:r>
              <a:rPr lang="es-ES" sz="1600" b="1" spc="-5" dirty="0" smtClean="0">
                <a:latin typeface="Arial"/>
                <a:cs typeface="Arial"/>
              </a:rPr>
              <a:t> </a:t>
            </a:r>
            <a:r>
              <a:rPr sz="1600" b="1" dirty="0" err="1" smtClean="0">
                <a:latin typeface="Arial"/>
                <a:cs typeface="Arial"/>
              </a:rPr>
              <a:t>metálica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5"/>
              </a:spcBef>
              <a:buFont typeface="Arial MT"/>
              <a:buChar char="•"/>
            </a:pPr>
            <a:endParaRPr sz="2350" dirty="0">
              <a:latin typeface="Arial"/>
              <a:cs typeface="Arial"/>
            </a:endParaRPr>
          </a:p>
          <a:p>
            <a:pPr marL="393700" marR="146685" indent="-381635" algn="just">
              <a:buFont typeface="Arial MT"/>
              <a:buChar char="•"/>
              <a:tabLst>
                <a:tab pos="394335" algn="l"/>
              </a:tabLst>
            </a:pPr>
            <a:r>
              <a:rPr sz="1600" b="1" spc="-5" dirty="0" err="1">
                <a:latin typeface="Arial"/>
                <a:cs typeface="Arial"/>
              </a:rPr>
              <a:t>Aislamiento</a:t>
            </a:r>
            <a:r>
              <a:rPr sz="1600" b="1" spc="-75" dirty="0">
                <a:latin typeface="Arial"/>
                <a:cs typeface="Arial"/>
              </a:rPr>
              <a:t> </a:t>
            </a:r>
            <a:r>
              <a:rPr sz="1600" b="1" dirty="0" smtClean="0">
                <a:latin typeface="Arial"/>
                <a:cs typeface="Arial"/>
              </a:rPr>
              <a:t>de</a:t>
            </a:r>
            <a:r>
              <a:rPr lang="es-ES" sz="1600" b="1" dirty="0" smtClean="0">
                <a:latin typeface="Arial"/>
                <a:cs typeface="Arial"/>
              </a:rPr>
              <a:t> </a:t>
            </a:r>
            <a:r>
              <a:rPr sz="1600" b="1" dirty="0" err="1" smtClean="0">
                <a:latin typeface="Arial"/>
                <a:cs typeface="Arial"/>
              </a:rPr>
              <a:t>barras</a:t>
            </a:r>
            <a:r>
              <a:rPr sz="1600" b="1" spc="-30" dirty="0" smtClean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al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5" dirty="0" err="1">
                <a:latin typeface="Arial"/>
                <a:cs typeface="Arial"/>
              </a:rPr>
              <a:t>aire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 smtClean="0">
                <a:latin typeface="Arial"/>
                <a:cs typeface="Arial"/>
              </a:rPr>
              <a:t>o</a:t>
            </a:r>
            <a:r>
              <a:rPr lang="es-ES" sz="1600" b="1" dirty="0" smtClean="0">
                <a:latin typeface="Arial"/>
                <a:cs typeface="Arial"/>
              </a:rPr>
              <a:t> </a:t>
            </a:r>
            <a:r>
              <a:rPr sz="1600" b="1" spc="-5" dirty="0" err="1" smtClean="0">
                <a:latin typeface="Arial"/>
                <a:cs typeface="Arial"/>
              </a:rPr>
              <a:t>encapsulado</a:t>
            </a:r>
            <a:r>
              <a:rPr sz="1600" b="1" spc="-5" dirty="0">
                <a:latin typeface="Arial"/>
                <a:cs typeface="Arial"/>
              </a:rPr>
              <a:t>.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15"/>
              </a:spcBef>
              <a:buFont typeface="Arial MT"/>
              <a:buChar char="•"/>
            </a:pPr>
            <a:endParaRPr sz="2350" dirty="0">
              <a:latin typeface="Arial"/>
              <a:cs typeface="Arial"/>
            </a:endParaRPr>
          </a:p>
          <a:p>
            <a:pPr marL="393700" marR="5080" indent="-381635">
              <a:buFont typeface="Arial MT"/>
              <a:buChar char="•"/>
              <a:tabLst>
                <a:tab pos="393065" algn="l"/>
                <a:tab pos="394335" algn="l"/>
              </a:tabLst>
            </a:pPr>
            <a:r>
              <a:rPr sz="1600" b="1" spc="-5" dirty="0" err="1">
                <a:latin typeface="Arial"/>
                <a:cs typeface="Arial"/>
              </a:rPr>
              <a:t>Problemas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dirty="0" smtClean="0">
                <a:latin typeface="Arial"/>
                <a:cs typeface="Arial"/>
              </a:rPr>
              <a:t>con</a:t>
            </a:r>
            <a:r>
              <a:rPr lang="es-ES" sz="1600" b="1" dirty="0" smtClean="0">
                <a:latin typeface="Arial"/>
                <a:cs typeface="Arial"/>
              </a:rPr>
              <a:t> </a:t>
            </a:r>
            <a:r>
              <a:rPr sz="1600" b="1" spc="-5" dirty="0" err="1" smtClean="0">
                <a:latin typeface="Arial"/>
                <a:cs typeface="Arial"/>
              </a:rPr>
              <a:t>condensaciones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1.8	CELDAS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30" dirty="0"/>
              <a:t> </a:t>
            </a:r>
            <a:r>
              <a:rPr spc="-5" dirty="0"/>
              <a:t>MT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38203" y="1893316"/>
            <a:ext cx="4038599" cy="389915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79105" y="1118615"/>
            <a:ext cx="5146675" cy="23134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09875"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CELDA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INTERIOR</a:t>
            </a:r>
            <a:endParaRPr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1550" dirty="0">
              <a:latin typeface="Arial"/>
              <a:cs typeface="Arial"/>
            </a:endParaRPr>
          </a:p>
          <a:p>
            <a:pPr marL="12700" marR="2019935">
              <a:buFont typeface="Arial MT"/>
              <a:buChar char="•"/>
              <a:tabLst>
                <a:tab pos="494665" algn="l"/>
                <a:tab pos="495300" algn="l"/>
              </a:tabLst>
            </a:pPr>
            <a:r>
              <a:rPr sz="1600" b="1" spc="-5" dirty="0">
                <a:latin typeface="Arial"/>
                <a:cs typeface="Arial"/>
              </a:rPr>
              <a:t>Posiciones </a:t>
            </a:r>
            <a:r>
              <a:rPr sz="1600" b="1" spc="-5" dirty="0" err="1">
                <a:latin typeface="Arial"/>
                <a:cs typeface="Arial"/>
              </a:rPr>
              <a:t>separadas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spc="-5" dirty="0" err="1" smtClean="0">
                <a:latin typeface="Arial"/>
                <a:cs typeface="Arial"/>
              </a:rPr>
              <a:t>por</a:t>
            </a:r>
            <a:r>
              <a:rPr lang="es-ES" sz="1600" b="1" spc="-5" dirty="0" smtClean="0">
                <a:latin typeface="Arial"/>
                <a:cs typeface="Arial"/>
              </a:rPr>
              <a:t> </a:t>
            </a:r>
            <a:r>
              <a:rPr sz="1600" b="1" spc="-5" dirty="0" err="1" smtClean="0">
                <a:latin typeface="Arial"/>
                <a:cs typeface="Arial"/>
              </a:rPr>
              <a:t>tabiques</a:t>
            </a:r>
            <a:r>
              <a:rPr sz="1600" b="1" spc="-5" dirty="0" smtClean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 </a:t>
            </a:r>
            <a:r>
              <a:rPr sz="1600" b="1" spc="-5" dirty="0">
                <a:latin typeface="Arial"/>
                <a:cs typeface="Arial"/>
              </a:rPr>
              <a:t>obra </a:t>
            </a:r>
            <a:r>
              <a:rPr sz="1600" b="1" dirty="0">
                <a:latin typeface="Arial"/>
                <a:cs typeface="Arial"/>
              </a:rPr>
              <a:t>y </a:t>
            </a:r>
            <a:r>
              <a:rPr sz="1600" b="1" spc="-5" dirty="0">
                <a:latin typeface="Arial"/>
                <a:cs typeface="Arial"/>
              </a:rPr>
              <a:t>dentro</a:t>
            </a:r>
            <a:r>
              <a:rPr sz="1600" b="1" spc="-5" dirty="0">
                <a:latin typeface="Arial"/>
                <a:cs typeface="Arial"/>
              </a:rPr>
              <a:t> de </a:t>
            </a:r>
            <a:r>
              <a:rPr sz="1600" b="1" spc="-5" dirty="0" smtClean="0">
                <a:latin typeface="Arial"/>
                <a:cs typeface="Arial"/>
              </a:rPr>
              <a:t>un</a:t>
            </a:r>
            <a:r>
              <a:rPr lang="es-ES" sz="1600" b="1" spc="-5" dirty="0" smtClean="0">
                <a:latin typeface="Arial"/>
                <a:cs typeface="Arial"/>
              </a:rPr>
              <a:t> </a:t>
            </a:r>
            <a:r>
              <a:rPr sz="1600" b="1" spc="-5" dirty="0" err="1" smtClean="0">
                <a:latin typeface="Arial"/>
                <a:cs typeface="Arial"/>
              </a:rPr>
              <a:t>edificio</a:t>
            </a:r>
            <a:r>
              <a:rPr sz="1600" b="1" spc="-5" dirty="0">
                <a:latin typeface="Arial"/>
                <a:cs typeface="Arial"/>
              </a:rPr>
              <a:t>. Las </a:t>
            </a:r>
            <a:r>
              <a:rPr sz="1600" b="1" spc="-5" dirty="0" err="1">
                <a:latin typeface="Arial"/>
                <a:cs typeface="Arial"/>
              </a:rPr>
              <a:t>barras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spc="-5" dirty="0" err="1" smtClean="0">
                <a:latin typeface="Arial"/>
                <a:cs typeface="Arial"/>
              </a:rPr>
              <a:t>están</a:t>
            </a:r>
            <a:r>
              <a:rPr lang="es-ES" sz="1600" b="1" spc="-5" dirty="0" smtClean="0">
                <a:latin typeface="Arial"/>
                <a:cs typeface="Arial"/>
              </a:rPr>
              <a:t> </a:t>
            </a:r>
            <a:r>
              <a:rPr sz="1600" b="1" spc="-5" dirty="0" err="1" smtClean="0">
                <a:latin typeface="Arial"/>
                <a:cs typeface="Arial"/>
              </a:rPr>
              <a:t>mantenidas</a:t>
            </a:r>
            <a:r>
              <a:rPr sz="1600" b="1" spc="-5" dirty="0" smtClean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en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la parte </a:t>
            </a:r>
            <a:r>
              <a:rPr sz="1600" b="1" spc="-5" dirty="0" smtClean="0">
                <a:latin typeface="Arial"/>
                <a:cs typeface="Arial"/>
              </a:rPr>
              <a:t>superior</a:t>
            </a:r>
            <a:r>
              <a:rPr lang="es-ES" sz="1600" b="1" spc="-5" dirty="0" smtClean="0">
                <a:latin typeface="Arial"/>
                <a:cs typeface="Arial"/>
              </a:rPr>
              <a:t> </a:t>
            </a:r>
            <a:r>
              <a:rPr sz="1600" b="1" spc="-5" dirty="0" smtClean="0">
                <a:latin typeface="Arial"/>
                <a:cs typeface="Arial"/>
              </a:rPr>
              <a:t>de </a:t>
            </a:r>
            <a:r>
              <a:rPr sz="1600" b="1" spc="-5" dirty="0">
                <a:latin typeface="Arial"/>
                <a:cs typeface="Arial"/>
              </a:rPr>
              <a:t>los separadores </a:t>
            </a:r>
            <a:r>
              <a:rPr sz="1600" b="1" dirty="0">
                <a:latin typeface="Arial"/>
                <a:cs typeface="Arial"/>
              </a:rPr>
              <a:t>y </a:t>
            </a:r>
            <a:r>
              <a:rPr sz="1600" b="1" spc="-5" dirty="0" err="1">
                <a:latin typeface="Arial"/>
                <a:cs typeface="Arial"/>
              </a:rPr>
              <a:t>aisladas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spc="-5" dirty="0" smtClean="0">
                <a:latin typeface="Arial"/>
                <a:cs typeface="Arial"/>
              </a:rPr>
              <a:t>al</a:t>
            </a:r>
            <a:r>
              <a:rPr lang="es-ES" sz="1600" b="1" spc="-5" dirty="0" smtClean="0">
                <a:latin typeface="Arial"/>
                <a:cs typeface="Arial"/>
              </a:rPr>
              <a:t> </a:t>
            </a:r>
            <a:r>
              <a:rPr sz="1600" b="1" dirty="0" err="1" smtClean="0">
                <a:latin typeface="Arial"/>
                <a:cs typeface="Arial"/>
              </a:rPr>
              <a:t>aire</a:t>
            </a:r>
            <a:r>
              <a:rPr sz="1600" b="1" dirty="0">
                <a:latin typeface="Arial"/>
                <a:cs typeface="Arial"/>
              </a:rPr>
              <a:t>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79105" y="4017977"/>
            <a:ext cx="3081655" cy="1002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buFont typeface="Arial MT"/>
              <a:buChar char="•"/>
              <a:tabLst>
                <a:tab pos="494665" algn="l"/>
                <a:tab pos="495300" algn="l"/>
              </a:tabLst>
            </a:pPr>
            <a:r>
              <a:rPr sz="1600" b="1" spc="-5" dirty="0">
                <a:latin typeface="Arial"/>
                <a:cs typeface="Arial"/>
              </a:rPr>
              <a:t>Elevado </a:t>
            </a:r>
            <a:r>
              <a:rPr sz="1600" b="1" spc="-5" dirty="0" err="1">
                <a:latin typeface="Arial"/>
                <a:cs typeface="Arial"/>
              </a:rPr>
              <a:t>mantenimiento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spc="-5" dirty="0" smtClean="0">
                <a:latin typeface="Arial"/>
                <a:cs typeface="Arial"/>
              </a:rPr>
              <a:t>de</a:t>
            </a:r>
            <a:r>
              <a:rPr lang="es-ES" sz="1600" b="1" spc="-5" dirty="0" smtClean="0">
                <a:latin typeface="Arial"/>
                <a:cs typeface="Arial"/>
              </a:rPr>
              <a:t> </a:t>
            </a:r>
            <a:r>
              <a:rPr sz="1600" b="1" spc="-5" dirty="0" err="1" smtClean="0">
                <a:latin typeface="Arial"/>
                <a:cs typeface="Arial"/>
              </a:rPr>
              <a:t>edificios</a:t>
            </a:r>
            <a:r>
              <a:rPr sz="1600" b="1" spc="-5" dirty="0" smtClean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debido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a </a:t>
            </a:r>
            <a:r>
              <a:rPr sz="1600" b="1" spc="-5" dirty="0">
                <a:latin typeface="Arial"/>
                <a:cs typeface="Arial"/>
              </a:rPr>
              <a:t>la </a:t>
            </a:r>
            <a:r>
              <a:rPr sz="1600" b="1" spc="-5" dirty="0" err="1" smtClean="0">
                <a:latin typeface="Arial"/>
                <a:cs typeface="Arial"/>
              </a:rPr>
              <a:t>necesaria</a:t>
            </a:r>
            <a:r>
              <a:rPr lang="es-ES" sz="1600" b="1" spc="-5" dirty="0" smtClean="0">
                <a:latin typeface="Arial"/>
                <a:cs typeface="Arial"/>
              </a:rPr>
              <a:t> </a:t>
            </a:r>
            <a:r>
              <a:rPr sz="1600" b="1" spc="-5" dirty="0" smtClean="0">
                <a:latin typeface="Arial"/>
                <a:cs typeface="Arial"/>
              </a:rPr>
              <a:t>total </a:t>
            </a:r>
            <a:r>
              <a:rPr sz="1600" b="1" spc="-5" dirty="0">
                <a:latin typeface="Arial"/>
                <a:cs typeface="Arial"/>
              </a:rPr>
              <a:t>estanqueidad del </a:t>
            </a:r>
            <a:r>
              <a:rPr sz="1600" b="1" spc="-5" dirty="0" err="1">
                <a:latin typeface="Arial"/>
                <a:cs typeface="Arial"/>
              </a:rPr>
              <a:t>mismo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dirty="0" smtClean="0">
                <a:latin typeface="Arial"/>
                <a:cs typeface="Arial"/>
              </a:rPr>
              <a:t>y</a:t>
            </a:r>
            <a:r>
              <a:rPr lang="es-ES" sz="1600" b="1" dirty="0" smtClean="0">
                <a:latin typeface="Arial"/>
                <a:cs typeface="Arial"/>
              </a:rPr>
              <a:t> </a:t>
            </a:r>
            <a:r>
              <a:rPr sz="1600" b="1" dirty="0" err="1" smtClean="0">
                <a:latin typeface="Arial"/>
                <a:cs typeface="Arial"/>
              </a:rPr>
              <a:t>limpieza</a:t>
            </a:r>
            <a:r>
              <a:rPr sz="1600" b="1" spc="-10" dirty="0" smtClean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los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aislamientos</a:t>
            </a:r>
            <a:r>
              <a:rPr sz="1600" b="1" dirty="0">
                <a:latin typeface="Arial"/>
                <a:cs typeface="Arial"/>
              </a:rPr>
              <a:t>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1.8	CELDAS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30" dirty="0"/>
              <a:t> </a:t>
            </a:r>
            <a:r>
              <a:rPr spc="-5" dirty="0"/>
              <a:t>MT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79101" y="1118615"/>
            <a:ext cx="7175500" cy="13003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954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CELDA</a:t>
            </a:r>
            <a:r>
              <a:rPr b="1" spc="-5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ENCAPSULADA</a:t>
            </a:r>
            <a:endParaRPr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2450">
              <a:latin typeface="Arial"/>
              <a:cs typeface="Arial"/>
            </a:endParaRPr>
          </a:p>
          <a:p>
            <a:pPr marL="393700" indent="-381635">
              <a:buFont typeface="Arial MT"/>
              <a:buChar char="•"/>
              <a:tabLst>
                <a:tab pos="393065" algn="l"/>
                <a:tab pos="394335" algn="l"/>
              </a:tabLst>
            </a:pPr>
            <a:r>
              <a:rPr sz="1600" b="1" spc="-5" dirty="0">
                <a:latin typeface="Arial"/>
                <a:cs typeface="Arial"/>
              </a:rPr>
              <a:t>Aislamiento</a:t>
            </a:r>
            <a:r>
              <a:rPr sz="1600" b="1" dirty="0">
                <a:latin typeface="Arial"/>
                <a:cs typeface="Arial"/>
              </a:rPr>
              <a:t> de barras </a:t>
            </a:r>
            <a:r>
              <a:rPr sz="1600" b="1" spc="-5" dirty="0">
                <a:latin typeface="Arial"/>
                <a:cs typeface="Arial"/>
              </a:rPr>
              <a:t>al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aire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con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recubrimiento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aislante encapsulado.</a:t>
            </a:r>
            <a:endParaRPr sz="1600">
              <a:latin typeface="Arial"/>
              <a:cs typeface="Arial"/>
            </a:endParaRPr>
          </a:p>
          <a:p>
            <a:pPr marL="393700" indent="-381635">
              <a:spcBef>
                <a:spcPts val="1065"/>
              </a:spcBef>
              <a:buFont typeface="Arial MT"/>
              <a:buChar char="•"/>
              <a:tabLst>
                <a:tab pos="393065" algn="l"/>
                <a:tab pos="394335" algn="l"/>
              </a:tabLst>
            </a:pPr>
            <a:r>
              <a:rPr sz="1600" b="1" dirty="0">
                <a:latin typeface="Arial"/>
                <a:cs typeface="Arial"/>
              </a:rPr>
              <a:t>Interruptor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vacío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o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SF6</a:t>
            </a:r>
            <a:r>
              <a:rPr sz="1600" b="1" spc="4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extraibles.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0603" y="2800096"/>
            <a:ext cx="6934199" cy="3216401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1.9	RED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30" dirty="0"/>
              <a:t> </a:t>
            </a:r>
            <a:r>
              <a:rPr dirty="0"/>
              <a:t>TIERRAS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77700" y="1204730"/>
            <a:ext cx="3646170" cy="40216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197485" indent="-381635">
              <a:spcBef>
                <a:spcPts val="100"/>
              </a:spcBef>
              <a:buChar char="•"/>
              <a:tabLst>
                <a:tab pos="393065" algn="l"/>
                <a:tab pos="393700" algn="l"/>
              </a:tabLst>
            </a:pPr>
            <a:r>
              <a:rPr spc="-5" dirty="0">
                <a:latin typeface="Arial MT"/>
                <a:cs typeface="Arial MT"/>
              </a:rPr>
              <a:t>La </a:t>
            </a:r>
            <a:r>
              <a:rPr dirty="0">
                <a:latin typeface="Arial MT"/>
                <a:cs typeface="Arial MT"/>
              </a:rPr>
              <a:t>red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dirty="0">
                <a:latin typeface="Arial MT"/>
                <a:cs typeface="Arial MT"/>
              </a:rPr>
              <a:t>tierras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spc="-5" dirty="0" err="1" smtClean="0">
                <a:latin typeface="Arial MT"/>
                <a:cs typeface="Arial MT"/>
              </a:rPr>
              <a:t>una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subestación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está </a:t>
            </a:r>
            <a:r>
              <a:rPr dirty="0" err="1">
                <a:latin typeface="Arial MT"/>
                <a:cs typeface="Arial MT"/>
              </a:rPr>
              <a:t>formada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por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una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malla </a:t>
            </a:r>
            <a:r>
              <a:rPr spc="-5" dirty="0" err="1">
                <a:latin typeface="Arial MT"/>
                <a:cs typeface="Arial MT"/>
              </a:rPr>
              <a:t>extensa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construida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con </a:t>
            </a:r>
            <a:r>
              <a:rPr spc="-5" dirty="0">
                <a:latin typeface="Arial MT"/>
                <a:cs typeface="Arial MT"/>
              </a:rPr>
              <a:t>cable de </a:t>
            </a:r>
            <a:r>
              <a:rPr spc="-5" dirty="0">
                <a:latin typeface="Arial MT"/>
                <a:cs typeface="Arial MT"/>
              </a:rPr>
              <a:t>cobre </a:t>
            </a:r>
            <a:r>
              <a:rPr spc="-5" dirty="0" err="1">
                <a:latin typeface="Arial MT"/>
                <a:cs typeface="Arial MT"/>
              </a:rPr>
              <a:t>desnudo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y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picas</a:t>
            </a:r>
            <a:r>
              <a:rPr spc="-1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puesta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tierra</a:t>
            </a:r>
            <a:r>
              <a:rPr dirty="0">
                <a:latin typeface="Arial MT"/>
                <a:cs typeface="Arial MT"/>
              </a:rPr>
              <a:t>.</a:t>
            </a: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2650" dirty="0">
              <a:latin typeface="Arial MT"/>
              <a:cs typeface="Arial MT"/>
            </a:endParaRPr>
          </a:p>
          <a:p>
            <a:pPr marL="393700" marR="5080" indent="-381635">
              <a:buChar char="•"/>
              <a:tabLst>
                <a:tab pos="393065" algn="l"/>
                <a:tab pos="393700" algn="l"/>
              </a:tabLst>
            </a:pPr>
            <a:r>
              <a:rPr spc="-5" dirty="0">
                <a:latin typeface="Arial MT"/>
                <a:cs typeface="Arial MT"/>
              </a:rPr>
              <a:t>El número</a:t>
            </a:r>
            <a:r>
              <a:rPr spc="-5" dirty="0">
                <a:latin typeface="Arial MT"/>
                <a:cs typeface="Arial MT"/>
              </a:rPr>
              <a:t> de picas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 err="1" smtClean="0">
                <a:latin typeface="Arial MT"/>
                <a:cs typeface="Arial MT"/>
              </a:rPr>
              <a:t>extensión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 </a:t>
            </a:r>
            <a:r>
              <a:rPr spc="-5" dirty="0">
                <a:latin typeface="Arial MT"/>
                <a:cs typeface="Arial MT"/>
              </a:rPr>
              <a:t>la </a:t>
            </a:r>
            <a:r>
              <a:rPr dirty="0">
                <a:latin typeface="Arial MT"/>
                <a:cs typeface="Arial MT"/>
              </a:rPr>
              <a:t>malla </a:t>
            </a:r>
            <a:r>
              <a:rPr spc="-5" dirty="0">
                <a:latin typeface="Arial MT"/>
                <a:cs typeface="Arial MT"/>
              </a:rPr>
              <a:t>irá en </a:t>
            </a:r>
            <a:r>
              <a:rPr dirty="0" err="1">
                <a:latin typeface="Arial MT"/>
                <a:cs typeface="Arial MT"/>
              </a:rPr>
              <a:t>función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del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cálculo</a:t>
            </a:r>
            <a:r>
              <a:rPr spc="-2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red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tierras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 err="1">
                <a:latin typeface="Arial MT"/>
                <a:cs typeface="Arial MT"/>
              </a:rPr>
              <a:t>en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el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proyecto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 </a:t>
            </a:r>
            <a:r>
              <a:rPr dirty="0">
                <a:latin typeface="Arial MT"/>
                <a:cs typeface="Arial MT"/>
              </a:rPr>
              <a:t>función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spc="-5" dirty="0" smtClean="0">
                <a:latin typeface="Arial MT"/>
                <a:cs typeface="Arial MT"/>
              </a:rPr>
              <a:t>la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tensión</a:t>
            </a:r>
            <a:r>
              <a:rPr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spc="-5" dirty="0">
                <a:latin typeface="Arial MT"/>
                <a:cs typeface="Arial MT"/>
              </a:rPr>
              <a:t>paso </a:t>
            </a:r>
            <a:r>
              <a:rPr dirty="0">
                <a:latin typeface="Arial MT"/>
                <a:cs typeface="Arial MT"/>
              </a:rPr>
              <a:t>y </a:t>
            </a:r>
            <a:r>
              <a:rPr dirty="0" err="1">
                <a:latin typeface="Arial MT"/>
                <a:cs typeface="Arial MT"/>
              </a:rPr>
              <a:t>tensión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contacto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para la </a:t>
            </a:r>
            <a:r>
              <a:rPr spc="-5" dirty="0">
                <a:latin typeface="Arial MT"/>
                <a:cs typeface="Arial MT"/>
              </a:rPr>
              <a:t>instalación</a:t>
            </a:r>
            <a:r>
              <a:rPr spc="-5" dirty="0">
                <a:latin typeface="Arial MT"/>
                <a:cs typeface="Arial MT"/>
              </a:rPr>
              <a:t>,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la</a:t>
            </a:r>
            <a:r>
              <a:rPr spc="1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geometría</a:t>
            </a:r>
            <a:r>
              <a:rPr spc="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misma</a:t>
            </a:r>
            <a:r>
              <a:rPr spc="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1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la</a:t>
            </a:r>
            <a:r>
              <a:rPr spc="-15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resistividad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terreno</a:t>
            </a:r>
            <a:r>
              <a:rPr dirty="0">
                <a:latin typeface="Arial MT"/>
                <a:cs typeface="Arial MT"/>
              </a:rPr>
              <a:t>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29948" y="1321815"/>
            <a:ext cx="4680204" cy="401955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5469" y="489962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 algn="ctr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1.9	RED</a:t>
            </a:r>
            <a:r>
              <a:rPr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b="1" dirty="0">
                <a:solidFill>
                  <a:srgbClr val="FF0000"/>
                </a:solidFill>
                <a:latin typeface="Arial MT"/>
                <a:cs typeface="Arial MT"/>
              </a:rPr>
              <a:t>TIERRAS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05035" y="1376171"/>
            <a:ext cx="429043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000000"/>
                </a:solidFill>
              </a:rPr>
              <a:t>Objetivo</a:t>
            </a:r>
            <a:r>
              <a:rPr sz="2400" b="1" spc="-20" dirty="0">
                <a:solidFill>
                  <a:srgbClr val="000000"/>
                </a:solidFill>
              </a:rPr>
              <a:t> </a:t>
            </a:r>
            <a:r>
              <a:rPr sz="2400" b="1" dirty="0">
                <a:solidFill>
                  <a:srgbClr val="000000"/>
                </a:solidFill>
              </a:rPr>
              <a:t>de</a:t>
            </a:r>
            <a:r>
              <a:rPr sz="2400" b="1" spc="-25" dirty="0">
                <a:solidFill>
                  <a:srgbClr val="000000"/>
                </a:solidFill>
              </a:rPr>
              <a:t> </a:t>
            </a:r>
            <a:r>
              <a:rPr sz="2400" b="1" spc="-5" dirty="0">
                <a:solidFill>
                  <a:srgbClr val="000000"/>
                </a:solidFill>
              </a:rPr>
              <a:t>la</a:t>
            </a:r>
            <a:r>
              <a:rPr sz="2400" b="1" spc="-20" dirty="0">
                <a:solidFill>
                  <a:srgbClr val="000000"/>
                </a:solidFill>
              </a:rPr>
              <a:t> </a:t>
            </a:r>
            <a:r>
              <a:rPr sz="2400" b="1" dirty="0">
                <a:solidFill>
                  <a:srgbClr val="000000"/>
                </a:solidFill>
              </a:rPr>
              <a:t>red</a:t>
            </a:r>
            <a:r>
              <a:rPr sz="2400" b="1" spc="-20" dirty="0">
                <a:solidFill>
                  <a:srgbClr val="000000"/>
                </a:solidFill>
              </a:rPr>
              <a:t> </a:t>
            </a:r>
            <a:r>
              <a:rPr sz="2400" b="1" dirty="0">
                <a:solidFill>
                  <a:srgbClr val="000000"/>
                </a:solidFill>
              </a:rPr>
              <a:t>de</a:t>
            </a:r>
            <a:r>
              <a:rPr sz="2400" b="1" spc="-25" dirty="0">
                <a:solidFill>
                  <a:srgbClr val="000000"/>
                </a:solidFill>
              </a:rPr>
              <a:t> </a:t>
            </a:r>
            <a:r>
              <a:rPr sz="2400" b="1" dirty="0">
                <a:solidFill>
                  <a:srgbClr val="000000"/>
                </a:solidFill>
              </a:rPr>
              <a:t>tierras</a:t>
            </a:r>
            <a:r>
              <a:rPr sz="2400" b="1" dirty="0">
                <a:solidFill>
                  <a:srgbClr val="000000"/>
                </a:solidFill>
              </a:rPr>
              <a:t>:</a:t>
            </a:r>
            <a:endParaRPr sz="2400" b="1" dirty="0"/>
          </a:p>
        </p:txBody>
      </p:sp>
      <p:sp>
        <p:nvSpPr>
          <p:cNvPr id="4" name="object 4"/>
          <p:cNvSpPr txBox="1"/>
          <p:nvPr/>
        </p:nvSpPr>
        <p:spPr>
          <a:xfrm>
            <a:off x="2483904" y="2243327"/>
            <a:ext cx="7062470" cy="27513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7815" marR="281940" indent="-285750">
              <a:spcBef>
                <a:spcPts val="95"/>
              </a:spcBef>
              <a:buChar char="–"/>
              <a:tabLst>
                <a:tab pos="297815" algn="l"/>
                <a:tab pos="298450" algn="l"/>
              </a:tabLst>
            </a:pPr>
            <a:r>
              <a:rPr sz="2000" spc="-5" dirty="0">
                <a:latin typeface="Arial MT"/>
                <a:cs typeface="Arial MT"/>
              </a:rPr>
              <a:t>Garantizar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seguridad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personas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poniendo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tierra</a:t>
            </a:r>
            <a:r>
              <a:rPr lang="es-ES" sz="2000" spc="-5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todas</a:t>
            </a:r>
            <a:r>
              <a:rPr sz="2000" spc="-5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masas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 instalación</a:t>
            </a:r>
            <a:r>
              <a:rPr sz="2000" spc="-5" dirty="0">
                <a:latin typeface="Arial MT"/>
                <a:cs typeface="Arial MT"/>
              </a:rPr>
              <a:t>.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15"/>
              </a:spcBef>
              <a:buFont typeface="Arial MT"/>
              <a:buChar char="–"/>
            </a:pPr>
            <a:endParaRPr sz="2900" dirty="0">
              <a:latin typeface="Arial MT"/>
              <a:cs typeface="Arial MT"/>
            </a:endParaRPr>
          </a:p>
          <a:p>
            <a:pPr marL="297815" marR="5080" indent="-285750">
              <a:buChar char="–"/>
              <a:tabLst>
                <a:tab pos="297815" algn="l"/>
                <a:tab pos="298450" algn="l"/>
              </a:tabLst>
            </a:pPr>
            <a:r>
              <a:rPr sz="2000" spc="-10" dirty="0">
                <a:latin typeface="Arial MT"/>
                <a:cs typeface="Arial MT"/>
              </a:rPr>
              <a:t>Poner</a:t>
            </a:r>
            <a:r>
              <a:rPr sz="2000" spc="-5" dirty="0">
                <a:latin typeface="Arial MT"/>
                <a:cs typeface="Arial MT"/>
              </a:rPr>
              <a:t> 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tierra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los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neutros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los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transformadores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que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 err="1">
                <a:latin typeface="Arial MT"/>
                <a:cs typeface="Arial MT"/>
              </a:rPr>
              <a:t>así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 smtClean="0">
                <a:latin typeface="Arial MT"/>
                <a:cs typeface="Arial MT"/>
              </a:rPr>
              <a:t>se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decida</a:t>
            </a:r>
            <a:r>
              <a:rPr sz="2000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función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explotación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red.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10"/>
              </a:spcBef>
              <a:buFont typeface="Arial MT"/>
              <a:buChar char="–"/>
            </a:pPr>
            <a:endParaRPr sz="2900" dirty="0">
              <a:latin typeface="Arial MT"/>
              <a:cs typeface="Arial MT"/>
            </a:endParaRPr>
          </a:p>
          <a:p>
            <a:pPr marL="297815" marR="397510" indent="-285750">
              <a:spcBef>
                <a:spcPts val="5"/>
              </a:spcBef>
              <a:buChar char="–"/>
              <a:tabLst>
                <a:tab pos="297815" algn="l"/>
                <a:tab pos="298450" algn="l"/>
              </a:tabLst>
            </a:pPr>
            <a:r>
              <a:rPr sz="2000" spc="-5" dirty="0">
                <a:latin typeface="Arial MT"/>
                <a:cs typeface="Arial MT"/>
              </a:rPr>
              <a:t>Descargar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través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los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pararrayos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sobretensiones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producidas</a:t>
            </a:r>
            <a:r>
              <a:rPr sz="2000" spc="-5" dirty="0">
                <a:latin typeface="Arial MT"/>
                <a:cs typeface="Arial MT"/>
              </a:rPr>
              <a:t>.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1.9	RED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30" dirty="0"/>
              <a:t> </a:t>
            </a:r>
            <a:r>
              <a:rPr dirty="0"/>
              <a:t>TIERRAS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407713" y="1348747"/>
            <a:ext cx="7085965" cy="34650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pc="-5" dirty="0">
                <a:latin typeface="Arial MT"/>
                <a:cs typeface="Arial MT"/>
              </a:rPr>
              <a:t>Es necesarios mantener el valor de la resistencia óhmica</a:t>
            </a:r>
            <a:r>
              <a:rPr spc="-5" dirty="0">
                <a:latin typeface="Arial MT"/>
                <a:cs typeface="Arial MT"/>
              </a:rPr>
              <a:t> de la red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tierra</a:t>
            </a:r>
            <a:r>
              <a:rPr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por debajo de los </a:t>
            </a:r>
            <a:r>
              <a:rPr dirty="0">
                <a:latin typeface="Arial MT"/>
                <a:cs typeface="Arial MT"/>
              </a:rPr>
              <a:t>valores </a:t>
            </a:r>
            <a:r>
              <a:rPr spc="-5" dirty="0">
                <a:latin typeface="Arial MT"/>
                <a:cs typeface="Arial MT"/>
              </a:rPr>
              <a:t>prefijados en el </a:t>
            </a:r>
            <a:r>
              <a:rPr dirty="0">
                <a:latin typeface="Arial MT"/>
                <a:cs typeface="Arial MT"/>
              </a:rPr>
              <a:t>cálculo </a:t>
            </a:r>
            <a:r>
              <a:rPr spc="-5" dirty="0">
                <a:latin typeface="Arial MT"/>
                <a:cs typeface="Arial MT"/>
              </a:rPr>
              <a:t>del </a:t>
            </a:r>
            <a:r>
              <a:rPr dirty="0" err="1">
                <a:latin typeface="Arial MT"/>
                <a:cs typeface="Arial MT"/>
              </a:rPr>
              <a:t>sistema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protección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650" dirty="0">
              <a:latin typeface="Arial MT"/>
              <a:cs typeface="Arial MT"/>
            </a:endParaRPr>
          </a:p>
          <a:p>
            <a:pPr marL="12700" algn="just"/>
            <a:r>
              <a:rPr spc="-5" dirty="0">
                <a:latin typeface="Arial MT"/>
                <a:cs typeface="Arial MT"/>
              </a:rPr>
              <a:t>Este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valor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puede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ver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afectado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por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 dirty="0">
              <a:latin typeface="Arial MT"/>
              <a:cs typeface="Arial MT"/>
            </a:endParaRPr>
          </a:p>
          <a:p>
            <a:pPr marL="869315" indent="-286385">
              <a:spcBef>
                <a:spcPts val="1625"/>
              </a:spcBef>
              <a:buChar char="–"/>
              <a:tabLst>
                <a:tab pos="869315" algn="l"/>
                <a:tab pos="869950" algn="l"/>
              </a:tabLst>
            </a:pPr>
            <a:r>
              <a:rPr sz="2000" spc="-10" dirty="0">
                <a:latin typeface="Arial MT"/>
                <a:cs typeface="Arial MT"/>
              </a:rPr>
              <a:t>Destrucción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corrosiva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los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electrodos</a:t>
            </a:r>
            <a:r>
              <a:rPr sz="2000" spc="-10" dirty="0">
                <a:latin typeface="Arial MT"/>
                <a:cs typeface="Arial MT"/>
              </a:rPr>
              <a:t>.</a:t>
            </a:r>
            <a:endParaRPr sz="2000" dirty="0">
              <a:latin typeface="Arial MT"/>
              <a:cs typeface="Arial MT"/>
            </a:endParaRPr>
          </a:p>
          <a:p>
            <a:pPr marL="869315" indent="-286385">
              <a:spcBef>
                <a:spcPts val="475"/>
              </a:spcBef>
              <a:buChar char="–"/>
              <a:tabLst>
                <a:tab pos="869315" algn="l"/>
                <a:tab pos="869950" algn="l"/>
              </a:tabLst>
            </a:pPr>
            <a:r>
              <a:rPr sz="2000" spc="-5" dirty="0">
                <a:latin typeface="Arial MT"/>
                <a:cs typeface="Arial MT"/>
              </a:rPr>
              <a:t>Aumento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resistividad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del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terreno</a:t>
            </a:r>
            <a:r>
              <a:rPr sz="2000" spc="-5" dirty="0">
                <a:latin typeface="Arial MT"/>
                <a:cs typeface="Arial MT"/>
              </a:rPr>
              <a:t>.</a:t>
            </a:r>
            <a:endParaRPr sz="2000" dirty="0">
              <a:latin typeface="Arial MT"/>
              <a:cs typeface="Arial MT"/>
            </a:endParaRPr>
          </a:p>
          <a:p>
            <a:pPr marL="869315" indent="-286385">
              <a:spcBef>
                <a:spcPts val="475"/>
              </a:spcBef>
              <a:buChar char="–"/>
              <a:tabLst>
                <a:tab pos="869315" algn="l"/>
                <a:tab pos="869950" algn="l"/>
              </a:tabLst>
            </a:pPr>
            <a:r>
              <a:rPr sz="2000" spc="-5" dirty="0">
                <a:latin typeface="Arial MT"/>
                <a:cs typeface="Arial MT"/>
              </a:rPr>
              <a:t>Uniones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líneas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tierra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mal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estado</a:t>
            </a:r>
            <a:r>
              <a:rPr sz="2000" spc="-10" dirty="0">
                <a:latin typeface="Arial MT"/>
                <a:cs typeface="Arial MT"/>
              </a:rPr>
              <a:t>.</a:t>
            </a:r>
            <a:endParaRPr sz="2000" dirty="0">
              <a:latin typeface="Arial MT"/>
              <a:cs typeface="Arial MT"/>
            </a:endParaRPr>
          </a:p>
          <a:p>
            <a:pPr marL="869315" indent="-286385">
              <a:spcBef>
                <a:spcPts val="475"/>
              </a:spcBef>
              <a:buChar char="–"/>
              <a:tabLst>
                <a:tab pos="869315" algn="l"/>
                <a:tab pos="869950" algn="l"/>
              </a:tabLst>
            </a:pPr>
            <a:r>
              <a:rPr sz="2000" spc="-5" dirty="0">
                <a:latin typeface="Arial MT"/>
                <a:cs typeface="Arial MT"/>
              </a:rPr>
              <a:t>Rotura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parte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red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tierras</a:t>
            </a:r>
            <a:r>
              <a:rPr sz="2000" spc="-10" dirty="0">
                <a:latin typeface="Arial MT"/>
                <a:cs typeface="Arial MT"/>
              </a:rPr>
              <a:t>.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spcBef>
                <a:spcPts val="100"/>
              </a:spcBef>
            </a:pPr>
            <a:r>
              <a:rPr dirty="0"/>
              <a:t>INDICE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9000" y="2207513"/>
            <a:ext cx="1938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CAPITULO</a:t>
            </a:r>
            <a:r>
              <a:rPr sz="2400" b="1" spc="-85" dirty="0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1: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52201" y="2207514"/>
            <a:ext cx="5340985" cy="756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DESCRIPCION DE </a:t>
            </a:r>
            <a:r>
              <a:rPr sz="2400" b="1" dirty="0">
                <a:solidFill>
                  <a:srgbClr val="CCECFF"/>
                </a:solidFill>
                <a:latin typeface="Arial"/>
                <a:cs typeface="Arial"/>
              </a:rPr>
              <a:t>LOS </a:t>
            </a:r>
            <a:r>
              <a:rPr sz="2400" b="1" spc="-5" dirty="0" smtClean="0">
                <a:solidFill>
                  <a:srgbClr val="CCECFF"/>
                </a:solidFill>
                <a:latin typeface="Arial"/>
                <a:cs typeface="Arial"/>
              </a:rPr>
              <a:t>ELEMENTOS</a:t>
            </a:r>
            <a:r>
              <a:rPr lang="es-ES" sz="2400" b="1" spc="-5" dirty="0" smtClean="0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sz="2400" b="1" spc="-5" dirty="0" smtClean="0">
                <a:solidFill>
                  <a:srgbClr val="CCECFF"/>
                </a:solidFill>
                <a:latin typeface="Arial"/>
                <a:cs typeface="Arial"/>
              </a:rPr>
              <a:t>DE</a:t>
            </a:r>
            <a:r>
              <a:rPr sz="2400" b="1" spc="-10" dirty="0" smtClean="0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UNA</a:t>
            </a:r>
            <a:r>
              <a:rPr sz="2400" b="1" spc="-10" dirty="0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CCECFF"/>
                </a:solidFill>
                <a:latin typeface="Arial"/>
                <a:cs typeface="Arial"/>
              </a:rPr>
              <a:t>SUBESTACION.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09001" y="3303270"/>
            <a:ext cx="19373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CAPITULO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2: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52327" y="3303270"/>
            <a:ext cx="5255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ACTIVIDADES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MANTENIMIENTO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09001" y="4033267"/>
            <a:ext cx="19373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CAPITULO</a:t>
            </a:r>
            <a:r>
              <a:rPr sz="2400" b="1" spc="-85" dirty="0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3: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52083" y="4033267"/>
            <a:ext cx="4748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CCECFF"/>
                </a:solidFill>
                <a:latin typeface="Arial"/>
                <a:cs typeface="Arial"/>
              </a:rPr>
              <a:t>GESTION</a:t>
            </a:r>
            <a:r>
              <a:rPr sz="2400" b="1" spc="-50" dirty="0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DEL</a:t>
            </a:r>
            <a:r>
              <a:rPr sz="2400" b="1" spc="-45" dirty="0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MANTENIMIENTO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  <a:tabLst>
                <a:tab pos="1686560" algn="l"/>
              </a:tabLst>
            </a:pPr>
            <a:r>
              <a:rPr b="1" spc="-5" dirty="0">
                <a:latin typeface="Arial"/>
                <a:cs typeface="Arial"/>
              </a:rPr>
              <a:t>CAPITULO 2:	ACTIVIDADES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MANTENIMIENTO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185069" y="1657350"/>
            <a:ext cx="1044256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u="sng" dirty="0" smtClean="0"/>
              <a:t>2.1      Tipos de mantenimiento</a:t>
            </a:r>
          </a:p>
          <a:p>
            <a:endParaRPr lang="es-ES" sz="2000" b="1" u="sng" dirty="0" smtClean="0"/>
          </a:p>
          <a:p>
            <a:r>
              <a:rPr lang="es-ES" sz="2000" b="1" u="sng" dirty="0" smtClean="0"/>
              <a:t>2.2      Mantenimiento preventivo</a:t>
            </a:r>
          </a:p>
          <a:p>
            <a:endParaRPr lang="es-ES" sz="2000" b="1" dirty="0" smtClean="0"/>
          </a:p>
          <a:p>
            <a:pPr lvl="1"/>
            <a:r>
              <a:rPr lang="es-ES" sz="2000" b="1" dirty="0" smtClean="0"/>
              <a:t>2.2.0      Gamas de mantenimiento y frecuencias de inspección</a:t>
            </a:r>
          </a:p>
          <a:p>
            <a:pPr lvl="1"/>
            <a:r>
              <a:rPr lang="es-ES" sz="2000" b="1" dirty="0" smtClean="0"/>
              <a:t>2.2.1      Fichas técnicas de transformadores de potencia</a:t>
            </a:r>
          </a:p>
          <a:p>
            <a:pPr lvl="1"/>
            <a:r>
              <a:rPr lang="es-ES" sz="2000" b="1" dirty="0" smtClean="0"/>
              <a:t>2.2.2      Fichas técnicas de interruptores</a:t>
            </a:r>
          </a:p>
          <a:p>
            <a:pPr lvl="1"/>
            <a:r>
              <a:rPr lang="es-ES" sz="2000" b="1" dirty="0" smtClean="0"/>
              <a:t>2.2.3      Fichas técnicas de seccionadores</a:t>
            </a:r>
          </a:p>
          <a:p>
            <a:pPr lvl="1"/>
            <a:r>
              <a:rPr lang="es-ES" sz="2000" b="1" dirty="0" smtClean="0"/>
              <a:t>2.2.4      Fichas técnicas de transformadores de medida</a:t>
            </a:r>
          </a:p>
          <a:p>
            <a:pPr lvl="1"/>
            <a:r>
              <a:rPr lang="es-ES" sz="2000" b="1" dirty="0" smtClean="0"/>
              <a:t>2.2.5      Fichas técnicas de pararrayos</a:t>
            </a:r>
          </a:p>
          <a:p>
            <a:pPr lvl="1"/>
            <a:r>
              <a:rPr lang="es-ES" sz="2000" b="1" dirty="0" smtClean="0"/>
              <a:t>2.2.6      Fichas técnicas de celdas MT</a:t>
            </a:r>
          </a:p>
          <a:p>
            <a:pPr lvl="1"/>
            <a:r>
              <a:rPr lang="es-ES" sz="2000" b="1" dirty="0" smtClean="0"/>
              <a:t>2.2.7      Fichas técnicas de fuentes de alimentación</a:t>
            </a:r>
          </a:p>
          <a:p>
            <a:pPr lvl="1"/>
            <a:r>
              <a:rPr lang="es-ES" sz="2000" b="1" dirty="0" smtClean="0"/>
              <a:t>2.2.8      Fichas técnicas de barras y amarres</a:t>
            </a:r>
            <a:endParaRPr lang="es-ES" sz="2000" b="1" dirty="0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  <a:tabLst>
                <a:tab pos="1686560" algn="l"/>
              </a:tabLst>
            </a:pPr>
            <a:r>
              <a:rPr b="1" spc="-5" dirty="0">
                <a:latin typeface="Arial"/>
                <a:cs typeface="Arial"/>
              </a:rPr>
              <a:t>CAPITULO 2:	ACTIVIDADES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MANTENIMIENTO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651669" y="734070"/>
            <a:ext cx="10820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u="sng" dirty="0" smtClean="0"/>
              <a:t>2.3      Mantenimiento predictivo</a:t>
            </a:r>
          </a:p>
          <a:p>
            <a:endParaRPr lang="es-ES" sz="2000" b="1" dirty="0" smtClean="0"/>
          </a:p>
          <a:p>
            <a:pPr lvl="2"/>
            <a:r>
              <a:rPr lang="es-ES" sz="2000" b="1" dirty="0" smtClean="0"/>
              <a:t>2.3.1      Termografía</a:t>
            </a:r>
          </a:p>
          <a:p>
            <a:pPr lvl="2"/>
            <a:r>
              <a:rPr lang="es-ES" sz="2000" b="1" dirty="0" smtClean="0"/>
              <a:t>2.3.2      Análisis de aceites</a:t>
            </a:r>
          </a:p>
          <a:p>
            <a:pPr lvl="2"/>
            <a:r>
              <a:rPr lang="es-ES" sz="2000" b="1" dirty="0" smtClean="0"/>
              <a:t>2.3.3.     Medida de aislamiento</a:t>
            </a:r>
          </a:p>
          <a:p>
            <a:pPr lvl="2"/>
            <a:r>
              <a:rPr lang="es-ES" sz="2000" b="1" dirty="0" smtClean="0"/>
              <a:t>2.3.4      Medida de capacidad y tangente de delta</a:t>
            </a:r>
          </a:p>
          <a:p>
            <a:pPr lvl="2"/>
            <a:r>
              <a:rPr lang="es-ES" sz="2000" b="1" dirty="0" smtClean="0"/>
              <a:t>2.3.5      Medida de resistencia de arrollamientos</a:t>
            </a:r>
          </a:p>
          <a:p>
            <a:pPr lvl="2"/>
            <a:r>
              <a:rPr lang="es-ES" sz="2000" b="1" dirty="0" smtClean="0"/>
              <a:t>2.3.6      Medida de relación de transformación</a:t>
            </a:r>
          </a:p>
          <a:p>
            <a:pPr lvl="2"/>
            <a:r>
              <a:rPr lang="es-ES" sz="2000" b="1" dirty="0" smtClean="0"/>
              <a:t>2.3.7      Medida de intensidad de excitación</a:t>
            </a:r>
          </a:p>
          <a:p>
            <a:pPr lvl="2"/>
            <a:r>
              <a:rPr lang="es-ES" sz="2000" b="1" dirty="0" smtClean="0"/>
              <a:t>2.3.8      Medida de reactancia de fuga</a:t>
            </a:r>
          </a:p>
          <a:p>
            <a:pPr lvl="2"/>
            <a:r>
              <a:rPr lang="es-ES" sz="2000" b="1" dirty="0" smtClean="0"/>
              <a:t>2.3.9      Análisis de respuesta en frecuencia</a:t>
            </a:r>
          </a:p>
          <a:p>
            <a:pPr lvl="2"/>
            <a:r>
              <a:rPr lang="es-ES" sz="2000" b="1" dirty="0" smtClean="0"/>
              <a:t>2.3.10    Medida de resistencia de conmutación en reguladores de tensión</a:t>
            </a:r>
          </a:p>
          <a:p>
            <a:pPr lvl="2"/>
            <a:r>
              <a:rPr lang="es-ES" sz="2000" b="1" dirty="0" smtClean="0"/>
              <a:t>2.3.11    Ensayo predictivo a interruptores</a:t>
            </a:r>
          </a:p>
          <a:p>
            <a:pPr lvl="2"/>
            <a:r>
              <a:rPr lang="es-ES" sz="2000" b="1" dirty="0" smtClean="0"/>
              <a:t>2.3.12    Análisis de gas SF6</a:t>
            </a:r>
          </a:p>
          <a:p>
            <a:pPr lvl="2"/>
            <a:r>
              <a:rPr lang="es-ES" sz="2000" b="1" dirty="0" smtClean="0"/>
              <a:t>2.3.13    Medida de descargas parciales</a:t>
            </a:r>
          </a:p>
          <a:p>
            <a:pPr lvl="2"/>
            <a:r>
              <a:rPr lang="es-ES" sz="2000" b="1" dirty="0" smtClean="0"/>
              <a:t>2.3.14    Ensayos predictivos a realizar a cada equipo y periodicidad</a:t>
            </a:r>
            <a:endParaRPr lang="es-ES" sz="2000" b="1" dirty="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  <a:tabLst>
                <a:tab pos="1686560" algn="l"/>
              </a:tabLst>
            </a:pPr>
            <a:r>
              <a:rPr b="1" spc="-5" dirty="0">
                <a:latin typeface="Arial"/>
                <a:cs typeface="Arial"/>
              </a:rPr>
              <a:t>CAPITULO 2:	ACTIVIDADES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MANTENIMIENTO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1465306" y="1581150"/>
            <a:ext cx="924476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u="sng" dirty="0" smtClean="0"/>
              <a:t>2.4       Mantenimiento correctivo</a:t>
            </a:r>
          </a:p>
          <a:p>
            <a:pPr lvl="1"/>
            <a:r>
              <a:rPr lang="es-ES" sz="2000" b="1" dirty="0" smtClean="0"/>
              <a:t>2.4.1      Transformadores:</a:t>
            </a:r>
          </a:p>
          <a:p>
            <a:pPr lvl="3"/>
            <a:r>
              <a:rPr lang="es-ES" sz="2000" b="1" dirty="0" smtClean="0"/>
              <a:t>Qué hacer cuando dispara un transformador </a:t>
            </a:r>
          </a:p>
          <a:p>
            <a:pPr lvl="3"/>
            <a:r>
              <a:rPr lang="es-ES" sz="2000" b="1" dirty="0" smtClean="0"/>
              <a:t>Ejemplos de fallas</a:t>
            </a:r>
          </a:p>
          <a:p>
            <a:pPr lvl="1"/>
            <a:r>
              <a:rPr lang="es-ES" sz="2000" b="1" dirty="0" smtClean="0"/>
              <a:t>2.4.2      Anomalías típicas en interruptores</a:t>
            </a:r>
          </a:p>
          <a:p>
            <a:pPr lvl="1"/>
            <a:r>
              <a:rPr lang="es-ES" sz="2000" b="1" dirty="0" smtClean="0"/>
              <a:t>2.4.3      Anomalías típicas en seccionadores</a:t>
            </a:r>
          </a:p>
          <a:p>
            <a:pPr lvl="1"/>
            <a:r>
              <a:rPr lang="es-ES" sz="2000" b="1" dirty="0" smtClean="0"/>
              <a:t>2.4.4      Anomalías típicas en transformadores de medida</a:t>
            </a:r>
          </a:p>
          <a:p>
            <a:pPr lvl="1"/>
            <a:r>
              <a:rPr lang="es-ES" sz="2000" b="1" dirty="0" smtClean="0"/>
              <a:t>2.4.5      Anomalías típicas en pararrayos</a:t>
            </a:r>
          </a:p>
          <a:p>
            <a:pPr lvl="1"/>
            <a:r>
              <a:rPr lang="es-ES" sz="2000" b="1" dirty="0" smtClean="0"/>
              <a:t>2.4.6      Anomalías típicas en GIS</a:t>
            </a:r>
          </a:p>
          <a:p>
            <a:pPr lvl="1"/>
            <a:endParaRPr lang="es-ES" sz="2000" b="1" dirty="0" smtClean="0"/>
          </a:p>
          <a:p>
            <a:pPr marL="0" lvl="1"/>
            <a:r>
              <a:rPr lang="es-ES" sz="2000" b="1" u="sng" dirty="0" smtClean="0"/>
              <a:t>2.5      Mantenimiento reglamentario</a:t>
            </a:r>
            <a:endParaRPr lang="es-ES" sz="2000" b="1" u="sng" dirty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  <a:tabLst>
                <a:tab pos="1828164" algn="l"/>
              </a:tabLst>
            </a:pPr>
            <a:r>
              <a:rPr spc="-5" dirty="0"/>
              <a:t>CAPITULO 2:	ACTIVIDADES</a:t>
            </a:r>
            <a:r>
              <a:rPr spc="-30" dirty="0"/>
              <a:t> </a:t>
            </a:r>
            <a:r>
              <a:rPr spc="-5" dirty="0"/>
              <a:t>DE</a:t>
            </a:r>
            <a:r>
              <a:rPr spc="-35" dirty="0"/>
              <a:t> </a:t>
            </a:r>
            <a:r>
              <a:rPr spc="-5" dirty="0"/>
              <a:t>MANTENIMIENTO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75669" y="1885950"/>
            <a:ext cx="5791200" cy="2818720"/>
          </a:xfrm>
          <a:prstGeom prst="rect">
            <a:avLst/>
          </a:prstGeom>
        </p:spPr>
        <p:txBody>
          <a:bodyPr vert="horz" wrap="square" lIns="0" tIns="200660" rIns="0" bIns="0" rtlCol="0">
            <a:spAutoFit/>
          </a:bodyPr>
          <a:lstStyle/>
          <a:p>
            <a:pPr marL="355600" indent="-343535">
              <a:spcBef>
                <a:spcPts val="1580"/>
              </a:spcBef>
              <a:buAutoNum type="arabicPeriod"/>
              <a:tabLst>
                <a:tab pos="356235" algn="l"/>
              </a:tabLst>
            </a:pPr>
            <a:r>
              <a:rPr sz="2400" b="1" dirty="0">
                <a:latin typeface="Arial MT"/>
                <a:cs typeface="Arial MT"/>
              </a:rPr>
              <a:t>Tipos</a:t>
            </a:r>
            <a:r>
              <a:rPr sz="2400" b="1" spc="-35" dirty="0">
                <a:latin typeface="Arial MT"/>
                <a:cs typeface="Arial MT"/>
              </a:rPr>
              <a:t> </a:t>
            </a:r>
            <a:r>
              <a:rPr sz="2400" b="1" dirty="0">
                <a:latin typeface="Arial MT"/>
                <a:cs typeface="Arial MT"/>
              </a:rPr>
              <a:t>de</a:t>
            </a:r>
            <a:r>
              <a:rPr sz="2400" b="1" spc="-35" dirty="0">
                <a:latin typeface="Arial MT"/>
                <a:cs typeface="Arial MT"/>
              </a:rPr>
              <a:t> </a:t>
            </a:r>
            <a:r>
              <a:rPr sz="2400" b="1" dirty="0">
                <a:latin typeface="Arial MT"/>
                <a:cs typeface="Arial MT"/>
              </a:rPr>
              <a:t>mantenimiento</a:t>
            </a:r>
            <a:endParaRPr sz="2400" b="1" dirty="0">
              <a:latin typeface="Arial MT"/>
              <a:cs typeface="Arial MT"/>
            </a:endParaRPr>
          </a:p>
          <a:p>
            <a:pPr marL="355600" indent="-343535">
              <a:spcBef>
                <a:spcPts val="1485"/>
              </a:spcBef>
              <a:buAutoNum type="arabicPeriod"/>
              <a:tabLst>
                <a:tab pos="356235" algn="l"/>
              </a:tabLst>
            </a:pPr>
            <a:r>
              <a:rPr sz="2400" b="1" dirty="0">
                <a:latin typeface="Arial MT"/>
                <a:cs typeface="Arial MT"/>
              </a:rPr>
              <a:t>Mantenimiento</a:t>
            </a:r>
            <a:r>
              <a:rPr sz="2400" b="1" spc="-45" dirty="0">
                <a:latin typeface="Arial MT"/>
                <a:cs typeface="Arial MT"/>
              </a:rPr>
              <a:t> </a:t>
            </a:r>
            <a:r>
              <a:rPr sz="2400" b="1" dirty="0">
                <a:latin typeface="Arial MT"/>
                <a:cs typeface="Arial MT"/>
              </a:rPr>
              <a:t>preventivo</a:t>
            </a:r>
            <a:endParaRPr sz="2400" b="1" dirty="0">
              <a:latin typeface="Arial MT"/>
              <a:cs typeface="Arial MT"/>
            </a:endParaRPr>
          </a:p>
          <a:p>
            <a:pPr marL="351155" indent="-339090">
              <a:spcBef>
                <a:spcPts val="1480"/>
              </a:spcBef>
              <a:buAutoNum type="arabicPeriod"/>
              <a:tabLst>
                <a:tab pos="351790" algn="l"/>
              </a:tabLst>
            </a:pPr>
            <a:r>
              <a:rPr sz="2400" b="1" dirty="0">
                <a:latin typeface="Arial MT"/>
                <a:cs typeface="Arial MT"/>
              </a:rPr>
              <a:t>Mantenimiento</a:t>
            </a:r>
            <a:r>
              <a:rPr sz="2400" b="1" spc="-100" dirty="0">
                <a:latin typeface="Arial MT"/>
                <a:cs typeface="Arial MT"/>
              </a:rPr>
              <a:t> </a:t>
            </a:r>
            <a:r>
              <a:rPr sz="2400" b="1" dirty="0">
                <a:latin typeface="Arial MT"/>
                <a:cs typeface="Arial MT"/>
              </a:rPr>
              <a:t>predictivo</a:t>
            </a:r>
            <a:endParaRPr sz="2400" b="1" dirty="0">
              <a:latin typeface="Arial MT"/>
              <a:cs typeface="Arial MT"/>
            </a:endParaRPr>
          </a:p>
          <a:p>
            <a:pPr marL="351155" indent="-339090">
              <a:spcBef>
                <a:spcPts val="1480"/>
              </a:spcBef>
              <a:buAutoNum type="arabicPeriod"/>
              <a:tabLst>
                <a:tab pos="351790" algn="l"/>
              </a:tabLst>
            </a:pPr>
            <a:r>
              <a:rPr sz="2400" b="1" dirty="0">
                <a:latin typeface="Arial MT"/>
                <a:cs typeface="Arial MT"/>
              </a:rPr>
              <a:t>Mantenimiento</a:t>
            </a:r>
            <a:r>
              <a:rPr sz="2400" b="1" spc="-100" dirty="0">
                <a:latin typeface="Arial MT"/>
                <a:cs typeface="Arial MT"/>
              </a:rPr>
              <a:t> </a:t>
            </a:r>
            <a:r>
              <a:rPr sz="2400" b="1" dirty="0">
                <a:latin typeface="Arial MT"/>
                <a:cs typeface="Arial MT"/>
              </a:rPr>
              <a:t>correctivo</a:t>
            </a:r>
            <a:endParaRPr sz="2400" b="1" dirty="0">
              <a:latin typeface="Arial MT"/>
              <a:cs typeface="Arial MT"/>
            </a:endParaRPr>
          </a:p>
          <a:p>
            <a:pPr marL="351155" indent="-339090">
              <a:spcBef>
                <a:spcPts val="1485"/>
              </a:spcBef>
              <a:buAutoNum type="arabicPeriod"/>
              <a:tabLst>
                <a:tab pos="351790" algn="l"/>
              </a:tabLst>
            </a:pPr>
            <a:r>
              <a:rPr sz="2400" b="1" dirty="0">
                <a:latin typeface="Arial MT"/>
                <a:cs typeface="Arial MT"/>
              </a:rPr>
              <a:t>Mantenimiento</a:t>
            </a:r>
            <a:r>
              <a:rPr sz="2400" b="1" spc="-85" dirty="0">
                <a:latin typeface="Arial MT"/>
                <a:cs typeface="Arial MT"/>
              </a:rPr>
              <a:t> </a:t>
            </a:r>
            <a:r>
              <a:rPr sz="2400" b="1" dirty="0">
                <a:latin typeface="Arial MT"/>
                <a:cs typeface="Arial MT"/>
              </a:rPr>
              <a:t>reglamentario</a:t>
            </a:r>
            <a:endParaRPr sz="2400" b="1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569" y="380556"/>
            <a:ext cx="9123680" cy="441959"/>
            <a:chOff x="0" y="380555"/>
            <a:chExt cx="9123680" cy="441959"/>
          </a:xfrm>
        </p:grpSpPr>
        <p:sp>
          <p:nvSpPr>
            <p:cNvPr id="3" name="object 3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  <a:path w="9118600" h="432434">
                  <a:moveTo>
                    <a:pt x="22491" y="0"/>
                  </a:moveTo>
                  <a:lnTo>
                    <a:pt x="22491" y="432054"/>
                  </a:ln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22491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5840" algn="l"/>
              </a:tabLst>
            </a:pPr>
            <a:r>
              <a:rPr spc="-5" dirty="0"/>
              <a:t>2.1	TIPOS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5" dirty="0"/>
              <a:t> </a:t>
            </a:r>
            <a:r>
              <a:rPr spc="-5" dirty="0"/>
              <a:t>MANTENIMIENTO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09000" y="1204730"/>
            <a:ext cx="7743190" cy="50218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MANTENIMIENTO</a:t>
            </a:r>
            <a:r>
              <a:rPr b="1" u="heavy" spc="-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CORRECTIVO</a:t>
            </a:r>
            <a:endParaRPr dirty="0">
              <a:latin typeface="Arial"/>
              <a:cs typeface="Arial"/>
            </a:endParaRPr>
          </a:p>
          <a:p>
            <a:pPr marL="12700" marR="193040"/>
            <a:r>
              <a:rPr spc="-5" dirty="0">
                <a:latin typeface="Arial MT"/>
                <a:cs typeface="Arial MT"/>
              </a:rPr>
              <a:t>Mantenimiento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no programado</a:t>
            </a:r>
            <a:r>
              <a:rPr spc="-5" dirty="0">
                <a:latin typeface="Arial MT"/>
                <a:cs typeface="Arial MT"/>
              </a:rPr>
              <a:t> necesario para la reparación de </a:t>
            </a:r>
            <a:r>
              <a:rPr spc="-5" dirty="0" err="1">
                <a:latin typeface="Arial MT"/>
                <a:cs typeface="Arial MT"/>
              </a:rPr>
              <a:t>una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avería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que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ha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dejado al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equipo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 </a:t>
            </a:r>
            <a:r>
              <a:rPr dirty="0">
                <a:latin typeface="Arial MT"/>
                <a:cs typeface="Arial MT"/>
              </a:rPr>
              <a:t>condiciones</a:t>
            </a:r>
            <a:r>
              <a:rPr spc="-5" dirty="0">
                <a:latin typeface="Arial MT"/>
                <a:cs typeface="Arial MT"/>
              </a:rPr>
              <a:t> inadmisibles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explotación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1850" dirty="0">
              <a:latin typeface="Arial MT"/>
              <a:cs typeface="Arial MT"/>
            </a:endParaRPr>
          </a:p>
          <a:p>
            <a:pPr marL="12700"/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MANTENIMIENTO</a:t>
            </a:r>
            <a:r>
              <a:rPr b="1" u="heavy" spc="-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PREVENTIVO</a:t>
            </a:r>
            <a:endParaRPr dirty="0">
              <a:latin typeface="Arial"/>
              <a:cs typeface="Arial"/>
            </a:endParaRPr>
          </a:p>
          <a:p>
            <a:pPr marL="12700" marR="27940" indent="-635">
              <a:spcBef>
                <a:spcPts val="10"/>
              </a:spcBef>
            </a:pPr>
            <a:r>
              <a:rPr spc="-5" dirty="0">
                <a:latin typeface="Arial MT"/>
                <a:cs typeface="Arial MT"/>
              </a:rPr>
              <a:t>Mantenimiento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programado</a:t>
            </a:r>
            <a:r>
              <a:rPr spc="-5" dirty="0">
                <a:latin typeface="Arial MT"/>
                <a:cs typeface="Arial MT"/>
              </a:rPr>
              <a:t> consistente en la realización</a:t>
            </a:r>
            <a:r>
              <a:rPr spc="-5" dirty="0">
                <a:latin typeface="Arial MT"/>
                <a:cs typeface="Arial MT"/>
              </a:rPr>
              <a:t> de </a:t>
            </a:r>
            <a:r>
              <a:rPr spc="-5" dirty="0" err="1" smtClean="0">
                <a:latin typeface="Arial MT"/>
                <a:cs typeface="Arial MT"/>
              </a:rPr>
              <a:t>unas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actividades</a:t>
            </a:r>
            <a:r>
              <a:rPr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fijas</a:t>
            </a:r>
            <a:r>
              <a:rPr spc="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>
                <a:latin typeface="Arial MT"/>
                <a:cs typeface="Arial MT"/>
              </a:rPr>
              <a:t>preestablecidas</a:t>
            </a:r>
            <a:r>
              <a:rPr spc="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(gama</a:t>
            </a:r>
            <a:r>
              <a:rPr spc="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mantenimiento</a:t>
            </a:r>
            <a:r>
              <a:rPr spc="-5" dirty="0">
                <a:latin typeface="Arial MT"/>
                <a:cs typeface="Arial MT"/>
              </a:rPr>
              <a:t>)</a:t>
            </a:r>
            <a:r>
              <a:rPr spc="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que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se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realiza</a:t>
            </a:r>
            <a:r>
              <a:rPr spc="-15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una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periodicidad</a:t>
            </a:r>
            <a:r>
              <a:rPr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fija</a:t>
            </a:r>
            <a:r>
              <a:rPr dirty="0">
                <a:latin typeface="Arial MT"/>
                <a:cs typeface="Arial MT"/>
              </a:rPr>
              <a:t>,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independientemente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estado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equipo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1850" dirty="0">
              <a:latin typeface="Arial MT"/>
              <a:cs typeface="Arial MT"/>
            </a:endParaRPr>
          </a:p>
          <a:p>
            <a:pPr marL="12700"/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MANTENIMIENTO</a:t>
            </a:r>
            <a:r>
              <a:rPr b="1" u="heavy" spc="-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PREDICTIVO</a:t>
            </a:r>
            <a:endParaRPr dirty="0">
              <a:latin typeface="Arial"/>
              <a:cs typeface="Arial"/>
            </a:endParaRPr>
          </a:p>
          <a:p>
            <a:pPr marL="12700" marR="267970" indent="-635">
              <a:spcBef>
                <a:spcPts val="10"/>
              </a:spcBef>
            </a:pPr>
            <a:r>
              <a:rPr spc="-5" dirty="0">
                <a:latin typeface="Arial MT"/>
                <a:cs typeface="Arial MT"/>
              </a:rPr>
              <a:t>Mantenimiento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programado</a:t>
            </a:r>
            <a:r>
              <a:rPr spc="-5" dirty="0">
                <a:latin typeface="Arial MT"/>
                <a:cs typeface="Arial MT"/>
              </a:rPr>
              <a:t> consistente en la realización de ensayos</a:t>
            </a:r>
            <a:r>
              <a:rPr spc="-5" dirty="0">
                <a:latin typeface="Arial MT"/>
                <a:cs typeface="Arial MT"/>
              </a:rPr>
              <a:t>, </a:t>
            </a:r>
            <a:r>
              <a:rPr spc="-5" dirty="0" smtClean="0">
                <a:latin typeface="Arial MT"/>
                <a:cs typeface="Arial MT"/>
              </a:rPr>
              <a:t>con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una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periodicidad 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variable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 </a:t>
            </a:r>
            <a:r>
              <a:rPr dirty="0">
                <a:latin typeface="Arial MT"/>
                <a:cs typeface="Arial MT"/>
              </a:rPr>
              <a:t>función </a:t>
            </a:r>
            <a:r>
              <a:rPr spc="-5" dirty="0">
                <a:latin typeface="Arial MT"/>
                <a:cs typeface="Arial MT"/>
              </a:rPr>
              <a:t>de los resultados de </a:t>
            </a:r>
            <a:r>
              <a:rPr spc="-5" dirty="0" err="1">
                <a:latin typeface="Arial MT"/>
                <a:cs typeface="Arial MT"/>
              </a:rPr>
              <a:t>los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ensayos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anteriores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</a:pPr>
            <a:endParaRPr sz="1850" dirty="0">
              <a:latin typeface="Arial MT"/>
              <a:cs typeface="Arial MT"/>
            </a:endParaRPr>
          </a:p>
          <a:p>
            <a:pPr marL="12700"/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MANTENIMIENTO</a:t>
            </a:r>
            <a:r>
              <a:rPr b="1" u="heavy" spc="-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REGLAMENTARIO</a:t>
            </a:r>
            <a:endParaRPr dirty="0">
              <a:latin typeface="Arial"/>
              <a:cs typeface="Arial"/>
            </a:endParaRPr>
          </a:p>
          <a:p>
            <a:pPr marL="12700" marR="5080"/>
            <a:r>
              <a:rPr spc="-5" dirty="0">
                <a:latin typeface="Arial MT"/>
                <a:cs typeface="Arial MT"/>
              </a:rPr>
              <a:t>Mantenimiento necesario para cumplir requisitos reglamentarios</a:t>
            </a:r>
            <a:r>
              <a:rPr spc="-5" dirty="0">
                <a:latin typeface="Arial MT"/>
                <a:cs typeface="Arial MT"/>
              </a:rPr>
              <a:t>. </a:t>
            </a:r>
            <a:r>
              <a:rPr spc="-5" dirty="0" err="1" smtClean="0">
                <a:latin typeface="Arial MT"/>
                <a:cs typeface="Arial MT"/>
              </a:rPr>
              <a:t>Debe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formar</a:t>
            </a:r>
            <a:r>
              <a:rPr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parte del </a:t>
            </a:r>
            <a:r>
              <a:rPr spc="-5" dirty="0">
                <a:latin typeface="Arial MT"/>
                <a:cs typeface="Arial MT"/>
              </a:rPr>
              <a:t>mantenimiento preventivo para evitar No </a:t>
            </a:r>
            <a:r>
              <a:rPr spc="-5" dirty="0" err="1">
                <a:latin typeface="Arial MT"/>
                <a:cs typeface="Arial MT"/>
              </a:rPr>
              <a:t>Conformidades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las</a:t>
            </a:r>
            <a:r>
              <a:rPr spc="-15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Inspecciones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reglamentarias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que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motiven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un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mantenimiento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correctivo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5840" algn="l"/>
              </a:tabLst>
            </a:pPr>
            <a:r>
              <a:rPr spc="-5" dirty="0"/>
              <a:t>2.1	TIPOS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5" dirty="0"/>
              <a:t> </a:t>
            </a:r>
            <a:r>
              <a:rPr spc="-5" dirty="0"/>
              <a:t>MANTENIMIENTO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80569" y="1675955"/>
            <a:ext cx="586105" cy="2531110"/>
            <a:chOff x="2177999" y="1675955"/>
            <a:chExt cx="586105" cy="2531110"/>
          </a:xfrm>
        </p:grpSpPr>
        <p:sp>
          <p:nvSpPr>
            <p:cNvPr id="7" name="object 7"/>
            <p:cNvSpPr/>
            <p:nvPr/>
          </p:nvSpPr>
          <p:spPr>
            <a:xfrm>
              <a:off x="2182761" y="1680717"/>
              <a:ext cx="576580" cy="2521585"/>
            </a:xfrm>
            <a:custGeom>
              <a:avLst/>
              <a:gdLst/>
              <a:ahLst/>
              <a:cxnLst/>
              <a:rect l="l" t="t" r="r" b="b"/>
              <a:pathLst>
                <a:path w="576580" h="2521585">
                  <a:moveTo>
                    <a:pt x="576072" y="630173"/>
                  </a:moveTo>
                  <a:lnTo>
                    <a:pt x="288036" y="0"/>
                  </a:lnTo>
                  <a:lnTo>
                    <a:pt x="0" y="630173"/>
                  </a:lnTo>
                  <a:lnTo>
                    <a:pt x="144017" y="630173"/>
                  </a:lnTo>
                  <a:lnTo>
                    <a:pt x="144017" y="2521458"/>
                  </a:lnTo>
                  <a:lnTo>
                    <a:pt x="432054" y="2521458"/>
                  </a:lnTo>
                  <a:lnTo>
                    <a:pt x="432054" y="630173"/>
                  </a:lnTo>
                  <a:lnTo>
                    <a:pt x="576072" y="63017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182761" y="1680717"/>
              <a:ext cx="576580" cy="2521585"/>
            </a:xfrm>
            <a:custGeom>
              <a:avLst/>
              <a:gdLst/>
              <a:ahLst/>
              <a:cxnLst/>
              <a:rect l="l" t="t" r="r" b="b"/>
              <a:pathLst>
                <a:path w="576580" h="2521585">
                  <a:moveTo>
                    <a:pt x="0" y="630173"/>
                  </a:moveTo>
                  <a:lnTo>
                    <a:pt x="144017" y="630173"/>
                  </a:lnTo>
                  <a:lnTo>
                    <a:pt x="144017" y="2521458"/>
                  </a:lnTo>
                  <a:lnTo>
                    <a:pt x="432054" y="2521458"/>
                  </a:lnTo>
                  <a:lnTo>
                    <a:pt x="432054" y="630173"/>
                  </a:lnTo>
                  <a:lnTo>
                    <a:pt x="576072" y="630173"/>
                  </a:lnTo>
                  <a:lnTo>
                    <a:pt x="288036" y="0"/>
                  </a:lnTo>
                  <a:lnTo>
                    <a:pt x="0" y="630173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8433925" y="1675955"/>
            <a:ext cx="586105" cy="2531110"/>
            <a:chOff x="6931355" y="1675955"/>
            <a:chExt cx="586105" cy="2531110"/>
          </a:xfrm>
        </p:grpSpPr>
        <p:sp>
          <p:nvSpPr>
            <p:cNvPr id="10" name="object 10"/>
            <p:cNvSpPr/>
            <p:nvPr/>
          </p:nvSpPr>
          <p:spPr>
            <a:xfrm>
              <a:off x="6936117" y="1680717"/>
              <a:ext cx="576580" cy="2521585"/>
            </a:xfrm>
            <a:custGeom>
              <a:avLst/>
              <a:gdLst/>
              <a:ahLst/>
              <a:cxnLst/>
              <a:rect l="l" t="t" r="r" b="b"/>
              <a:pathLst>
                <a:path w="576579" h="2521585">
                  <a:moveTo>
                    <a:pt x="576059" y="630173"/>
                  </a:moveTo>
                  <a:lnTo>
                    <a:pt x="288036" y="0"/>
                  </a:lnTo>
                  <a:lnTo>
                    <a:pt x="0" y="630173"/>
                  </a:lnTo>
                  <a:lnTo>
                    <a:pt x="144005" y="630173"/>
                  </a:lnTo>
                  <a:lnTo>
                    <a:pt x="144005" y="2521457"/>
                  </a:lnTo>
                  <a:lnTo>
                    <a:pt x="432054" y="2521457"/>
                  </a:lnTo>
                  <a:lnTo>
                    <a:pt x="432054" y="630173"/>
                  </a:lnTo>
                  <a:lnTo>
                    <a:pt x="576059" y="63017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936117" y="1680717"/>
              <a:ext cx="576580" cy="2521585"/>
            </a:xfrm>
            <a:custGeom>
              <a:avLst/>
              <a:gdLst/>
              <a:ahLst/>
              <a:cxnLst/>
              <a:rect l="l" t="t" r="r" b="b"/>
              <a:pathLst>
                <a:path w="576579" h="2521585">
                  <a:moveTo>
                    <a:pt x="0" y="630173"/>
                  </a:moveTo>
                  <a:lnTo>
                    <a:pt x="144005" y="630173"/>
                  </a:lnTo>
                  <a:lnTo>
                    <a:pt x="144005" y="2521457"/>
                  </a:lnTo>
                  <a:lnTo>
                    <a:pt x="432054" y="2521457"/>
                  </a:lnTo>
                  <a:lnTo>
                    <a:pt x="432054" y="630173"/>
                  </a:lnTo>
                  <a:lnTo>
                    <a:pt x="576059" y="630173"/>
                  </a:lnTo>
                  <a:lnTo>
                    <a:pt x="288036" y="0"/>
                  </a:lnTo>
                  <a:lnTo>
                    <a:pt x="0" y="630173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477812" y="1825497"/>
            <a:ext cx="3698875" cy="321242"/>
          </a:xfrm>
          <a:prstGeom prst="rect">
            <a:avLst/>
          </a:prstGeom>
          <a:solidFill>
            <a:srgbClr val="FF0101"/>
          </a:solidFill>
          <a:ln w="9525">
            <a:solidFill>
              <a:srgbClr val="010101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6520">
              <a:spcBef>
                <a:spcPts val="345"/>
              </a:spcBef>
            </a:pPr>
            <a:r>
              <a:rPr spc="-5" dirty="0">
                <a:latin typeface="Arial MT"/>
                <a:cs typeface="Arial MT"/>
              </a:rPr>
              <a:t>MANTENIMIENTO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CORRECTIVO</a:t>
            </a:r>
            <a:endParaRPr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21727" y="2715767"/>
            <a:ext cx="15862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dirty="0" err="1">
                <a:latin typeface="Arial MT"/>
                <a:cs typeface="Arial MT"/>
              </a:rPr>
              <a:t>Tiempos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indisponibilidad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094254" y="2723388"/>
            <a:ext cx="152527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lang="es-ES" spc="-5" dirty="0" smtClean="0">
                <a:latin typeface="Arial MT"/>
                <a:cs typeface="Arial MT"/>
              </a:rPr>
              <a:t>costos</a:t>
            </a:r>
            <a:r>
              <a:rPr spc="-5" dirty="0" smtClean="0">
                <a:latin typeface="Arial MT"/>
                <a:cs typeface="Arial MT"/>
              </a:rPr>
              <a:t> 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mantenimiento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77812" y="2745994"/>
            <a:ext cx="3698875" cy="321242"/>
          </a:xfrm>
          <a:prstGeom prst="rect">
            <a:avLst/>
          </a:prstGeom>
          <a:solidFill>
            <a:srgbClr val="FFFF01"/>
          </a:solidFill>
          <a:ln w="9525">
            <a:solidFill>
              <a:srgbClr val="010101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6520">
              <a:spcBef>
                <a:spcPts val="345"/>
              </a:spcBef>
            </a:pPr>
            <a:r>
              <a:rPr spc="-5" dirty="0">
                <a:latin typeface="Arial MT"/>
                <a:cs typeface="Arial MT"/>
              </a:rPr>
              <a:t>MANTENIMIENTO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PREVENTIVO</a:t>
            </a:r>
            <a:endParaRPr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77812" y="3754120"/>
            <a:ext cx="3698875" cy="321242"/>
          </a:xfrm>
          <a:prstGeom prst="rect">
            <a:avLst/>
          </a:prstGeom>
          <a:solidFill>
            <a:srgbClr val="01CC01"/>
          </a:solidFill>
          <a:ln w="9525">
            <a:solidFill>
              <a:srgbClr val="010101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6520">
              <a:spcBef>
                <a:spcPts val="345"/>
              </a:spcBef>
            </a:pPr>
            <a:r>
              <a:rPr spc="-5" dirty="0">
                <a:latin typeface="Arial MT"/>
                <a:cs typeface="Arial MT"/>
              </a:rPr>
              <a:t>MANTENIMIENTO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PREDICTIVO</a:t>
            </a:r>
            <a:endParaRPr>
              <a:latin typeface="Arial MT"/>
              <a:cs typeface="Arial MT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5840" algn="l"/>
              </a:tabLst>
            </a:pPr>
            <a:r>
              <a:rPr spc="-5" dirty="0"/>
              <a:t>2.2	MANTENIMIENTO</a:t>
            </a:r>
            <a:r>
              <a:rPr spc="-45" dirty="0"/>
              <a:t> </a:t>
            </a:r>
            <a:r>
              <a:rPr spc="-5" dirty="0"/>
              <a:t>PREVENTIVO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524298" y="1657350"/>
            <a:ext cx="909701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/>
              <a:t>2.2.0 	GAMAS DE MANTENIMIENTO Y FRECUENCIAS DE INSPECCION</a:t>
            </a:r>
          </a:p>
          <a:p>
            <a:pPr marL="901700" indent="-901700"/>
            <a:r>
              <a:rPr lang="es-ES" sz="2000" b="1" dirty="0" smtClean="0"/>
              <a:t>2.2.1       FICHAS TECNICAS DE TRANSFORMADORES DE POTENCIA</a:t>
            </a:r>
          </a:p>
          <a:p>
            <a:pPr marL="901700" indent="-901700"/>
            <a:r>
              <a:rPr lang="es-ES" sz="2000" b="1" dirty="0" smtClean="0"/>
              <a:t>2.2.2       FICHAS TECNICAS DE INTERRUPTORES</a:t>
            </a:r>
          </a:p>
          <a:p>
            <a:pPr marL="901700" indent="-901700"/>
            <a:r>
              <a:rPr lang="es-ES" sz="2000" b="1" dirty="0" smtClean="0"/>
              <a:t>2.2.3       FICHAS TECNICAS DE SECCIONADORES</a:t>
            </a:r>
          </a:p>
          <a:p>
            <a:pPr marL="901700" indent="-901700"/>
            <a:r>
              <a:rPr lang="es-ES" sz="2000" b="1" dirty="0" smtClean="0"/>
              <a:t>2.2.4       FICHAS TECNICAS DE TRANSFORMADORES DE MEDIDA</a:t>
            </a:r>
          </a:p>
          <a:p>
            <a:pPr marL="901700" indent="-901700"/>
            <a:r>
              <a:rPr lang="es-ES" sz="2000" b="1" dirty="0" smtClean="0"/>
              <a:t>2.2.5       FICHAS TECNICAS DE PARARRAYOS</a:t>
            </a:r>
          </a:p>
          <a:p>
            <a:pPr marL="901700" indent="-901700"/>
            <a:r>
              <a:rPr lang="es-ES" sz="2000" b="1" dirty="0" smtClean="0"/>
              <a:t>2.2.6       FICHAS TECNICAS DE CELDAS MT</a:t>
            </a:r>
          </a:p>
          <a:p>
            <a:pPr marL="901700" indent="-901700"/>
            <a:r>
              <a:rPr lang="es-ES" sz="2000" b="1" dirty="0" smtClean="0"/>
              <a:t>2.2.7       FICHAS TECNICAS DE FUENTES DE ALIMENTACION</a:t>
            </a:r>
          </a:p>
          <a:p>
            <a:pPr marL="901700" indent="-901700"/>
            <a:r>
              <a:rPr lang="es-ES" sz="2000" b="1" dirty="0" smtClean="0"/>
              <a:t>2.2.8       FICHAS TECNICAS DE BARRAS Y AMARRES</a:t>
            </a:r>
            <a:endParaRPr lang="es-ES" sz="2000" b="1" dirty="0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569" y="380556"/>
            <a:ext cx="9123680" cy="441959"/>
            <a:chOff x="0" y="380555"/>
            <a:chExt cx="9123680" cy="441959"/>
          </a:xfrm>
        </p:grpSpPr>
        <p:sp>
          <p:nvSpPr>
            <p:cNvPr id="3" name="object 3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  <a:path w="9118600" h="432434">
                  <a:moveTo>
                    <a:pt x="22491" y="0"/>
                  </a:moveTo>
                  <a:lnTo>
                    <a:pt x="22491" y="432054"/>
                  </a:ln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22491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2.2.0	</a:t>
            </a:r>
            <a:r>
              <a:rPr dirty="0"/>
              <a:t>MANTENIMIENTO</a:t>
            </a:r>
            <a:r>
              <a:rPr spc="-25" dirty="0"/>
              <a:t> </a:t>
            </a:r>
            <a:r>
              <a:rPr dirty="0"/>
              <a:t>PREVENTIVO.</a:t>
            </a:r>
            <a:r>
              <a:rPr spc="-25" dirty="0"/>
              <a:t> </a:t>
            </a:r>
            <a:r>
              <a:rPr dirty="0"/>
              <a:t>Gamas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5" dirty="0"/>
              <a:t> </a:t>
            </a:r>
            <a:r>
              <a:rPr dirty="0"/>
              <a:t>mantenimiento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09001" y="1204731"/>
            <a:ext cx="7704455" cy="1673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GAMA</a:t>
            </a:r>
            <a:r>
              <a:rPr b="1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MANTENIMIENTO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2700" marR="5080"/>
            <a:r>
              <a:rPr spc="-5" dirty="0">
                <a:latin typeface="Arial MT"/>
                <a:cs typeface="Arial MT"/>
              </a:rPr>
              <a:t>Conjunto de operaciones de </a:t>
            </a:r>
            <a:r>
              <a:rPr dirty="0">
                <a:latin typeface="Arial MT"/>
                <a:cs typeface="Arial MT"/>
              </a:rPr>
              <a:t>tipo </a:t>
            </a:r>
            <a:r>
              <a:rPr spc="-5" dirty="0">
                <a:latin typeface="Arial MT"/>
                <a:cs typeface="Arial MT"/>
              </a:rPr>
              <a:t>preventivo estructuradas </a:t>
            </a:r>
            <a:r>
              <a:rPr spc="-5" dirty="0" err="1">
                <a:latin typeface="Arial MT"/>
                <a:cs typeface="Arial MT"/>
              </a:rPr>
              <a:t>por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componentes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y </a:t>
            </a:r>
            <a:r>
              <a:rPr spc="-5" dirty="0">
                <a:latin typeface="Arial MT"/>
                <a:cs typeface="Arial MT"/>
              </a:rPr>
              <a:t>subcomponentes, con unos puntos de revisión para cada uno de </a:t>
            </a:r>
            <a:r>
              <a:rPr spc="-5" dirty="0" err="1">
                <a:latin typeface="Arial MT"/>
                <a:cs typeface="Arial MT"/>
              </a:rPr>
              <a:t>ellos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y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unas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acciones asociadas. Para definir la operación </a:t>
            </a:r>
            <a:r>
              <a:rPr dirty="0">
                <a:latin typeface="Arial MT"/>
                <a:cs typeface="Arial MT"/>
              </a:rPr>
              <a:t>a </a:t>
            </a:r>
            <a:r>
              <a:rPr spc="-5" dirty="0">
                <a:latin typeface="Arial MT"/>
                <a:cs typeface="Arial MT"/>
              </a:rPr>
              <a:t>realizar </a:t>
            </a:r>
            <a:r>
              <a:rPr spc="-5" dirty="0" err="1">
                <a:latin typeface="Arial MT"/>
                <a:cs typeface="Arial MT"/>
              </a:rPr>
              <a:t>en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cada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componente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 </a:t>
            </a:r>
            <a:r>
              <a:rPr spc="-5" dirty="0">
                <a:latin typeface="Arial MT"/>
                <a:cs typeface="Arial MT"/>
              </a:rPr>
              <a:t>emplean los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siguientes verbos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09000" y="3127230"/>
            <a:ext cx="158750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dirty="0">
                <a:latin typeface="Arial MT"/>
                <a:cs typeface="Arial MT"/>
              </a:rPr>
              <a:t>OBSERVAR</a:t>
            </a:r>
            <a:r>
              <a:rPr dirty="0" smtClean="0">
                <a:latin typeface="Arial MT"/>
                <a:cs typeface="Arial MT"/>
              </a:rPr>
              <a:t>: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COMPROBAR: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MEDIR: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SUSTITUIR</a:t>
            </a:r>
            <a:r>
              <a:rPr dirty="0">
                <a:latin typeface="Arial MT"/>
                <a:cs typeface="Arial MT"/>
              </a:rPr>
              <a:t>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937686" y="3127230"/>
            <a:ext cx="435737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Arial MT"/>
                <a:cs typeface="Arial MT"/>
              </a:rPr>
              <a:t>Inspección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visual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detallada</a:t>
            </a:r>
            <a:endParaRPr dirty="0">
              <a:latin typeface="Arial MT"/>
              <a:cs typeface="Arial MT"/>
            </a:endParaRPr>
          </a:p>
          <a:p>
            <a:pPr marL="12700" marR="5080" indent="-635"/>
            <a:r>
              <a:rPr spc="-5" dirty="0">
                <a:latin typeface="Arial MT"/>
                <a:cs typeface="Arial MT"/>
              </a:rPr>
              <a:t>Verificar el </a:t>
            </a:r>
            <a:r>
              <a:rPr dirty="0">
                <a:latin typeface="Arial MT"/>
                <a:cs typeface="Arial MT"/>
              </a:rPr>
              <a:t>funcionamiento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un </a:t>
            </a:r>
            <a:r>
              <a:rPr spc="-5" dirty="0" err="1" smtClean="0">
                <a:latin typeface="Arial MT"/>
                <a:cs typeface="Arial MT"/>
              </a:rPr>
              <a:t>elemento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Utilizar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aparatos para </a:t>
            </a:r>
            <a:r>
              <a:rPr dirty="0">
                <a:latin typeface="Arial MT"/>
                <a:cs typeface="Arial MT"/>
              </a:rPr>
              <a:t>medir </a:t>
            </a:r>
            <a:r>
              <a:rPr spc="-5" dirty="0" err="1">
                <a:latin typeface="Arial MT"/>
                <a:cs typeface="Arial MT"/>
              </a:rPr>
              <a:t>una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magnitud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Cambiar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piezas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09000" y="4500338"/>
            <a:ext cx="7580630" cy="1673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85750">
              <a:spcBef>
                <a:spcPts val="100"/>
              </a:spcBef>
            </a:pPr>
            <a:r>
              <a:rPr dirty="0">
                <a:latin typeface="Arial MT"/>
                <a:cs typeface="Arial MT"/>
              </a:rPr>
              <a:t>También </a:t>
            </a:r>
            <a:r>
              <a:rPr spc="-5" dirty="0">
                <a:latin typeface="Arial MT"/>
                <a:cs typeface="Arial MT"/>
              </a:rPr>
              <a:t>se emplean verbos para indicar acciones concretas: </a:t>
            </a:r>
            <a:r>
              <a:rPr spc="-5" dirty="0" err="1">
                <a:latin typeface="Arial MT"/>
                <a:cs typeface="Arial MT"/>
              </a:rPr>
              <a:t>reapretar</a:t>
            </a:r>
            <a:r>
              <a:rPr spc="-5" dirty="0" smtClean="0">
                <a:latin typeface="Arial MT"/>
                <a:cs typeface="Arial MT"/>
              </a:rPr>
              <a:t>,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limpiar</a:t>
            </a:r>
            <a:r>
              <a:rPr spc="-5" dirty="0">
                <a:latin typeface="Arial MT"/>
                <a:cs typeface="Arial MT"/>
              </a:rPr>
              <a:t>,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engrasar, purgar</a:t>
            </a:r>
            <a:r>
              <a:rPr spc="-5" dirty="0">
                <a:latin typeface="Arial MT"/>
                <a:cs typeface="Arial MT"/>
              </a:rPr>
              <a:t>, </a:t>
            </a:r>
            <a:r>
              <a:rPr dirty="0">
                <a:latin typeface="Arial MT"/>
                <a:cs typeface="Arial MT"/>
              </a:rPr>
              <a:t>…</a:t>
            </a:r>
          </a:p>
          <a:p>
            <a:pPr>
              <a:spcBef>
                <a:spcPts val="35"/>
              </a:spcBef>
            </a:pPr>
            <a:endParaRPr sz="1850" dirty="0">
              <a:latin typeface="Arial MT"/>
              <a:cs typeface="Arial MT"/>
            </a:endParaRPr>
          </a:p>
          <a:p>
            <a:pPr marL="12700" marR="5080"/>
            <a:r>
              <a:rPr spc="-5" dirty="0">
                <a:latin typeface="Arial MT"/>
                <a:cs typeface="Arial MT"/>
              </a:rPr>
              <a:t>Las operaciones </a:t>
            </a:r>
            <a:r>
              <a:rPr dirty="0">
                <a:latin typeface="Arial MT"/>
                <a:cs typeface="Arial MT"/>
              </a:rPr>
              <a:t>a </a:t>
            </a:r>
            <a:r>
              <a:rPr spc="-5" dirty="0">
                <a:latin typeface="Arial MT"/>
                <a:cs typeface="Arial MT"/>
              </a:rPr>
              <a:t>realizar se deben de definir basándose en </a:t>
            </a:r>
            <a:r>
              <a:rPr spc="-5" dirty="0" err="1">
                <a:latin typeface="Arial MT"/>
                <a:cs typeface="Arial MT"/>
              </a:rPr>
              <a:t>manuales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mantenimiento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spc="-5" dirty="0">
                <a:latin typeface="Arial MT"/>
                <a:cs typeface="Arial MT"/>
              </a:rPr>
              <a:t>los </a:t>
            </a:r>
            <a:r>
              <a:rPr dirty="0">
                <a:latin typeface="Arial MT"/>
                <a:cs typeface="Arial MT"/>
              </a:rPr>
              <a:t>fabricantes y , </a:t>
            </a:r>
            <a:r>
              <a:rPr spc="-5" dirty="0">
                <a:latin typeface="Arial MT"/>
                <a:cs typeface="Arial MT"/>
              </a:rPr>
              <a:t>sobre </a:t>
            </a:r>
            <a:r>
              <a:rPr dirty="0">
                <a:latin typeface="Arial MT"/>
                <a:cs typeface="Arial MT"/>
              </a:rPr>
              <a:t>todo, </a:t>
            </a:r>
            <a:r>
              <a:rPr spc="-5" dirty="0">
                <a:latin typeface="Arial MT"/>
                <a:cs typeface="Arial MT"/>
              </a:rPr>
              <a:t>en la </a:t>
            </a:r>
            <a:r>
              <a:rPr spc="-5" dirty="0" err="1">
                <a:latin typeface="Arial MT"/>
                <a:cs typeface="Arial MT"/>
              </a:rPr>
              <a:t>experiencia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del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personal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dirty="0">
                <a:latin typeface="Arial MT"/>
                <a:cs typeface="Arial MT"/>
              </a:rPr>
              <a:t>mantenimiento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502569" y="380556"/>
            <a:ext cx="9123680" cy="441959"/>
            <a:chOff x="0" y="380555"/>
            <a:chExt cx="9123680" cy="441959"/>
          </a:xfrm>
        </p:grpSpPr>
        <p:sp>
          <p:nvSpPr>
            <p:cNvPr id="6" name="object 6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  <a:path w="9118600" h="432434">
                  <a:moveTo>
                    <a:pt x="22491" y="0"/>
                  </a:moveTo>
                  <a:lnTo>
                    <a:pt x="22491" y="432054"/>
                  </a:ln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22491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2.2.0	</a:t>
            </a:r>
            <a:r>
              <a:rPr dirty="0"/>
              <a:t>MANTENIMIENTO</a:t>
            </a:r>
            <a:r>
              <a:rPr spc="-25" dirty="0"/>
              <a:t> </a:t>
            </a:r>
            <a:r>
              <a:rPr dirty="0"/>
              <a:t>PREVENTIVO.</a:t>
            </a:r>
            <a:r>
              <a:rPr spc="-25" dirty="0"/>
              <a:t> </a:t>
            </a:r>
            <a:r>
              <a:rPr dirty="0"/>
              <a:t>Gamas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5" dirty="0"/>
              <a:t> </a:t>
            </a:r>
            <a:r>
              <a:rPr dirty="0"/>
              <a:t>mantenimiento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253780" y="917448"/>
            <a:ext cx="7708900" cy="42293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GAMA</a:t>
            </a:r>
            <a:r>
              <a:rPr sz="1600" u="heavy" spc="-3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sz="1600" u="heavy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MANTENIMIENTO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1650" dirty="0">
              <a:latin typeface="Arial MT"/>
              <a:cs typeface="Arial MT"/>
            </a:endParaRPr>
          </a:p>
          <a:p>
            <a:pPr marL="12700"/>
            <a:r>
              <a:rPr sz="1600" spc="-5" dirty="0">
                <a:latin typeface="Arial MT"/>
                <a:cs typeface="Arial MT"/>
              </a:rPr>
              <a:t>Para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cada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equipo</a:t>
            </a:r>
            <a:r>
              <a:rPr sz="1600" dirty="0">
                <a:latin typeface="Arial MT"/>
                <a:cs typeface="Arial MT"/>
              </a:rPr>
              <a:t> a</a:t>
            </a:r>
            <a:r>
              <a:rPr sz="1600" spc="-5" dirty="0">
                <a:latin typeface="Arial MT"/>
                <a:cs typeface="Arial MT"/>
              </a:rPr>
              <a:t> mantener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deben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existir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fichas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 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siguiente información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:</a:t>
            </a:r>
          </a:p>
          <a:p>
            <a:pPr>
              <a:spcBef>
                <a:spcPts val="30"/>
              </a:spcBef>
            </a:pPr>
            <a:endParaRPr sz="1650" dirty="0">
              <a:latin typeface="Arial MT"/>
              <a:cs typeface="Arial MT"/>
            </a:endParaRPr>
          </a:p>
          <a:p>
            <a:pPr marL="355600" indent="-342900"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600" spc="-5" dirty="0">
                <a:latin typeface="Arial MT"/>
                <a:cs typeface="Arial MT"/>
              </a:rPr>
              <a:t>Lista de componentes </a:t>
            </a:r>
            <a:r>
              <a:rPr sz="1600" dirty="0">
                <a:latin typeface="Arial MT"/>
                <a:cs typeface="Arial MT"/>
              </a:rPr>
              <a:t>y</a:t>
            </a:r>
            <a:r>
              <a:rPr sz="1600" spc="-5" dirty="0">
                <a:latin typeface="Arial MT"/>
                <a:cs typeface="Arial MT"/>
              </a:rPr>
              <a:t> subcomponentes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5" dirty="0">
                <a:latin typeface="Arial MT"/>
                <a:cs typeface="Arial MT"/>
              </a:rPr>
              <a:t> mantener</a:t>
            </a:r>
            <a:endParaRPr sz="1600" dirty="0">
              <a:latin typeface="Arial MT"/>
              <a:cs typeface="Arial MT"/>
            </a:endParaRPr>
          </a:p>
          <a:p>
            <a:pPr marL="355600" indent="-342900">
              <a:spcBef>
                <a:spcPts val="5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600" spc="-5" dirty="0">
                <a:latin typeface="Arial MT"/>
                <a:cs typeface="Arial MT"/>
              </a:rPr>
              <a:t>Operación </a:t>
            </a:r>
            <a:r>
              <a:rPr sz="1600" dirty="0">
                <a:latin typeface="Arial MT"/>
                <a:cs typeface="Arial MT"/>
              </a:rPr>
              <a:t>a </a:t>
            </a:r>
            <a:r>
              <a:rPr sz="1600" spc="-5" dirty="0">
                <a:latin typeface="Arial MT"/>
                <a:cs typeface="Arial MT"/>
              </a:rPr>
              <a:t>realizar 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cada uno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ellos (observar,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comprobar</a:t>
            </a:r>
            <a:r>
              <a:rPr sz="1600" spc="-5" dirty="0">
                <a:latin typeface="Arial MT"/>
                <a:cs typeface="Arial MT"/>
              </a:rPr>
              <a:t>,….)</a:t>
            </a:r>
            <a:endParaRPr sz="1600" dirty="0">
              <a:latin typeface="Arial MT"/>
              <a:cs typeface="Arial MT"/>
            </a:endParaRPr>
          </a:p>
          <a:p>
            <a:pPr marL="355600" indent="-342900">
              <a:spcBef>
                <a:spcPts val="5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600" spc="-5" dirty="0">
                <a:latin typeface="Arial MT"/>
                <a:cs typeface="Arial MT"/>
              </a:rPr>
              <a:t>Frecuencia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operación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(mensual,</a:t>
            </a:r>
            <a:r>
              <a:rPr sz="1600" dirty="0">
                <a:latin typeface="Arial MT"/>
                <a:cs typeface="Arial MT"/>
              </a:rPr>
              <a:t> trimestral,</a:t>
            </a:r>
            <a:r>
              <a:rPr sz="1600" spc="-5" dirty="0">
                <a:latin typeface="Arial MT"/>
                <a:cs typeface="Arial MT"/>
              </a:rPr>
              <a:t> anual</a:t>
            </a:r>
            <a:r>
              <a:rPr sz="1600" spc="-5" dirty="0">
                <a:latin typeface="Arial MT"/>
                <a:cs typeface="Arial MT"/>
              </a:rPr>
              <a:t>,…)</a:t>
            </a:r>
            <a:endParaRPr sz="1600" dirty="0">
              <a:latin typeface="Arial MT"/>
              <a:cs typeface="Arial MT"/>
            </a:endParaRPr>
          </a:p>
          <a:p>
            <a:pPr marL="355600" indent="-343535">
              <a:spcBef>
                <a:spcPts val="5"/>
              </a:spcBef>
              <a:buFont typeface="Wingdings"/>
              <a:buChar char=""/>
              <a:tabLst>
                <a:tab pos="354965" algn="l"/>
                <a:tab pos="356235" algn="l"/>
              </a:tabLst>
            </a:pPr>
            <a:r>
              <a:rPr sz="1600" spc="-5" dirty="0">
                <a:latin typeface="Arial MT"/>
                <a:cs typeface="Arial MT"/>
              </a:rPr>
              <a:t>Codificación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del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resultado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operación</a:t>
            </a:r>
            <a:r>
              <a:rPr sz="1600" spc="-5" dirty="0">
                <a:latin typeface="Arial MT"/>
                <a:cs typeface="Arial MT"/>
              </a:rPr>
              <a:t>: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30"/>
              </a:spcBef>
              <a:buFont typeface="Wingdings"/>
              <a:buChar char=""/>
            </a:pPr>
            <a:endParaRPr sz="1650" dirty="0">
              <a:latin typeface="Arial MT"/>
              <a:cs typeface="Arial MT"/>
            </a:endParaRPr>
          </a:p>
          <a:p>
            <a:pPr marL="927100" lvl="1" indent="-457200">
              <a:buChar char="•"/>
              <a:tabLst>
                <a:tab pos="926465" algn="l"/>
                <a:tab pos="927100" algn="l"/>
              </a:tabLst>
            </a:pPr>
            <a:r>
              <a:rPr sz="1600" spc="-5" dirty="0">
                <a:latin typeface="Arial MT"/>
                <a:cs typeface="Arial MT"/>
              </a:rPr>
              <a:t>Realizado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sin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novedad</a:t>
            </a:r>
            <a:endParaRPr sz="1600" dirty="0">
              <a:latin typeface="Arial MT"/>
              <a:cs typeface="Arial MT"/>
            </a:endParaRPr>
          </a:p>
          <a:p>
            <a:pPr marL="927100" lvl="1" indent="-457200">
              <a:spcBef>
                <a:spcPts val="5"/>
              </a:spcBef>
              <a:buChar char="•"/>
              <a:tabLst>
                <a:tab pos="926465" algn="l"/>
                <a:tab pos="927100" algn="l"/>
              </a:tabLst>
            </a:pPr>
            <a:r>
              <a:rPr sz="1600" spc="-5" dirty="0">
                <a:latin typeface="Arial MT"/>
                <a:cs typeface="Arial MT"/>
              </a:rPr>
              <a:t>Anomalía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sin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corregir</a:t>
            </a:r>
            <a:endParaRPr sz="1600" dirty="0">
              <a:latin typeface="Arial MT"/>
              <a:cs typeface="Arial MT"/>
            </a:endParaRPr>
          </a:p>
          <a:p>
            <a:pPr marL="927100" lvl="1" indent="-457200">
              <a:spcBef>
                <a:spcPts val="5"/>
              </a:spcBef>
              <a:buChar char="•"/>
              <a:tabLst>
                <a:tab pos="926465" algn="l"/>
                <a:tab pos="927100" algn="l"/>
              </a:tabLst>
            </a:pPr>
            <a:r>
              <a:rPr sz="1600" spc="-5" dirty="0">
                <a:latin typeface="Arial MT"/>
                <a:cs typeface="Arial MT"/>
              </a:rPr>
              <a:t>Anomalía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corregida</a:t>
            </a:r>
            <a:endParaRPr sz="1600" dirty="0">
              <a:latin typeface="Arial MT"/>
              <a:cs typeface="Arial MT"/>
            </a:endParaRPr>
          </a:p>
          <a:p>
            <a:pPr marL="927100" lvl="1" indent="-457200">
              <a:spcBef>
                <a:spcPts val="10"/>
              </a:spcBef>
              <a:buChar char="•"/>
              <a:tabLst>
                <a:tab pos="926465" algn="l"/>
                <a:tab pos="927100" algn="l"/>
              </a:tabLst>
            </a:pPr>
            <a:r>
              <a:rPr sz="1600" spc="-5" dirty="0">
                <a:latin typeface="Arial MT"/>
                <a:cs typeface="Arial MT"/>
              </a:rPr>
              <a:t>Pieza</a:t>
            </a:r>
            <a:r>
              <a:rPr sz="1600" spc="-5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cambiada</a:t>
            </a:r>
            <a:endParaRPr sz="1600" dirty="0">
              <a:latin typeface="Arial MT"/>
              <a:cs typeface="Arial MT"/>
            </a:endParaRPr>
          </a:p>
          <a:p>
            <a:pPr marL="927100" lvl="1" indent="-457200">
              <a:spcBef>
                <a:spcPts val="5"/>
              </a:spcBef>
              <a:buChar char="•"/>
              <a:tabLst>
                <a:tab pos="926465" algn="l"/>
                <a:tab pos="927100" algn="l"/>
              </a:tabLst>
            </a:pPr>
            <a:r>
              <a:rPr sz="1600" spc="-5" dirty="0">
                <a:latin typeface="Arial MT"/>
                <a:cs typeface="Arial MT"/>
              </a:rPr>
              <a:t>Anomalía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corregida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pieza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cambiada</a:t>
            </a:r>
            <a:r>
              <a:rPr sz="1600" spc="-5" dirty="0">
                <a:latin typeface="Arial MT"/>
                <a:cs typeface="Arial MT"/>
              </a:rPr>
              <a:t>,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…</a:t>
            </a:r>
          </a:p>
          <a:p>
            <a:pPr>
              <a:spcBef>
                <a:spcPts val="25"/>
              </a:spcBef>
            </a:pPr>
            <a:endParaRPr sz="1650" dirty="0">
              <a:latin typeface="Arial MT"/>
              <a:cs typeface="Arial MT"/>
            </a:endParaRPr>
          </a:p>
          <a:p>
            <a:pPr marL="355600" marR="5080"/>
            <a:r>
              <a:rPr sz="1600" spc="-5" dirty="0">
                <a:latin typeface="Arial MT"/>
                <a:cs typeface="Arial MT"/>
              </a:rPr>
              <a:t>En el caso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que,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después 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un mantenimiento,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haya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anomalías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pendientes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corregir</a:t>
            </a:r>
            <a:r>
              <a:rPr sz="1600" spc="-5" dirty="0">
                <a:latin typeface="Arial MT"/>
                <a:cs typeface="Arial MT"/>
              </a:rPr>
              <a:t>, se deben de clasificar según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su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gravedad</a:t>
            </a:r>
            <a:r>
              <a:rPr sz="1600" dirty="0">
                <a:latin typeface="Arial MT"/>
                <a:cs typeface="Arial MT"/>
              </a:rPr>
              <a:t> y </a:t>
            </a:r>
            <a:r>
              <a:rPr sz="1600" spc="-5" dirty="0">
                <a:latin typeface="Arial MT"/>
                <a:cs typeface="Arial MT"/>
              </a:rPr>
              <a:t>programar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su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resolución</a:t>
            </a:r>
            <a:r>
              <a:rPr sz="1600" spc="-5" dirty="0">
                <a:latin typeface="Arial MT"/>
                <a:cs typeface="Arial MT"/>
              </a:rPr>
              <a:t>: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53796" y="5317903"/>
            <a:ext cx="2130425" cy="1002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600" spc="-5" dirty="0">
                <a:latin typeface="Arial MT"/>
                <a:cs typeface="Arial MT"/>
              </a:rPr>
              <a:t>Defecto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muy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grave:</a:t>
            </a:r>
            <a:endParaRPr sz="1600">
              <a:latin typeface="Arial MT"/>
              <a:cs typeface="Arial MT"/>
            </a:endParaRPr>
          </a:p>
          <a:p>
            <a:pPr marL="355600" indent="-342900">
              <a:spcBef>
                <a:spcPts val="5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600" spc="-5" dirty="0">
                <a:latin typeface="Arial MT"/>
                <a:cs typeface="Arial MT"/>
              </a:rPr>
              <a:t>Defecto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grave:</a:t>
            </a:r>
            <a:endParaRPr sz="1600">
              <a:latin typeface="Arial MT"/>
              <a:cs typeface="Arial MT"/>
            </a:endParaRPr>
          </a:p>
          <a:p>
            <a:pPr marL="355600" indent="-342900">
              <a:spcBef>
                <a:spcPts val="5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600" spc="-5" dirty="0">
                <a:latin typeface="Arial MT"/>
                <a:cs typeface="Arial MT"/>
              </a:rPr>
              <a:t>Defecto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medio:</a:t>
            </a:r>
            <a:endParaRPr sz="1600">
              <a:latin typeface="Arial MT"/>
              <a:cs typeface="Arial MT"/>
            </a:endParaRPr>
          </a:p>
          <a:p>
            <a:pPr marL="355600" indent="-342900"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600" spc="-5" dirty="0">
                <a:latin typeface="Arial MT"/>
                <a:cs typeface="Arial MT"/>
              </a:rPr>
              <a:t>Defecto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leve: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95302" y="5317903"/>
            <a:ext cx="3479800" cy="1002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33170" indent="-635">
              <a:spcBef>
                <a:spcPts val="100"/>
              </a:spcBef>
            </a:pPr>
            <a:r>
              <a:rPr sz="1600" spc="-5" dirty="0" err="1">
                <a:latin typeface="Arial MT"/>
                <a:cs typeface="Arial MT"/>
              </a:rPr>
              <a:t>Resolución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inmediata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Resolución</a:t>
            </a:r>
            <a:r>
              <a:rPr sz="1600" spc="-30" dirty="0" smtClean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corto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plazo</a:t>
            </a:r>
            <a:endParaRPr sz="1600" dirty="0">
              <a:latin typeface="Arial MT"/>
              <a:cs typeface="Arial MT"/>
            </a:endParaRPr>
          </a:p>
          <a:p>
            <a:pPr marL="12700" marR="5080">
              <a:spcBef>
                <a:spcPts val="10"/>
              </a:spcBef>
            </a:pPr>
            <a:r>
              <a:rPr sz="1600" spc="-5" dirty="0">
                <a:latin typeface="Arial MT"/>
                <a:cs typeface="Arial MT"/>
              </a:rPr>
              <a:t>Resolución </a:t>
            </a:r>
            <a:r>
              <a:rPr sz="1600" dirty="0">
                <a:latin typeface="Arial MT"/>
                <a:cs typeface="Arial MT"/>
              </a:rPr>
              <a:t>a </a:t>
            </a:r>
            <a:r>
              <a:rPr sz="1600" spc="-5" dirty="0">
                <a:latin typeface="Arial MT"/>
                <a:cs typeface="Arial MT"/>
              </a:rPr>
              <a:t>medio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 </a:t>
            </a:r>
            <a:r>
              <a:rPr sz="1600" spc="-5" dirty="0">
                <a:latin typeface="Arial MT"/>
                <a:cs typeface="Arial MT"/>
              </a:rPr>
              <a:t>largo </a:t>
            </a:r>
            <a:r>
              <a:rPr sz="1600" spc="-5" dirty="0" err="1" smtClean="0">
                <a:latin typeface="Arial MT"/>
                <a:cs typeface="Arial MT"/>
              </a:rPr>
              <a:t>plazo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Resolución</a:t>
            </a:r>
            <a:r>
              <a:rPr sz="1600" spc="-15" dirty="0" smtClean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largo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plazo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no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resolver</a:t>
            </a:r>
            <a:endParaRPr sz="16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569" y="380556"/>
            <a:ext cx="9123680" cy="441959"/>
            <a:chOff x="0" y="380555"/>
            <a:chExt cx="9123680" cy="441959"/>
          </a:xfrm>
        </p:grpSpPr>
        <p:sp>
          <p:nvSpPr>
            <p:cNvPr id="3" name="object 3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  <a:path w="9118600" h="432434">
                  <a:moveTo>
                    <a:pt x="22491" y="0"/>
                  </a:moveTo>
                  <a:lnTo>
                    <a:pt x="22491" y="432054"/>
                  </a:ln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22491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2.2.0	</a:t>
            </a:r>
            <a:r>
              <a:rPr dirty="0"/>
              <a:t>MANTENIMIENTO</a:t>
            </a:r>
            <a:r>
              <a:rPr spc="-25" dirty="0"/>
              <a:t> </a:t>
            </a:r>
            <a:r>
              <a:rPr dirty="0"/>
              <a:t>PREVENTIVO.</a:t>
            </a:r>
            <a:r>
              <a:rPr spc="-25" dirty="0"/>
              <a:t> </a:t>
            </a:r>
            <a:r>
              <a:rPr dirty="0"/>
              <a:t>Gamas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5" dirty="0"/>
              <a:t> </a:t>
            </a:r>
            <a:r>
              <a:rPr dirty="0"/>
              <a:t>mantenimiento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09009" y="1204730"/>
            <a:ext cx="2171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LISTA</a:t>
            </a:r>
            <a:r>
              <a:rPr b="1" u="heavy" spc="-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EQUIPOS</a:t>
            </a:r>
            <a:endParaRPr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2221" y="1662917"/>
            <a:ext cx="6816151" cy="4605803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569" y="380556"/>
            <a:ext cx="9123680" cy="441959"/>
            <a:chOff x="0" y="380555"/>
            <a:chExt cx="9123680" cy="441959"/>
          </a:xfrm>
        </p:grpSpPr>
        <p:sp>
          <p:nvSpPr>
            <p:cNvPr id="3" name="object 3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  <a:path w="9118600" h="432434">
                  <a:moveTo>
                    <a:pt x="22491" y="0"/>
                  </a:moveTo>
                  <a:lnTo>
                    <a:pt x="22491" y="432054"/>
                  </a:ln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22491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5840" algn="l"/>
              </a:tabLst>
            </a:pPr>
            <a:r>
              <a:rPr spc="-5" dirty="0"/>
              <a:t>2.2.0	MANTENIMIENTO</a:t>
            </a:r>
            <a:r>
              <a:rPr spc="-25" dirty="0"/>
              <a:t> </a:t>
            </a:r>
            <a:r>
              <a:rPr spc="-5" dirty="0"/>
              <a:t>PREVENTIVO.</a:t>
            </a:r>
            <a:r>
              <a:rPr spc="-20" dirty="0"/>
              <a:t> </a:t>
            </a:r>
            <a:r>
              <a:rPr dirty="0"/>
              <a:t>Gamas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5" dirty="0"/>
              <a:t> </a:t>
            </a:r>
            <a:r>
              <a:rPr spc="-5" dirty="0"/>
              <a:t>mantenimiento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08986" y="1754123"/>
            <a:ext cx="7543165" cy="2496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5" dirty="0">
                <a:latin typeface="Arial MT"/>
                <a:cs typeface="Arial MT"/>
              </a:rPr>
              <a:t>Las operaciones de mantenimiento preventivo </a:t>
            </a:r>
            <a:r>
              <a:rPr dirty="0">
                <a:latin typeface="Arial MT"/>
                <a:cs typeface="Arial MT"/>
              </a:rPr>
              <a:t>a realizar </a:t>
            </a:r>
            <a:r>
              <a:rPr spc="-5" dirty="0">
                <a:latin typeface="Arial MT"/>
                <a:cs typeface="Arial MT"/>
              </a:rPr>
              <a:t>en los </a:t>
            </a:r>
            <a:r>
              <a:rPr spc="-5" dirty="0" err="1">
                <a:latin typeface="Arial MT"/>
                <a:cs typeface="Arial MT"/>
              </a:rPr>
              <a:t>equipos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se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dividen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 dos categorías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1850" dirty="0">
              <a:latin typeface="Arial MT"/>
              <a:cs typeface="Arial MT"/>
            </a:endParaRPr>
          </a:p>
          <a:p>
            <a:pPr marL="12700" marR="1146810"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spc="-5" dirty="0">
                <a:latin typeface="Arial MT"/>
                <a:cs typeface="Arial MT"/>
              </a:rPr>
              <a:t>Las que no requieren descargo del equipo: inspección</a:t>
            </a:r>
            <a:r>
              <a:rPr spc="-5" dirty="0">
                <a:latin typeface="Arial MT"/>
                <a:cs typeface="Arial MT"/>
              </a:rPr>
              <a:t> visual</a:t>
            </a:r>
            <a:r>
              <a:rPr spc="-5" dirty="0" smtClean="0">
                <a:latin typeface="Arial MT"/>
                <a:cs typeface="Arial MT"/>
              </a:rPr>
              <a:t>,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comprobaciones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básicas</a:t>
            </a:r>
            <a:r>
              <a:rPr spc="-5" dirty="0">
                <a:latin typeface="Arial MT"/>
                <a:cs typeface="Arial MT"/>
              </a:rPr>
              <a:t>,…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2700" marR="13970"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spc="-5" dirty="0">
                <a:latin typeface="Arial MT"/>
                <a:cs typeface="Arial MT"/>
              </a:rPr>
              <a:t>Las que </a:t>
            </a:r>
            <a:r>
              <a:rPr dirty="0">
                <a:latin typeface="Arial MT"/>
                <a:cs typeface="Arial MT"/>
              </a:rPr>
              <a:t>requieren </a:t>
            </a:r>
            <a:r>
              <a:rPr spc="-5" dirty="0">
                <a:latin typeface="Arial MT"/>
                <a:cs typeface="Arial MT"/>
              </a:rPr>
              <a:t>descargo del equipo: son revisiones más </a:t>
            </a:r>
            <a:r>
              <a:rPr spc="-5" dirty="0" err="1">
                <a:latin typeface="Arial MT"/>
                <a:cs typeface="Arial MT"/>
              </a:rPr>
              <a:t>detalladas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y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menos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frecuentes </a:t>
            </a:r>
            <a:r>
              <a:rPr spc="-5" dirty="0">
                <a:latin typeface="Arial MT"/>
                <a:cs typeface="Arial MT"/>
              </a:rPr>
              <a:t>que las anteriores, con sustitución de </a:t>
            </a:r>
            <a:r>
              <a:rPr spc="-5" dirty="0" err="1">
                <a:latin typeface="Arial MT"/>
                <a:cs typeface="Arial MT"/>
              </a:rPr>
              <a:t>elementos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desgaste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corrección 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deficiencias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previamente detectadas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569" y="380556"/>
            <a:ext cx="9123680" cy="441959"/>
            <a:chOff x="0" y="380555"/>
            <a:chExt cx="9123680" cy="441959"/>
          </a:xfrm>
        </p:grpSpPr>
        <p:sp>
          <p:nvSpPr>
            <p:cNvPr id="3" name="object 3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  <a:path w="9118600" h="432434">
                  <a:moveTo>
                    <a:pt x="22491" y="0"/>
                  </a:moveTo>
                  <a:lnTo>
                    <a:pt x="22491" y="432054"/>
                  </a:ln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22491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2.2.0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PREVENTIVO.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Gamas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endParaRPr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09000" y="1133088"/>
            <a:ext cx="7759700" cy="194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INSPECCION</a:t>
            </a:r>
            <a:r>
              <a:rPr b="1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VISUAL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2700" marR="5080"/>
            <a:r>
              <a:rPr spc="-5" dirty="0">
                <a:latin typeface="Arial MT"/>
                <a:cs typeface="Arial MT"/>
              </a:rPr>
              <a:t>Las operaciones </a:t>
            </a:r>
            <a:r>
              <a:rPr dirty="0">
                <a:latin typeface="Arial MT"/>
                <a:cs typeface="Arial MT"/>
              </a:rPr>
              <a:t>a realizar sobre </a:t>
            </a:r>
            <a:r>
              <a:rPr spc="-5" dirty="0">
                <a:latin typeface="Arial MT"/>
                <a:cs typeface="Arial MT"/>
              </a:rPr>
              <a:t>los </a:t>
            </a:r>
            <a:r>
              <a:rPr dirty="0">
                <a:latin typeface="Arial MT"/>
                <a:cs typeface="Arial MT"/>
              </a:rPr>
              <a:t>componentes </a:t>
            </a:r>
            <a:r>
              <a:rPr spc="-5" dirty="0">
                <a:latin typeface="Arial MT"/>
                <a:cs typeface="Arial MT"/>
              </a:rPr>
              <a:t>de la </a:t>
            </a:r>
            <a:r>
              <a:rPr dirty="0">
                <a:latin typeface="Arial MT"/>
                <a:cs typeface="Arial MT"/>
              </a:rPr>
              <a:t>subestación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que </a:t>
            </a:r>
            <a:r>
              <a:rPr spc="-5" dirty="0" smtClean="0">
                <a:latin typeface="Arial MT"/>
                <a:cs typeface="Arial MT"/>
              </a:rPr>
              <a:t>no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supongan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descargo para la subestación </a:t>
            </a:r>
            <a:r>
              <a:rPr dirty="0">
                <a:latin typeface="Arial MT"/>
                <a:cs typeface="Arial MT"/>
              </a:rPr>
              <a:t>se </a:t>
            </a:r>
            <a:r>
              <a:rPr spc="-5" dirty="0">
                <a:latin typeface="Arial MT"/>
                <a:cs typeface="Arial MT"/>
              </a:rPr>
              <a:t>hacen </a:t>
            </a:r>
            <a:r>
              <a:rPr dirty="0">
                <a:latin typeface="Arial MT"/>
                <a:cs typeface="Arial MT"/>
              </a:rPr>
              <a:t>coincidir </a:t>
            </a:r>
            <a:r>
              <a:rPr spc="-5" dirty="0">
                <a:latin typeface="Arial MT"/>
                <a:cs typeface="Arial MT"/>
              </a:rPr>
              <a:t>en el </a:t>
            </a:r>
            <a:r>
              <a:rPr dirty="0">
                <a:latin typeface="Arial MT"/>
                <a:cs typeface="Arial MT"/>
              </a:rPr>
              <a:t>tiempo</a:t>
            </a:r>
            <a:r>
              <a:rPr dirty="0">
                <a:latin typeface="Arial MT"/>
                <a:cs typeface="Arial MT"/>
              </a:rPr>
              <a:t> y </a:t>
            </a:r>
            <a:r>
              <a:rPr dirty="0" smtClean="0">
                <a:latin typeface="Arial MT"/>
                <a:cs typeface="Arial MT"/>
              </a:rPr>
              <a:t>se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engloban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 una actividad de mantenimiento preventivo </a:t>
            </a:r>
            <a:r>
              <a:rPr spc="-5" dirty="0" err="1">
                <a:latin typeface="Arial MT"/>
                <a:cs typeface="Arial MT"/>
              </a:rPr>
              <a:t>conjunta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llamada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“</a:t>
            </a:r>
            <a:r>
              <a:rPr spc="-5" dirty="0">
                <a:latin typeface="Arial MT"/>
                <a:cs typeface="Arial MT"/>
              </a:rPr>
              <a:t>Inspeccción visual de la subestación”. </a:t>
            </a:r>
            <a:r>
              <a:rPr dirty="0">
                <a:latin typeface="Arial MT"/>
                <a:cs typeface="Arial MT"/>
              </a:rPr>
              <a:t>Frecuencias típicas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spc="-5" dirty="0" err="1" smtClean="0">
                <a:latin typeface="Arial MT"/>
                <a:cs typeface="Arial MT"/>
              </a:rPr>
              <a:t>inspección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visual</a:t>
            </a:r>
            <a:r>
              <a:rPr dirty="0">
                <a:latin typeface="Arial MT"/>
                <a:cs typeface="Arial MT"/>
              </a:rPr>
              <a:t>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09001" y="3329922"/>
            <a:ext cx="378523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5" dirty="0">
                <a:latin typeface="Arial MT"/>
                <a:cs typeface="Arial MT"/>
              </a:rPr>
              <a:t>Subestaciones de red de </a:t>
            </a:r>
            <a:r>
              <a:rPr spc="-5" dirty="0" err="1">
                <a:latin typeface="Arial MT"/>
                <a:cs typeface="Arial MT"/>
              </a:rPr>
              <a:t>Transporte</a:t>
            </a:r>
            <a:r>
              <a:rPr spc="-5" dirty="0" smtClean="0">
                <a:latin typeface="Arial MT"/>
                <a:cs typeface="Arial MT"/>
              </a:rPr>
              <a:t>: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Resto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subestaciones</a:t>
            </a:r>
            <a:r>
              <a:rPr dirty="0">
                <a:latin typeface="Arial MT"/>
                <a:cs typeface="Arial MT"/>
              </a:rPr>
              <a:t>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680482" y="3329922"/>
            <a:ext cx="182943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Arial MT"/>
                <a:cs typeface="Arial MT"/>
              </a:rPr>
              <a:t>Mensual</a:t>
            </a:r>
            <a:endParaRPr>
              <a:latin typeface="Arial MT"/>
              <a:cs typeface="Arial MT"/>
            </a:endParaRPr>
          </a:p>
          <a:p>
            <a:pPr marL="12700">
              <a:spcBef>
                <a:spcPts val="5"/>
              </a:spcBef>
            </a:pPr>
            <a:r>
              <a:rPr spc="-5" dirty="0">
                <a:latin typeface="Arial MT"/>
                <a:cs typeface="Arial MT"/>
              </a:rPr>
              <a:t>Máximo</a:t>
            </a:r>
            <a:r>
              <a:rPr spc="-8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trimestral</a:t>
            </a:r>
            <a:endParaRPr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328268" y="5276405"/>
            <a:ext cx="6297930" cy="659130"/>
            <a:chOff x="2825699" y="5276405"/>
            <a:chExt cx="6297930" cy="659130"/>
          </a:xfrm>
        </p:grpSpPr>
        <p:sp>
          <p:nvSpPr>
            <p:cNvPr id="10" name="object 10"/>
            <p:cNvSpPr/>
            <p:nvPr/>
          </p:nvSpPr>
          <p:spPr>
            <a:xfrm>
              <a:off x="2830461" y="5425185"/>
              <a:ext cx="6288405" cy="505459"/>
            </a:xfrm>
            <a:custGeom>
              <a:avLst/>
              <a:gdLst/>
              <a:ahLst/>
              <a:cxnLst/>
              <a:rect l="l" t="t" r="r" b="b"/>
              <a:pathLst>
                <a:path w="6288405" h="505460">
                  <a:moveTo>
                    <a:pt x="0" y="0"/>
                  </a:moveTo>
                  <a:lnTo>
                    <a:pt x="0" y="505206"/>
                  </a:lnTo>
                  <a:lnTo>
                    <a:pt x="6288138" y="505205"/>
                  </a:lnTo>
                  <a:lnTo>
                    <a:pt x="62881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30461" y="5425947"/>
              <a:ext cx="6288405" cy="504825"/>
            </a:xfrm>
            <a:custGeom>
              <a:avLst/>
              <a:gdLst/>
              <a:ahLst/>
              <a:cxnLst/>
              <a:rect l="l" t="t" r="r" b="b"/>
              <a:pathLst>
                <a:path w="6288405" h="504825">
                  <a:moveTo>
                    <a:pt x="0" y="0"/>
                  </a:moveTo>
                  <a:lnTo>
                    <a:pt x="0" y="504444"/>
                  </a:lnTo>
                  <a:lnTo>
                    <a:pt x="6288138" y="504443"/>
                  </a:lnTo>
                </a:path>
                <a:path w="6288405" h="504825">
                  <a:moveTo>
                    <a:pt x="628813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35667" y="5281167"/>
              <a:ext cx="360680" cy="433705"/>
            </a:xfrm>
            <a:custGeom>
              <a:avLst/>
              <a:gdLst/>
              <a:ahLst/>
              <a:cxnLst/>
              <a:rect l="l" t="t" r="r" b="b"/>
              <a:pathLst>
                <a:path w="360679" h="433704">
                  <a:moveTo>
                    <a:pt x="360426" y="325373"/>
                  </a:moveTo>
                  <a:lnTo>
                    <a:pt x="269748" y="325373"/>
                  </a:lnTo>
                  <a:lnTo>
                    <a:pt x="269748" y="0"/>
                  </a:lnTo>
                  <a:lnTo>
                    <a:pt x="89916" y="0"/>
                  </a:lnTo>
                  <a:lnTo>
                    <a:pt x="89916" y="325373"/>
                  </a:lnTo>
                  <a:lnTo>
                    <a:pt x="0" y="325373"/>
                  </a:lnTo>
                  <a:lnTo>
                    <a:pt x="179831" y="433577"/>
                  </a:lnTo>
                  <a:lnTo>
                    <a:pt x="360426" y="325373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335667" y="5281167"/>
              <a:ext cx="360680" cy="433705"/>
            </a:xfrm>
            <a:custGeom>
              <a:avLst/>
              <a:gdLst/>
              <a:ahLst/>
              <a:cxnLst/>
              <a:rect l="l" t="t" r="r" b="b"/>
              <a:pathLst>
                <a:path w="360679" h="433704">
                  <a:moveTo>
                    <a:pt x="0" y="325373"/>
                  </a:moveTo>
                  <a:lnTo>
                    <a:pt x="89916" y="325373"/>
                  </a:lnTo>
                  <a:lnTo>
                    <a:pt x="89916" y="0"/>
                  </a:lnTo>
                  <a:lnTo>
                    <a:pt x="269748" y="0"/>
                  </a:lnTo>
                  <a:lnTo>
                    <a:pt x="269748" y="325373"/>
                  </a:lnTo>
                  <a:lnTo>
                    <a:pt x="360426" y="325373"/>
                  </a:lnTo>
                  <a:lnTo>
                    <a:pt x="179831" y="433577"/>
                  </a:lnTo>
                  <a:lnTo>
                    <a:pt x="0" y="325373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14659" y="5281167"/>
              <a:ext cx="360680" cy="433705"/>
            </a:xfrm>
            <a:custGeom>
              <a:avLst/>
              <a:gdLst/>
              <a:ahLst/>
              <a:cxnLst/>
              <a:rect l="l" t="t" r="r" b="b"/>
              <a:pathLst>
                <a:path w="360679" h="433704">
                  <a:moveTo>
                    <a:pt x="360426" y="325373"/>
                  </a:moveTo>
                  <a:lnTo>
                    <a:pt x="270509" y="325373"/>
                  </a:lnTo>
                  <a:lnTo>
                    <a:pt x="270509" y="0"/>
                  </a:lnTo>
                  <a:lnTo>
                    <a:pt x="90677" y="0"/>
                  </a:lnTo>
                  <a:lnTo>
                    <a:pt x="90677" y="325373"/>
                  </a:lnTo>
                  <a:lnTo>
                    <a:pt x="0" y="325373"/>
                  </a:lnTo>
                  <a:lnTo>
                    <a:pt x="180594" y="433577"/>
                  </a:lnTo>
                  <a:lnTo>
                    <a:pt x="360426" y="325373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14659" y="5281167"/>
              <a:ext cx="360680" cy="433705"/>
            </a:xfrm>
            <a:custGeom>
              <a:avLst/>
              <a:gdLst/>
              <a:ahLst/>
              <a:cxnLst/>
              <a:rect l="l" t="t" r="r" b="b"/>
              <a:pathLst>
                <a:path w="360679" h="433704">
                  <a:moveTo>
                    <a:pt x="0" y="325373"/>
                  </a:moveTo>
                  <a:lnTo>
                    <a:pt x="90677" y="325373"/>
                  </a:lnTo>
                  <a:lnTo>
                    <a:pt x="90677" y="0"/>
                  </a:lnTo>
                  <a:lnTo>
                    <a:pt x="270509" y="0"/>
                  </a:lnTo>
                  <a:lnTo>
                    <a:pt x="270509" y="325373"/>
                  </a:lnTo>
                  <a:lnTo>
                    <a:pt x="360426" y="325373"/>
                  </a:lnTo>
                  <a:lnTo>
                    <a:pt x="180594" y="433577"/>
                  </a:lnTo>
                  <a:lnTo>
                    <a:pt x="0" y="325373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22786" y="5281167"/>
              <a:ext cx="360680" cy="433705"/>
            </a:xfrm>
            <a:custGeom>
              <a:avLst/>
              <a:gdLst/>
              <a:ahLst/>
              <a:cxnLst/>
              <a:rect l="l" t="t" r="r" b="b"/>
              <a:pathLst>
                <a:path w="360679" h="433704">
                  <a:moveTo>
                    <a:pt x="360412" y="325373"/>
                  </a:moveTo>
                  <a:lnTo>
                    <a:pt x="270496" y="325373"/>
                  </a:lnTo>
                  <a:lnTo>
                    <a:pt x="270496" y="0"/>
                  </a:lnTo>
                  <a:lnTo>
                    <a:pt x="90664" y="0"/>
                  </a:lnTo>
                  <a:lnTo>
                    <a:pt x="90664" y="325373"/>
                  </a:lnTo>
                  <a:lnTo>
                    <a:pt x="0" y="325373"/>
                  </a:lnTo>
                  <a:lnTo>
                    <a:pt x="180593" y="433577"/>
                  </a:lnTo>
                  <a:lnTo>
                    <a:pt x="360412" y="325373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422786" y="5281167"/>
              <a:ext cx="360680" cy="433705"/>
            </a:xfrm>
            <a:custGeom>
              <a:avLst/>
              <a:gdLst/>
              <a:ahLst/>
              <a:cxnLst/>
              <a:rect l="l" t="t" r="r" b="b"/>
              <a:pathLst>
                <a:path w="360679" h="433704">
                  <a:moveTo>
                    <a:pt x="0" y="325373"/>
                  </a:moveTo>
                  <a:lnTo>
                    <a:pt x="90664" y="325373"/>
                  </a:lnTo>
                  <a:lnTo>
                    <a:pt x="90664" y="0"/>
                  </a:lnTo>
                  <a:lnTo>
                    <a:pt x="270496" y="0"/>
                  </a:lnTo>
                  <a:lnTo>
                    <a:pt x="270496" y="325373"/>
                  </a:lnTo>
                  <a:lnTo>
                    <a:pt x="360412" y="325373"/>
                  </a:lnTo>
                  <a:lnTo>
                    <a:pt x="180593" y="433577"/>
                  </a:lnTo>
                  <a:lnTo>
                    <a:pt x="0" y="325373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359270" y="5281167"/>
              <a:ext cx="360680" cy="433705"/>
            </a:xfrm>
            <a:custGeom>
              <a:avLst/>
              <a:gdLst/>
              <a:ahLst/>
              <a:cxnLst/>
              <a:rect l="l" t="t" r="r" b="b"/>
              <a:pathLst>
                <a:path w="360679" h="433704">
                  <a:moveTo>
                    <a:pt x="360426" y="325373"/>
                  </a:moveTo>
                  <a:lnTo>
                    <a:pt x="270523" y="325373"/>
                  </a:lnTo>
                  <a:lnTo>
                    <a:pt x="270523" y="0"/>
                  </a:lnTo>
                  <a:lnTo>
                    <a:pt x="90678" y="0"/>
                  </a:lnTo>
                  <a:lnTo>
                    <a:pt x="90678" y="325373"/>
                  </a:lnTo>
                  <a:lnTo>
                    <a:pt x="0" y="325373"/>
                  </a:lnTo>
                  <a:lnTo>
                    <a:pt x="180607" y="433577"/>
                  </a:lnTo>
                  <a:lnTo>
                    <a:pt x="360426" y="325373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359270" y="5281167"/>
              <a:ext cx="360680" cy="433705"/>
            </a:xfrm>
            <a:custGeom>
              <a:avLst/>
              <a:gdLst/>
              <a:ahLst/>
              <a:cxnLst/>
              <a:rect l="l" t="t" r="r" b="b"/>
              <a:pathLst>
                <a:path w="360679" h="433704">
                  <a:moveTo>
                    <a:pt x="0" y="325373"/>
                  </a:moveTo>
                  <a:lnTo>
                    <a:pt x="90678" y="325373"/>
                  </a:lnTo>
                  <a:lnTo>
                    <a:pt x="90678" y="0"/>
                  </a:lnTo>
                  <a:lnTo>
                    <a:pt x="270523" y="0"/>
                  </a:lnTo>
                  <a:lnTo>
                    <a:pt x="270523" y="325373"/>
                  </a:lnTo>
                  <a:lnTo>
                    <a:pt x="360426" y="325373"/>
                  </a:lnTo>
                  <a:lnTo>
                    <a:pt x="180607" y="433577"/>
                  </a:lnTo>
                  <a:lnTo>
                    <a:pt x="0" y="325373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086725" y="5281167"/>
              <a:ext cx="360680" cy="433705"/>
            </a:xfrm>
            <a:custGeom>
              <a:avLst/>
              <a:gdLst/>
              <a:ahLst/>
              <a:cxnLst/>
              <a:rect l="l" t="t" r="r" b="b"/>
              <a:pathLst>
                <a:path w="360679" h="433704">
                  <a:moveTo>
                    <a:pt x="360425" y="325373"/>
                  </a:moveTo>
                  <a:lnTo>
                    <a:pt x="270523" y="325373"/>
                  </a:lnTo>
                  <a:lnTo>
                    <a:pt x="270523" y="0"/>
                  </a:lnTo>
                  <a:lnTo>
                    <a:pt x="89929" y="0"/>
                  </a:lnTo>
                  <a:lnTo>
                    <a:pt x="89929" y="325373"/>
                  </a:lnTo>
                  <a:lnTo>
                    <a:pt x="0" y="325373"/>
                  </a:lnTo>
                  <a:lnTo>
                    <a:pt x="180606" y="433577"/>
                  </a:lnTo>
                  <a:lnTo>
                    <a:pt x="360425" y="325373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086725" y="5281167"/>
              <a:ext cx="360680" cy="433705"/>
            </a:xfrm>
            <a:custGeom>
              <a:avLst/>
              <a:gdLst/>
              <a:ahLst/>
              <a:cxnLst/>
              <a:rect l="l" t="t" r="r" b="b"/>
              <a:pathLst>
                <a:path w="360679" h="433704">
                  <a:moveTo>
                    <a:pt x="0" y="325373"/>
                  </a:moveTo>
                  <a:lnTo>
                    <a:pt x="89929" y="325373"/>
                  </a:lnTo>
                  <a:lnTo>
                    <a:pt x="89929" y="0"/>
                  </a:lnTo>
                  <a:lnTo>
                    <a:pt x="270523" y="0"/>
                  </a:lnTo>
                  <a:lnTo>
                    <a:pt x="270523" y="325373"/>
                  </a:lnTo>
                  <a:lnTo>
                    <a:pt x="360425" y="325373"/>
                  </a:lnTo>
                  <a:lnTo>
                    <a:pt x="180606" y="433577"/>
                  </a:lnTo>
                  <a:lnTo>
                    <a:pt x="0" y="325373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223392" y="5281167"/>
              <a:ext cx="360680" cy="433705"/>
            </a:xfrm>
            <a:custGeom>
              <a:avLst/>
              <a:gdLst/>
              <a:ahLst/>
              <a:cxnLst/>
              <a:rect l="l" t="t" r="r" b="b"/>
              <a:pathLst>
                <a:path w="360679" h="433704">
                  <a:moveTo>
                    <a:pt x="360425" y="325373"/>
                  </a:moveTo>
                  <a:lnTo>
                    <a:pt x="269734" y="325373"/>
                  </a:lnTo>
                  <a:lnTo>
                    <a:pt x="269734" y="0"/>
                  </a:lnTo>
                  <a:lnTo>
                    <a:pt x="89915" y="0"/>
                  </a:lnTo>
                  <a:lnTo>
                    <a:pt x="89915" y="325373"/>
                  </a:lnTo>
                  <a:lnTo>
                    <a:pt x="0" y="325373"/>
                  </a:lnTo>
                  <a:lnTo>
                    <a:pt x="179831" y="433577"/>
                  </a:lnTo>
                  <a:lnTo>
                    <a:pt x="360425" y="325373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223392" y="5281167"/>
              <a:ext cx="360680" cy="433705"/>
            </a:xfrm>
            <a:custGeom>
              <a:avLst/>
              <a:gdLst/>
              <a:ahLst/>
              <a:cxnLst/>
              <a:rect l="l" t="t" r="r" b="b"/>
              <a:pathLst>
                <a:path w="360679" h="433704">
                  <a:moveTo>
                    <a:pt x="0" y="325373"/>
                  </a:moveTo>
                  <a:lnTo>
                    <a:pt x="89915" y="325373"/>
                  </a:lnTo>
                  <a:lnTo>
                    <a:pt x="89915" y="0"/>
                  </a:lnTo>
                  <a:lnTo>
                    <a:pt x="269734" y="0"/>
                  </a:lnTo>
                  <a:lnTo>
                    <a:pt x="269734" y="325373"/>
                  </a:lnTo>
                  <a:lnTo>
                    <a:pt x="360425" y="325373"/>
                  </a:lnTo>
                  <a:lnTo>
                    <a:pt x="179831" y="433577"/>
                  </a:lnTo>
                  <a:lnTo>
                    <a:pt x="0" y="325373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893338" y="4154390"/>
            <a:ext cx="8082915" cy="16694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965" marR="10795">
              <a:spcBef>
                <a:spcPts val="100"/>
              </a:spcBef>
            </a:pPr>
            <a:r>
              <a:rPr dirty="0">
                <a:latin typeface="Arial MT"/>
                <a:cs typeface="Arial MT"/>
              </a:rPr>
              <a:t>Actividad </a:t>
            </a:r>
            <a:r>
              <a:rPr spc="-5" dirty="0">
                <a:latin typeface="Arial MT"/>
                <a:cs typeface="Arial MT"/>
              </a:rPr>
              <a:t>básica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>
                <a:latin typeface="Arial MT"/>
                <a:cs typeface="Arial MT"/>
              </a:rPr>
              <a:t>esencial del mantenimiento preventivo. </a:t>
            </a:r>
            <a:r>
              <a:rPr spc="-5" dirty="0">
                <a:latin typeface="Arial MT"/>
                <a:cs typeface="Arial MT"/>
              </a:rPr>
              <a:t>Se </a:t>
            </a:r>
            <a:r>
              <a:rPr spc="-5" dirty="0" err="1" smtClean="0">
                <a:latin typeface="Arial MT"/>
                <a:cs typeface="Arial MT"/>
              </a:rPr>
              <a:t>requiere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capacitación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experiencia.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debe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ser</a:t>
            </a:r>
            <a:r>
              <a:rPr spc="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un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“cazador”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defectos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incipientes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  <a:p>
            <a:pPr marL="2799715">
              <a:spcBef>
                <a:spcPts val="1530"/>
              </a:spcBef>
              <a:tabLst>
                <a:tab pos="3714115" algn="l"/>
                <a:tab pos="4819650" algn="l"/>
                <a:tab pos="5542280" algn="l"/>
              </a:tabLst>
            </a:pPr>
            <a:r>
              <a:rPr dirty="0">
                <a:latin typeface="Arial MT"/>
                <a:cs typeface="Arial MT"/>
              </a:rPr>
              <a:t>Trafos	Interrupt.	</a:t>
            </a:r>
            <a:r>
              <a:rPr spc="-5" dirty="0">
                <a:latin typeface="Arial MT"/>
                <a:cs typeface="Arial MT"/>
              </a:rPr>
              <a:t>Secc.	Pararr</a:t>
            </a:r>
            <a:r>
              <a:rPr spc="-5" dirty="0">
                <a:latin typeface="Arial MT"/>
                <a:cs typeface="Arial MT"/>
              </a:rPr>
              <a:t>…………………….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10"/>
              </a:spcBef>
            </a:pPr>
            <a:endParaRPr sz="2400" dirty="0">
              <a:latin typeface="Arial MT"/>
              <a:cs typeface="Arial MT"/>
            </a:endParaRPr>
          </a:p>
          <a:p>
            <a:pPr marL="12700"/>
            <a:r>
              <a:rPr dirty="0">
                <a:latin typeface="Arial MT"/>
                <a:cs typeface="Arial MT"/>
              </a:rPr>
              <a:t>INSPECCION</a:t>
            </a:r>
            <a:r>
              <a:rPr spc="-5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VISUAL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569" y="380556"/>
            <a:ext cx="9123680" cy="441959"/>
            <a:chOff x="0" y="380555"/>
            <a:chExt cx="9123680" cy="441959"/>
          </a:xfrm>
        </p:grpSpPr>
        <p:sp>
          <p:nvSpPr>
            <p:cNvPr id="3" name="object 3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  <a:path w="9118600" h="432434">
                  <a:moveTo>
                    <a:pt x="22491" y="0"/>
                  </a:moveTo>
                  <a:lnTo>
                    <a:pt x="22491" y="432054"/>
                  </a:ln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22491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2.2.0	MANTENIMIENTO</a:t>
            </a:r>
            <a:r>
              <a:rPr spc="-25" dirty="0"/>
              <a:t> </a:t>
            </a:r>
            <a:r>
              <a:rPr spc="-5" dirty="0"/>
              <a:t>PREVENTIVO.</a:t>
            </a:r>
            <a:r>
              <a:rPr spc="-20" dirty="0"/>
              <a:t> </a:t>
            </a:r>
            <a:r>
              <a:rPr dirty="0"/>
              <a:t>Frecuencias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inspección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08959" y="1479051"/>
            <a:ext cx="7393305" cy="44986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TRANSFORMADORES</a:t>
            </a:r>
            <a:r>
              <a:rPr b="1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POTENCIA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2700" marR="5080"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dirty="0">
                <a:latin typeface="Arial MT"/>
                <a:cs typeface="Arial MT"/>
              </a:rPr>
              <a:t>Inspecciones </a:t>
            </a:r>
            <a:r>
              <a:rPr spc="-5" dirty="0">
                <a:latin typeface="Arial MT"/>
                <a:cs typeface="Arial MT"/>
              </a:rPr>
              <a:t>visuales según importancia de la subestación (</a:t>
            </a:r>
            <a:r>
              <a:rPr spc="-5" dirty="0" err="1">
                <a:latin typeface="Arial MT"/>
                <a:cs typeface="Arial MT"/>
              </a:rPr>
              <a:t>mensual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o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trimestral</a:t>
            </a:r>
            <a:r>
              <a:rPr dirty="0">
                <a:latin typeface="Arial MT"/>
                <a:cs typeface="Arial MT"/>
              </a:rPr>
              <a:t>).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No requieren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descargo de la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máquina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2700" marR="158115"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spc="-5" dirty="0">
                <a:latin typeface="Arial MT"/>
                <a:cs typeface="Arial MT"/>
              </a:rPr>
              <a:t>Revisiones detalladas coincidiendo con descargos </a:t>
            </a:r>
            <a:r>
              <a:rPr spc="-5" dirty="0" err="1">
                <a:latin typeface="Arial MT"/>
                <a:cs typeface="Arial MT"/>
              </a:rPr>
              <a:t>programados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para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revisión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regulador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</a:t>
            </a:r>
            <a:r>
              <a:rPr spc="-5" dirty="0">
                <a:latin typeface="Arial MT"/>
                <a:cs typeface="Arial MT"/>
              </a:rPr>
              <a:t> ensayos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predictivos.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Máximo cada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6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años</a:t>
            </a:r>
            <a:endParaRPr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Font typeface="Wingdings"/>
              <a:buChar char=""/>
            </a:pPr>
            <a:endParaRPr sz="2000" dirty="0">
              <a:latin typeface="Arial MT"/>
              <a:cs typeface="Arial MT"/>
            </a:endParaRPr>
          </a:p>
          <a:p>
            <a:pPr>
              <a:spcBef>
                <a:spcPts val="20"/>
              </a:spcBef>
              <a:buFont typeface="Wingdings"/>
              <a:buChar char=""/>
            </a:pPr>
            <a:endParaRPr sz="1750" dirty="0">
              <a:latin typeface="Arial MT"/>
              <a:cs typeface="Arial MT"/>
            </a:endParaRPr>
          </a:p>
          <a:p>
            <a:pPr marL="12700"/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INTERRUPTORES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850" dirty="0">
              <a:latin typeface="Arial"/>
              <a:cs typeface="Arial"/>
            </a:endParaRPr>
          </a:p>
          <a:p>
            <a:pPr marL="12700" marR="5080"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dirty="0">
                <a:latin typeface="Arial MT"/>
                <a:cs typeface="Arial MT"/>
              </a:rPr>
              <a:t>Inspecciones </a:t>
            </a:r>
            <a:r>
              <a:rPr spc="-5" dirty="0">
                <a:latin typeface="Arial MT"/>
                <a:cs typeface="Arial MT"/>
              </a:rPr>
              <a:t>visuales según importancia de la subestación (</a:t>
            </a:r>
            <a:r>
              <a:rPr spc="-5" dirty="0" err="1">
                <a:latin typeface="Arial MT"/>
                <a:cs typeface="Arial MT"/>
              </a:rPr>
              <a:t>mensual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o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trimestral</a:t>
            </a:r>
            <a:r>
              <a:rPr dirty="0">
                <a:latin typeface="Arial MT"/>
                <a:cs typeface="Arial MT"/>
              </a:rPr>
              <a:t>).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No </a:t>
            </a:r>
            <a:r>
              <a:rPr dirty="0">
                <a:latin typeface="Arial MT"/>
                <a:cs typeface="Arial MT"/>
              </a:rPr>
              <a:t>requieren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descargo del interruptor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35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2700" marR="130175">
              <a:spcBef>
                <a:spcPts val="5"/>
              </a:spcBef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spc="-5" dirty="0">
                <a:latin typeface="Arial MT"/>
                <a:cs typeface="Arial MT"/>
              </a:rPr>
              <a:t>Revisiones detalladas con descargo </a:t>
            </a:r>
            <a:r>
              <a:rPr dirty="0">
                <a:latin typeface="Arial MT"/>
                <a:cs typeface="Arial MT"/>
              </a:rPr>
              <a:t>según </a:t>
            </a:r>
            <a:r>
              <a:rPr spc="-5" dirty="0">
                <a:latin typeface="Arial MT"/>
                <a:cs typeface="Arial MT"/>
              </a:rPr>
              <a:t>nivel de </a:t>
            </a:r>
            <a:r>
              <a:rPr dirty="0">
                <a:latin typeface="Arial MT"/>
                <a:cs typeface="Arial MT"/>
              </a:rPr>
              <a:t>tensión, </a:t>
            </a:r>
            <a:r>
              <a:rPr dirty="0" err="1">
                <a:latin typeface="Arial MT"/>
                <a:cs typeface="Arial MT"/>
              </a:rPr>
              <a:t>medio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extinción</a:t>
            </a:r>
            <a:r>
              <a:rPr spc="-5" dirty="0">
                <a:latin typeface="Arial MT"/>
                <a:cs typeface="Arial MT"/>
              </a:rPr>
              <a:t>,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tipo</a:t>
            </a:r>
            <a:r>
              <a:rPr spc="-5" dirty="0">
                <a:latin typeface="Arial MT"/>
                <a:cs typeface="Arial MT"/>
              </a:rPr>
              <a:t> 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mando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5" dirty="0">
                <a:latin typeface="Arial MT"/>
                <a:cs typeface="Arial MT"/>
              </a:rPr>
              <a:t> número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maniobras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2.2.0	MANTENIMIENTO</a:t>
            </a:r>
            <a:r>
              <a:rPr spc="-25" dirty="0"/>
              <a:t> </a:t>
            </a:r>
            <a:r>
              <a:rPr spc="-5" dirty="0"/>
              <a:t>PREVENTIVO.</a:t>
            </a:r>
            <a:r>
              <a:rPr spc="-20" dirty="0"/>
              <a:t> </a:t>
            </a:r>
            <a:r>
              <a:rPr dirty="0"/>
              <a:t>Frecuencias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inspección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751756" y="1032637"/>
          <a:ext cx="8533765" cy="34549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2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9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8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28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319">
                <a:tc gridSpan="2">
                  <a:txBody>
                    <a:bodyPr/>
                    <a:lstStyle/>
                    <a:p>
                      <a:pPr marL="28575">
                        <a:lnSpc>
                          <a:spcPts val="2025"/>
                        </a:lnSpc>
                      </a:pPr>
                      <a:r>
                        <a:rPr sz="1700" b="1" spc="35" dirty="0">
                          <a:latin typeface="Arial"/>
                          <a:cs typeface="Arial"/>
                        </a:rPr>
                        <a:t>Tensión</a:t>
                      </a:r>
                      <a:r>
                        <a:rPr sz="17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2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7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20" dirty="0">
                          <a:latin typeface="Arial"/>
                          <a:cs typeface="Arial"/>
                        </a:rPr>
                        <a:t>servicio</a:t>
                      </a:r>
                      <a:r>
                        <a:rPr sz="17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dirty="0">
                          <a:latin typeface="Arial"/>
                          <a:cs typeface="Arial"/>
                        </a:rPr>
                        <a:t>&gt;=</a:t>
                      </a:r>
                      <a:r>
                        <a:rPr sz="17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40" dirty="0">
                          <a:latin typeface="Arial"/>
                          <a:cs typeface="Arial"/>
                        </a:rPr>
                        <a:t>33kV: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4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051">
                <a:tc>
                  <a:txBody>
                    <a:bodyPr/>
                    <a:lstStyle/>
                    <a:p>
                      <a:pPr marL="486409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350" b="1" spc="-5" dirty="0">
                          <a:latin typeface="Arial"/>
                          <a:cs typeface="Arial"/>
                        </a:rPr>
                        <a:t>Tecnología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A"/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350" b="1" spc="-10" dirty="0">
                          <a:latin typeface="Arial"/>
                          <a:cs typeface="Arial"/>
                        </a:rPr>
                        <a:t>Mando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A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350" b="1" dirty="0">
                          <a:latin typeface="Arial"/>
                          <a:cs typeface="Arial"/>
                        </a:rPr>
                        <a:t>Modelo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350" b="1" dirty="0">
                          <a:latin typeface="Arial"/>
                          <a:cs typeface="Arial"/>
                        </a:rPr>
                        <a:t>Periodo</a:t>
                      </a:r>
                      <a:r>
                        <a:rPr sz="135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50" b="1" spc="-1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350" b="1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50" b="1" dirty="0">
                          <a:latin typeface="Arial"/>
                          <a:cs typeface="Arial"/>
                        </a:rPr>
                        <a:t>Revisión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8509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409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42925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50" b="1" spc="-20" dirty="0">
                          <a:latin typeface="Arial"/>
                          <a:cs typeface="Arial"/>
                        </a:rPr>
                        <a:t>ACEITE,</a:t>
                      </a:r>
                      <a:r>
                        <a:rPr sz="135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50" b="1" spc="-35" dirty="0">
                          <a:latin typeface="Arial"/>
                          <a:cs typeface="Arial"/>
                        </a:rPr>
                        <a:t>PVA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526415" marR="430530" indent="-102870">
                        <a:lnSpc>
                          <a:spcPct val="111500"/>
                        </a:lnSpc>
                        <a:spcBef>
                          <a:spcPts val="660"/>
                        </a:spcBef>
                      </a:pPr>
                      <a:r>
                        <a:rPr sz="1350" b="1" spc="10" dirty="0" smtClean="0">
                          <a:latin typeface="Arial"/>
                          <a:cs typeface="Arial"/>
                        </a:rPr>
                        <a:t>N</a:t>
                      </a:r>
                      <a:r>
                        <a:rPr sz="1350" b="1" spc="-5" dirty="0" smtClean="0">
                          <a:latin typeface="Arial"/>
                          <a:cs typeface="Arial"/>
                        </a:rPr>
                        <a:t>E</a:t>
                      </a:r>
                      <a:r>
                        <a:rPr sz="1350" b="1" spc="10" dirty="0" smtClean="0">
                          <a:latin typeface="Arial"/>
                          <a:cs typeface="Arial"/>
                        </a:rPr>
                        <a:t>U</a:t>
                      </a:r>
                      <a:r>
                        <a:rPr sz="1350" b="1" spc="40" dirty="0" smtClean="0">
                          <a:latin typeface="Arial"/>
                          <a:cs typeface="Arial"/>
                        </a:rPr>
                        <a:t>M</a:t>
                      </a:r>
                      <a:r>
                        <a:rPr sz="1350" b="1" spc="-165" dirty="0" smtClean="0">
                          <a:latin typeface="Arial"/>
                          <a:cs typeface="Arial"/>
                        </a:rPr>
                        <a:t>A</a:t>
                      </a:r>
                      <a:r>
                        <a:rPr sz="1350" b="1" spc="70" dirty="0" smtClean="0">
                          <a:latin typeface="Arial"/>
                          <a:cs typeface="Arial"/>
                        </a:rPr>
                        <a:t>T</a:t>
                      </a:r>
                      <a:r>
                        <a:rPr sz="1350" b="1" spc="-20" dirty="0" smtClean="0">
                          <a:latin typeface="Arial"/>
                          <a:cs typeface="Arial"/>
                        </a:rPr>
                        <a:t>I</a:t>
                      </a:r>
                      <a:r>
                        <a:rPr sz="1350" b="1" spc="10" dirty="0" smtClean="0">
                          <a:latin typeface="Arial"/>
                          <a:cs typeface="Arial"/>
                        </a:rPr>
                        <a:t>C</a:t>
                      </a:r>
                      <a:r>
                        <a:rPr sz="1350" b="1" dirty="0" smtClean="0">
                          <a:latin typeface="Arial"/>
                          <a:cs typeface="Arial"/>
                        </a:rPr>
                        <a:t>O</a:t>
                      </a:r>
                      <a:r>
                        <a:rPr lang="es-ES" sz="1350" b="1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350" b="1" spc="15" dirty="0" smtClean="0">
                          <a:latin typeface="Arial"/>
                          <a:cs typeface="Arial"/>
                        </a:rPr>
                        <a:t>RESORTE</a:t>
                      </a:r>
                      <a:endParaRPr sz="1350" dirty="0">
                        <a:latin typeface="Arial"/>
                        <a:cs typeface="Arial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10"/>
                        </a:lnSpc>
                        <a:spcBef>
                          <a:spcPts val="85"/>
                        </a:spcBef>
                      </a:pPr>
                      <a:r>
                        <a:rPr sz="1350" dirty="0">
                          <a:latin typeface="Arial MT"/>
                          <a:cs typeface="Arial MT"/>
                        </a:rPr>
                        <a:t>3</a:t>
                      </a:r>
                      <a:r>
                        <a:rPr sz="1350" spc="-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350" spc="-50" dirty="0">
                          <a:latin typeface="Arial MT"/>
                          <a:cs typeface="Arial MT"/>
                        </a:rPr>
                        <a:t>Años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5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14"/>
                        </a:lnSpc>
                      </a:pPr>
                      <a:r>
                        <a:rPr sz="1350" spc="-15" dirty="0">
                          <a:latin typeface="Arial MT"/>
                          <a:cs typeface="Arial MT"/>
                        </a:rPr>
                        <a:t>Por</a:t>
                      </a:r>
                      <a:r>
                        <a:rPr sz="135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350" spc="-20" dirty="0">
                          <a:latin typeface="Arial MT"/>
                          <a:cs typeface="Arial MT"/>
                        </a:rPr>
                        <a:t>contador:</a:t>
                      </a:r>
                      <a:r>
                        <a:rPr sz="135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350" spc="-25" dirty="0">
                          <a:latin typeface="Arial MT"/>
                          <a:cs typeface="Arial MT"/>
                        </a:rPr>
                        <a:t>200</a:t>
                      </a:r>
                      <a:r>
                        <a:rPr sz="135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350" spc="-25" dirty="0">
                          <a:latin typeface="Arial MT"/>
                          <a:cs typeface="Arial MT"/>
                        </a:rPr>
                        <a:t>maniobras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98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417830">
                        <a:lnSpc>
                          <a:spcPct val="100000"/>
                        </a:lnSpc>
                      </a:pPr>
                      <a:r>
                        <a:rPr sz="1350" b="1" spc="-20" dirty="0">
                          <a:latin typeface="Arial"/>
                          <a:cs typeface="Arial"/>
                        </a:rPr>
                        <a:t>ACEITE,</a:t>
                      </a:r>
                      <a:r>
                        <a:rPr sz="135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50" b="1" spc="-20" dirty="0">
                          <a:latin typeface="Arial"/>
                          <a:cs typeface="Arial"/>
                        </a:rPr>
                        <a:t>GVA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423545">
                        <a:lnSpc>
                          <a:spcPct val="100000"/>
                        </a:lnSpc>
                      </a:pPr>
                      <a:r>
                        <a:rPr sz="1350" b="1" spc="-5" dirty="0">
                          <a:latin typeface="Arial"/>
                          <a:cs typeface="Arial"/>
                        </a:rPr>
                        <a:t>NEUMATICO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10"/>
                        </a:lnSpc>
                        <a:spcBef>
                          <a:spcPts val="90"/>
                        </a:spcBef>
                      </a:pPr>
                      <a:r>
                        <a:rPr sz="1350" dirty="0">
                          <a:latin typeface="Arial MT"/>
                          <a:cs typeface="Arial MT"/>
                        </a:rPr>
                        <a:t>3</a:t>
                      </a:r>
                      <a:r>
                        <a:rPr sz="1350" spc="-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350" spc="-50" dirty="0">
                          <a:latin typeface="Arial MT"/>
                          <a:cs typeface="Arial MT"/>
                        </a:rPr>
                        <a:t>Años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1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10"/>
                        </a:lnSpc>
                      </a:pPr>
                      <a:r>
                        <a:rPr sz="1350" spc="-15" dirty="0">
                          <a:latin typeface="Arial MT"/>
                          <a:cs typeface="Arial MT"/>
                        </a:rPr>
                        <a:t>Por</a:t>
                      </a:r>
                      <a:r>
                        <a:rPr sz="1350" spc="-20" dirty="0">
                          <a:latin typeface="Arial MT"/>
                          <a:cs typeface="Arial MT"/>
                        </a:rPr>
                        <a:t> contador:</a:t>
                      </a:r>
                      <a:r>
                        <a:rPr sz="135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350" spc="-25" dirty="0">
                          <a:latin typeface="Arial MT"/>
                          <a:cs typeface="Arial MT"/>
                        </a:rPr>
                        <a:t>200</a:t>
                      </a:r>
                      <a:r>
                        <a:rPr sz="135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350" spc="-45" dirty="0">
                          <a:latin typeface="Arial MT"/>
                          <a:cs typeface="Arial MT"/>
                        </a:rPr>
                        <a:t>Maniobras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9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589280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350" b="1" spc="2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1350" b="1" spc="-17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35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35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5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350" b="1" spc="-2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1350" b="1" dirty="0">
                          <a:latin typeface="Arial"/>
                          <a:cs typeface="Arial"/>
                        </a:rPr>
                        <a:t>6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41211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350" b="1" spc="-20" dirty="0">
                          <a:latin typeface="Arial"/>
                          <a:cs typeface="Arial"/>
                        </a:rPr>
                        <a:t>HIDRAULICO</a:t>
                      </a:r>
                      <a:endParaRPr sz="1350" dirty="0">
                        <a:latin typeface="Arial"/>
                        <a:cs typeface="Arial"/>
                      </a:endParaRPr>
                    </a:p>
                    <a:p>
                      <a:pPr marL="526415" marR="430530" indent="-102870">
                        <a:lnSpc>
                          <a:spcPct val="111100"/>
                        </a:lnSpc>
                      </a:pPr>
                      <a:r>
                        <a:rPr sz="1350" b="1" spc="10" dirty="0" smtClean="0">
                          <a:latin typeface="Arial"/>
                          <a:cs typeface="Arial"/>
                        </a:rPr>
                        <a:t>N</a:t>
                      </a:r>
                      <a:r>
                        <a:rPr sz="1350" b="1" spc="-5" dirty="0" smtClean="0">
                          <a:latin typeface="Arial"/>
                          <a:cs typeface="Arial"/>
                        </a:rPr>
                        <a:t>E</a:t>
                      </a:r>
                      <a:r>
                        <a:rPr sz="1350" b="1" spc="10" dirty="0" smtClean="0">
                          <a:latin typeface="Arial"/>
                          <a:cs typeface="Arial"/>
                        </a:rPr>
                        <a:t>U</a:t>
                      </a:r>
                      <a:r>
                        <a:rPr sz="1350" b="1" spc="40" dirty="0" smtClean="0">
                          <a:latin typeface="Arial"/>
                          <a:cs typeface="Arial"/>
                        </a:rPr>
                        <a:t>M</a:t>
                      </a:r>
                      <a:r>
                        <a:rPr sz="1350" b="1" spc="-165" dirty="0" smtClean="0">
                          <a:latin typeface="Arial"/>
                          <a:cs typeface="Arial"/>
                        </a:rPr>
                        <a:t>A</a:t>
                      </a:r>
                      <a:r>
                        <a:rPr sz="1350" b="1" spc="70" dirty="0" smtClean="0">
                          <a:latin typeface="Arial"/>
                          <a:cs typeface="Arial"/>
                        </a:rPr>
                        <a:t>T</a:t>
                      </a:r>
                      <a:r>
                        <a:rPr sz="1350" b="1" spc="-20" dirty="0" smtClean="0">
                          <a:latin typeface="Arial"/>
                          <a:cs typeface="Arial"/>
                        </a:rPr>
                        <a:t>I</a:t>
                      </a:r>
                      <a:r>
                        <a:rPr sz="1350" b="1" spc="10" dirty="0" smtClean="0">
                          <a:latin typeface="Arial"/>
                          <a:cs typeface="Arial"/>
                        </a:rPr>
                        <a:t>C</a:t>
                      </a:r>
                      <a:r>
                        <a:rPr sz="1350" b="1" dirty="0" smtClean="0">
                          <a:latin typeface="Arial"/>
                          <a:cs typeface="Arial"/>
                        </a:rPr>
                        <a:t>O</a:t>
                      </a:r>
                      <a:r>
                        <a:rPr lang="es-ES" sz="1350" b="1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350" b="1" spc="15" dirty="0" smtClean="0">
                          <a:latin typeface="Arial"/>
                          <a:cs typeface="Arial"/>
                        </a:rPr>
                        <a:t>RESORTE</a:t>
                      </a:r>
                      <a:endParaRPr sz="1350" dirty="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10"/>
                        </a:lnSpc>
                        <a:spcBef>
                          <a:spcPts val="90"/>
                        </a:spcBef>
                      </a:pPr>
                      <a:r>
                        <a:rPr sz="1350" dirty="0">
                          <a:latin typeface="Arial MT"/>
                          <a:cs typeface="Arial MT"/>
                        </a:rPr>
                        <a:t>6</a:t>
                      </a:r>
                      <a:r>
                        <a:rPr sz="1350" spc="-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350" spc="-50" dirty="0">
                          <a:latin typeface="Arial MT"/>
                          <a:cs typeface="Arial MT"/>
                        </a:rPr>
                        <a:t>Años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04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10"/>
                        </a:lnSpc>
                        <a:spcBef>
                          <a:spcPts val="180"/>
                        </a:spcBef>
                      </a:pPr>
                      <a:r>
                        <a:rPr sz="1350" spc="-15" dirty="0">
                          <a:latin typeface="Arial MT"/>
                          <a:cs typeface="Arial MT"/>
                        </a:rPr>
                        <a:t>Por </a:t>
                      </a:r>
                      <a:r>
                        <a:rPr sz="1350" spc="-20" dirty="0">
                          <a:latin typeface="Arial MT"/>
                          <a:cs typeface="Arial MT"/>
                        </a:rPr>
                        <a:t>contador:</a:t>
                      </a:r>
                      <a:r>
                        <a:rPr sz="1350" spc="-30" dirty="0">
                          <a:latin typeface="Arial MT"/>
                          <a:cs typeface="Arial MT"/>
                        </a:rPr>
                        <a:t> 1000</a:t>
                      </a:r>
                      <a:r>
                        <a:rPr sz="135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350" spc="-25" dirty="0">
                          <a:latin typeface="Arial MT"/>
                          <a:cs typeface="Arial MT"/>
                        </a:rPr>
                        <a:t>maniobras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59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350" b="1" spc="-5" dirty="0">
                          <a:latin typeface="Arial"/>
                          <a:cs typeface="Arial"/>
                        </a:rPr>
                        <a:t>NEUMATICO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350" b="1" dirty="0">
                          <a:latin typeface="Arial"/>
                          <a:cs typeface="Arial"/>
                        </a:rPr>
                        <a:t>Cenemesa</a:t>
                      </a:r>
                      <a:r>
                        <a:rPr sz="135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50" b="1" spc="-35" dirty="0">
                          <a:latin typeface="Arial"/>
                          <a:cs typeface="Arial"/>
                        </a:rPr>
                        <a:t>IWES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350" dirty="0">
                          <a:latin typeface="Arial MT"/>
                          <a:cs typeface="Arial MT"/>
                        </a:rPr>
                        <a:t>3</a:t>
                      </a:r>
                      <a:r>
                        <a:rPr sz="1350" spc="-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350" spc="-50" dirty="0">
                          <a:latin typeface="Arial MT"/>
                          <a:cs typeface="Arial MT"/>
                        </a:rPr>
                        <a:t>Años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0411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350" b="1" spc="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350" b="1" spc="7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35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350" b="1" spc="2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350" b="1" spc="10" dirty="0">
                          <a:latin typeface="Arial"/>
                          <a:cs typeface="Arial"/>
                        </a:rPr>
                        <a:t>RU</a:t>
                      </a:r>
                      <a:r>
                        <a:rPr sz="135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1350" b="1" spc="7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350" b="1" spc="2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350" b="1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350" b="1" dirty="0">
                          <a:latin typeface="Arial"/>
                          <a:cs typeface="Arial"/>
                        </a:rPr>
                        <a:t>ES</a:t>
                      </a:r>
                      <a:r>
                        <a:rPr sz="135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50" b="1" spc="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35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35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50" b="1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35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350" b="1" spc="-16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350" b="1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350" b="1" spc="7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350" b="1" spc="-17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350" b="1" spc="10" dirty="0">
                          <a:latin typeface="Arial"/>
                          <a:cs typeface="Arial"/>
                        </a:rPr>
                        <a:t>NC</a:t>
                      </a:r>
                      <a:r>
                        <a:rPr sz="1350" b="1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35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350" b="1" spc="-1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5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35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50" b="1" spc="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350" b="1" spc="-17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350" b="1" spc="7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35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350" b="1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350" b="1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35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350" b="1" spc="-1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50" b="1" spc="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35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35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50" b="1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350" b="1" spc="2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350" b="1" spc="10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135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350" b="1" spc="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35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350" b="1" spc="-17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350" b="1" spc="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350" b="1" spc="2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350" b="1" spc="10" dirty="0">
                          <a:latin typeface="Arial"/>
                          <a:cs typeface="Arial"/>
                        </a:rPr>
                        <a:t>RE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35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1350" spc="-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350" spc="-40" dirty="0">
                          <a:latin typeface="Arial MT"/>
                          <a:cs typeface="Arial MT"/>
                        </a:rPr>
                        <a:t>Año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2.2.0	MANTENIMIENTO</a:t>
            </a:r>
            <a:r>
              <a:rPr spc="-25" dirty="0"/>
              <a:t> </a:t>
            </a:r>
            <a:r>
              <a:rPr spc="-5" dirty="0"/>
              <a:t>PREVENTIVO.</a:t>
            </a:r>
            <a:r>
              <a:rPr spc="-20" dirty="0"/>
              <a:t> </a:t>
            </a:r>
            <a:r>
              <a:rPr dirty="0"/>
              <a:t>Frecuencias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inspección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751755" y="1105789"/>
          <a:ext cx="8856342" cy="38037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58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0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10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59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4225">
                <a:tc gridSpan="2">
                  <a:txBody>
                    <a:bodyPr/>
                    <a:lstStyle/>
                    <a:p>
                      <a:pPr marL="29845">
                        <a:lnSpc>
                          <a:spcPts val="2095"/>
                        </a:lnSpc>
                      </a:pPr>
                      <a:r>
                        <a:rPr sz="1750" b="1" spc="45" dirty="0">
                          <a:latin typeface="Arial"/>
                          <a:cs typeface="Arial"/>
                        </a:rPr>
                        <a:t>Tensión</a:t>
                      </a:r>
                      <a:r>
                        <a:rPr sz="175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b="1" spc="3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75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b="1" spc="25" dirty="0">
                          <a:latin typeface="Arial"/>
                          <a:cs typeface="Arial"/>
                        </a:rPr>
                        <a:t>servicio</a:t>
                      </a:r>
                      <a:r>
                        <a:rPr sz="175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b="1" spc="15" dirty="0">
                          <a:latin typeface="Arial"/>
                          <a:cs typeface="Arial"/>
                        </a:rPr>
                        <a:t>&lt;</a:t>
                      </a:r>
                      <a:r>
                        <a:rPr sz="175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50" b="1" spc="45" dirty="0">
                          <a:latin typeface="Arial"/>
                          <a:cs typeface="Arial"/>
                        </a:rPr>
                        <a:t>33kV: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3175">
                      <a:solidFill>
                        <a:srgbClr val="BFBFBF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3175">
                      <a:solidFill>
                        <a:srgbClr val="BFBFBF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672">
                <a:tc>
                  <a:txBody>
                    <a:bodyPr/>
                    <a:lstStyle/>
                    <a:p>
                      <a:pPr marL="50482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Tecnología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A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400" b="1" spc="-10" dirty="0">
                          <a:latin typeface="Arial"/>
                          <a:cs typeface="Arial"/>
                        </a:rPr>
                        <a:t>Mando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826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Modelo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A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Periodo</a:t>
                      </a:r>
                      <a:r>
                        <a:rPr sz="14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400" b="1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Revisión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826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172"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445770">
                        <a:lnSpc>
                          <a:spcPct val="100000"/>
                        </a:lnSpc>
                      </a:pPr>
                      <a:r>
                        <a:rPr sz="1400" b="1" spc="-15" dirty="0">
                          <a:latin typeface="Arial"/>
                          <a:cs typeface="Arial"/>
                        </a:rPr>
                        <a:t>ACEITE,</a:t>
                      </a:r>
                      <a:r>
                        <a:rPr sz="14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35" dirty="0">
                          <a:latin typeface="Arial"/>
                          <a:cs typeface="Arial"/>
                        </a:rPr>
                        <a:t>PVA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540385">
                        <a:lnSpc>
                          <a:spcPct val="100000"/>
                        </a:lnSpc>
                      </a:pPr>
                      <a:r>
                        <a:rPr sz="1400" b="1" spc="15" dirty="0">
                          <a:latin typeface="Arial"/>
                          <a:cs typeface="Arial"/>
                        </a:rPr>
                        <a:t>RESORTE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675"/>
                        </a:lnSpc>
                        <a:spcBef>
                          <a:spcPts val="9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3</a:t>
                      </a:r>
                      <a:r>
                        <a:rPr sz="1400" spc="-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Años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55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675"/>
                        </a:lnSpc>
                      </a:pPr>
                      <a:r>
                        <a:rPr sz="1400" spc="-15" dirty="0">
                          <a:latin typeface="Arial MT"/>
                          <a:cs typeface="Arial MT"/>
                        </a:rPr>
                        <a:t>Por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contador: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100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maniobras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145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07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5245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400" b="1" spc="15" dirty="0">
                          <a:latin typeface="Arial"/>
                          <a:cs typeface="Arial"/>
                        </a:rPr>
                        <a:t>RESORTE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0668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400" b="1" spc="-20" dirty="0">
                          <a:latin typeface="Arial"/>
                          <a:cs typeface="Arial"/>
                        </a:rPr>
                        <a:t>Westinghouse</a:t>
                      </a:r>
                      <a:r>
                        <a:rPr sz="14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20" dirty="0">
                          <a:latin typeface="Arial"/>
                          <a:cs typeface="Arial"/>
                        </a:rPr>
                        <a:t>MG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670"/>
                        </a:lnSpc>
                        <a:spcBef>
                          <a:spcPts val="4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2</a:t>
                      </a:r>
                      <a:r>
                        <a:rPr sz="1400" spc="-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Años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736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668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66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5" dirty="0">
                          <a:latin typeface="Arial MT"/>
                          <a:cs typeface="Arial MT"/>
                        </a:rPr>
                        <a:t>Por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contador: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50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maniobras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7363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6115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3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1400" b="1" spc="-17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5403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15" dirty="0">
                          <a:latin typeface="Arial"/>
                          <a:cs typeface="Arial"/>
                        </a:rPr>
                        <a:t>RESORTE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670"/>
                        </a:lnSpc>
                        <a:spcBef>
                          <a:spcPts val="9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6</a:t>
                      </a:r>
                      <a:r>
                        <a:rPr sz="1400" spc="-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Años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917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670"/>
                        </a:lnSpc>
                        <a:spcBef>
                          <a:spcPts val="190"/>
                        </a:spcBef>
                      </a:pPr>
                      <a:r>
                        <a:rPr sz="1400" spc="-15" dirty="0">
                          <a:latin typeface="Arial MT"/>
                          <a:cs typeface="Arial MT"/>
                        </a:rPr>
                        <a:t>Por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contador: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1000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maniobras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774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7744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R="6985" algn="ctr">
                        <a:lnSpc>
                          <a:spcPct val="100000"/>
                        </a:lnSpc>
                      </a:pPr>
                      <a:r>
                        <a:rPr sz="1400" b="1" spc="-55" dirty="0">
                          <a:latin typeface="Arial"/>
                          <a:cs typeface="Arial"/>
                        </a:rPr>
                        <a:t>VACIO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540385">
                        <a:lnSpc>
                          <a:spcPct val="100000"/>
                        </a:lnSpc>
                      </a:pPr>
                      <a:r>
                        <a:rPr sz="1400" b="1" spc="15" dirty="0">
                          <a:latin typeface="Arial"/>
                          <a:cs typeface="Arial"/>
                        </a:rPr>
                        <a:t>RESORTE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675"/>
                        </a:lnSpc>
                        <a:spcBef>
                          <a:spcPts val="9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6</a:t>
                      </a:r>
                      <a:r>
                        <a:rPr sz="1400" spc="-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Años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51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190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675"/>
                        </a:lnSpc>
                      </a:pPr>
                      <a:r>
                        <a:rPr sz="1400" spc="-15" dirty="0">
                          <a:latin typeface="Arial MT"/>
                          <a:cs typeface="Arial MT"/>
                        </a:rPr>
                        <a:t>Por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contador: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1000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maniobras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19050">
                      <a:solidFill>
                        <a:srgbClr val="BFBFB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736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BFBFBF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BFBFBF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5079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400" b="1" spc="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400" b="1" spc="7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b="1" spc="15" dirty="0">
                          <a:latin typeface="Arial"/>
                          <a:cs typeface="Arial"/>
                        </a:rPr>
                        <a:t>RRU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1400" b="1" spc="7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b="1" spc="3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b="1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ES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1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b="1" spc="-17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b="1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b="1" spc="7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b="1" spc="-17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b="1" spc="15" dirty="0">
                          <a:latin typeface="Arial"/>
                          <a:cs typeface="Arial"/>
                        </a:rPr>
                        <a:t>NC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b="1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b="1" spc="15" dirty="0">
                          <a:latin typeface="Arial"/>
                          <a:cs typeface="Arial"/>
                        </a:rPr>
                        <a:t> B</a:t>
                      </a:r>
                      <a:r>
                        <a:rPr sz="1400" b="1" spc="-17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b="1" spc="7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b="1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b="1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1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1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b="1" spc="3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b="1" spc="1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b="1" spc="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b="1" spc="-17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b="1" spc="1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400" b="1" spc="3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b="1" spc="15" dirty="0">
                          <a:latin typeface="Arial"/>
                          <a:cs typeface="Arial"/>
                        </a:rPr>
                        <a:t>RE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1400" spc="-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Año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2.2.0	MANTENIMIENTO</a:t>
            </a:r>
            <a:r>
              <a:rPr spc="-25" dirty="0"/>
              <a:t> </a:t>
            </a:r>
            <a:r>
              <a:rPr spc="-5" dirty="0"/>
              <a:t>PREVENTIVO.</a:t>
            </a:r>
            <a:r>
              <a:rPr spc="-20" dirty="0"/>
              <a:t> </a:t>
            </a:r>
            <a:r>
              <a:rPr dirty="0"/>
              <a:t>Frecuencias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inspección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08958" y="1204722"/>
            <a:ext cx="7724140" cy="36445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SECCIONADORES,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PARARRAYOS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TRAFOS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MEDIDA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2700" marR="335915"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dirty="0">
                <a:latin typeface="Arial MT"/>
                <a:cs typeface="Arial MT"/>
              </a:rPr>
              <a:t>Inspecciones </a:t>
            </a:r>
            <a:r>
              <a:rPr spc="-5" dirty="0">
                <a:latin typeface="Arial MT"/>
                <a:cs typeface="Arial MT"/>
              </a:rPr>
              <a:t>visuales según importancia de la subestación (</a:t>
            </a:r>
            <a:r>
              <a:rPr spc="-5" dirty="0" err="1">
                <a:latin typeface="Arial MT"/>
                <a:cs typeface="Arial MT"/>
              </a:rPr>
              <a:t>mensual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o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trimestral</a:t>
            </a:r>
            <a:r>
              <a:rPr dirty="0">
                <a:latin typeface="Arial MT"/>
                <a:cs typeface="Arial MT"/>
              </a:rPr>
              <a:t>).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No requieren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descargo de la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máquina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2700" marR="144145"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spc="-5" dirty="0">
                <a:latin typeface="Arial MT"/>
                <a:cs typeface="Arial MT"/>
              </a:rPr>
              <a:t>Revisiones detalladas coincidiendo </a:t>
            </a:r>
            <a:r>
              <a:rPr dirty="0">
                <a:latin typeface="Arial MT"/>
                <a:cs typeface="Arial MT"/>
              </a:rPr>
              <a:t>con </a:t>
            </a:r>
            <a:r>
              <a:rPr spc="-5" dirty="0">
                <a:latin typeface="Arial MT"/>
                <a:cs typeface="Arial MT"/>
              </a:rPr>
              <a:t>la </a:t>
            </a:r>
            <a:r>
              <a:rPr dirty="0">
                <a:latin typeface="Arial MT"/>
                <a:cs typeface="Arial MT"/>
              </a:rPr>
              <a:t>fecha </a:t>
            </a:r>
            <a:r>
              <a:rPr spc="-5" dirty="0">
                <a:latin typeface="Arial MT"/>
                <a:cs typeface="Arial MT"/>
              </a:rPr>
              <a:t>de revisión </a:t>
            </a:r>
            <a:r>
              <a:rPr spc="-5" dirty="0" err="1">
                <a:latin typeface="Arial MT"/>
                <a:cs typeface="Arial MT"/>
              </a:rPr>
              <a:t>detallada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del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interruptor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asociado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5" dirty="0">
                <a:latin typeface="Arial MT"/>
                <a:cs typeface="Arial MT"/>
              </a:rPr>
              <a:t> la posición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2700" marR="19748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Seccionadores de barras: para revisión detallada es </a:t>
            </a:r>
            <a:r>
              <a:rPr spc="-5" dirty="0" err="1">
                <a:latin typeface="Arial MT"/>
                <a:cs typeface="Arial MT"/>
              </a:rPr>
              <a:t>necesario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descargo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barra.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 realiza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cuando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 detectan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puntos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calientes importantes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35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2700" marR="5080">
              <a:spcBef>
                <a:spcPts val="5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Transformadores </a:t>
            </a:r>
            <a:r>
              <a:rPr spc="-5" dirty="0">
                <a:latin typeface="Arial MT"/>
                <a:cs typeface="Arial MT"/>
              </a:rPr>
              <a:t>de medida: las pruebas de inyección se </a:t>
            </a:r>
            <a:r>
              <a:rPr spc="-5" dirty="0" err="1">
                <a:latin typeface="Arial MT"/>
                <a:cs typeface="Arial MT"/>
              </a:rPr>
              <a:t>realizan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durante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el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descargo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la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posición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para mantenimiento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sistema 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protección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2.2.0	MANTENIMIENTO</a:t>
            </a:r>
            <a:r>
              <a:rPr spc="-25" dirty="0"/>
              <a:t> </a:t>
            </a:r>
            <a:r>
              <a:rPr spc="-5" dirty="0"/>
              <a:t>PREVENTIVO.</a:t>
            </a:r>
            <a:r>
              <a:rPr spc="-20" dirty="0"/>
              <a:t> </a:t>
            </a:r>
            <a:r>
              <a:rPr dirty="0"/>
              <a:t>Frecuencias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inspección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08980" y="1204722"/>
            <a:ext cx="7393305" cy="3367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SISTEMAS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PROTECCION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TELECONTROL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2700" marR="5080"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dirty="0">
                <a:latin typeface="Arial MT"/>
                <a:cs typeface="Arial MT"/>
              </a:rPr>
              <a:t>Inspecciones </a:t>
            </a:r>
            <a:r>
              <a:rPr spc="-5" dirty="0">
                <a:latin typeface="Arial MT"/>
                <a:cs typeface="Arial MT"/>
              </a:rPr>
              <a:t>visuales según importancia de la subestación (</a:t>
            </a:r>
            <a:r>
              <a:rPr spc="-5" dirty="0" err="1">
                <a:latin typeface="Arial MT"/>
                <a:cs typeface="Arial MT"/>
              </a:rPr>
              <a:t>mensual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o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trimestral</a:t>
            </a:r>
            <a:r>
              <a:rPr dirty="0">
                <a:latin typeface="Arial MT"/>
                <a:cs typeface="Arial MT"/>
              </a:rPr>
              <a:t>).</a:t>
            </a: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Revisiones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detalladas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según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tecnología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protección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574675" lvl="1" indent="-105410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Electromecánica: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1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3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años</a:t>
            </a:r>
            <a:endParaRPr dirty="0">
              <a:latin typeface="Arial MT"/>
              <a:cs typeface="Arial MT"/>
            </a:endParaRPr>
          </a:p>
          <a:p>
            <a:pPr marL="574675" lvl="1" indent="-105410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Analógica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digital: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cada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6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años</a:t>
            </a:r>
            <a:endParaRPr dirty="0">
              <a:latin typeface="Arial MT"/>
              <a:cs typeface="Arial MT"/>
            </a:endParaRPr>
          </a:p>
          <a:p>
            <a:pPr lvl="1">
              <a:spcBef>
                <a:spcPts val="35"/>
              </a:spcBef>
              <a:buFont typeface="Wingdings"/>
              <a:buChar char=""/>
            </a:pPr>
            <a:endParaRPr sz="1850" dirty="0">
              <a:latin typeface="Arial MT"/>
              <a:cs typeface="Arial MT"/>
            </a:endParaRPr>
          </a:p>
          <a:p>
            <a:pPr marL="12700" marR="373380">
              <a:spcBef>
                <a:spcPts val="5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Las pruebas de </a:t>
            </a:r>
            <a:r>
              <a:rPr dirty="0">
                <a:latin typeface="Arial MT"/>
                <a:cs typeface="Arial MT"/>
              </a:rPr>
              <a:t>telecontrol </a:t>
            </a:r>
            <a:r>
              <a:rPr spc="-5" dirty="0">
                <a:latin typeface="Arial MT"/>
                <a:cs typeface="Arial MT"/>
              </a:rPr>
              <a:t>se hacen coincidir con el descargo</a:t>
            </a:r>
            <a:r>
              <a:rPr spc="-5" dirty="0">
                <a:latin typeface="Arial MT"/>
                <a:cs typeface="Arial MT"/>
              </a:rPr>
              <a:t> de </a:t>
            </a:r>
            <a:r>
              <a:rPr spc="-5" dirty="0" smtClean="0">
                <a:latin typeface="Arial MT"/>
                <a:cs typeface="Arial MT"/>
              </a:rPr>
              <a:t>la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posición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mientras se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prueba el sistema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protección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6" name="object 6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529823" y="318516"/>
            <a:ext cx="9091930" cy="6146554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006475" lvl="2" indent="-915669">
              <a:spcBef>
                <a:spcPts val="1090"/>
              </a:spcBef>
              <a:buAutoNum type="arabicPeriod"/>
              <a:tabLst>
                <a:tab pos="1006475" algn="l"/>
                <a:tab pos="1007110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PREVENTIVO.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Frecuencias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inspección</a:t>
            </a:r>
            <a:endParaRPr dirty="0">
              <a:latin typeface="Arial MT"/>
              <a:cs typeface="Arial MT"/>
            </a:endParaRPr>
          </a:p>
          <a:p>
            <a:pPr marL="591820">
              <a:spcBef>
                <a:spcPts val="990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FUENTES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ALIMENTACION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SERVICIOS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AUXILIARES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591820" marR="1123950" lvl="3">
              <a:buSzPct val="94444"/>
              <a:buFont typeface="Wingdings"/>
              <a:buChar char=""/>
              <a:tabLst>
                <a:tab pos="774700" algn="l"/>
              </a:tabLst>
            </a:pPr>
            <a:r>
              <a:rPr dirty="0">
                <a:latin typeface="Arial MT"/>
                <a:cs typeface="Arial MT"/>
              </a:rPr>
              <a:t>Inspecciones </a:t>
            </a:r>
            <a:r>
              <a:rPr spc="-5" dirty="0">
                <a:latin typeface="Arial MT"/>
                <a:cs typeface="Arial MT"/>
              </a:rPr>
              <a:t>visuales según importancia de la subestación (</a:t>
            </a:r>
            <a:r>
              <a:rPr spc="-5" dirty="0" err="1">
                <a:latin typeface="Arial MT"/>
                <a:cs typeface="Arial MT"/>
              </a:rPr>
              <a:t>mensual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o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trimestral</a:t>
            </a:r>
            <a:r>
              <a:rPr dirty="0">
                <a:latin typeface="Arial MT"/>
                <a:cs typeface="Arial MT"/>
              </a:rPr>
              <a:t>).</a:t>
            </a:r>
          </a:p>
          <a:p>
            <a:pPr lvl="3"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774065" lvl="3" indent="-182880">
              <a:buSzPct val="94444"/>
              <a:buFont typeface="Wingdings"/>
              <a:buChar char=""/>
              <a:tabLst>
                <a:tab pos="774700" algn="l"/>
              </a:tabLst>
            </a:pPr>
            <a:r>
              <a:rPr spc="-5" dirty="0">
                <a:latin typeface="Arial MT"/>
                <a:cs typeface="Arial MT"/>
              </a:rPr>
              <a:t>Revisiones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detalladas: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una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vez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cada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dos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años</a:t>
            </a:r>
            <a:endParaRPr dirty="0">
              <a:latin typeface="Arial MT"/>
              <a:cs typeface="Arial MT"/>
            </a:endParaRPr>
          </a:p>
          <a:p>
            <a:pPr lvl="3"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774065" lvl="3" indent="-182880">
              <a:buSzPct val="94444"/>
              <a:buFont typeface="Wingdings"/>
              <a:buChar char=""/>
              <a:tabLst>
                <a:tab pos="774700" algn="l"/>
              </a:tabLst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GRUPO</a:t>
            </a:r>
            <a:r>
              <a:rPr b="1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ELECTROGENO</a:t>
            </a:r>
            <a:endParaRPr dirty="0">
              <a:latin typeface="Arial"/>
              <a:cs typeface="Arial"/>
            </a:endParaRPr>
          </a:p>
          <a:p>
            <a:pPr lvl="3">
              <a:spcBef>
                <a:spcPts val="35"/>
              </a:spcBef>
              <a:buFont typeface="Wingdings"/>
              <a:buChar char=""/>
            </a:pPr>
            <a:endParaRPr sz="1850" dirty="0">
              <a:latin typeface="Arial"/>
              <a:cs typeface="Arial"/>
            </a:endParaRPr>
          </a:p>
          <a:p>
            <a:pPr marL="591820" marR="1123950" lvl="3">
              <a:spcBef>
                <a:spcPts val="5"/>
              </a:spcBef>
              <a:buSzPct val="94444"/>
              <a:buFont typeface="Wingdings"/>
              <a:buChar char=""/>
              <a:tabLst>
                <a:tab pos="774700" algn="l"/>
              </a:tabLst>
            </a:pPr>
            <a:r>
              <a:rPr dirty="0">
                <a:latin typeface="Arial MT"/>
                <a:cs typeface="Arial MT"/>
              </a:rPr>
              <a:t>Inspecciones </a:t>
            </a:r>
            <a:r>
              <a:rPr spc="-5" dirty="0">
                <a:latin typeface="Arial MT"/>
                <a:cs typeface="Arial MT"/>
              </a:rPr>
              <a:t>visuales según importancia de la subestación (</a:t>
            </a:r>
            <a:r>
              <a:rPr spc="-5" dirty="0" err="1">
                <a:latin typeface="Arial MT"/>
                <a:cs typeface="Arial MT"/>
              </a:rPr>
              <a:t>mensual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o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trimestral</a:t>
            </a:r>
            <a:r>
              <a:rPr dirty="0">
                <a:latin typeface="Arial MT"/>
                <a:cs typeface="Arial MT"/>
              </a:rPr>
              <a:t>).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Arranque del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grupo durante la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inspección</a:t>
            </a:r>
            <a:endParaRPr dirty="0">
              <a:latin typeface="Arial MT"/>
              <a:cs typeface="Arial MT"/>
            </a:endParaRPr>
          </a:p>
          <a:p>
            <a:pPr lvl="3">
              <a:spcBef>
                <a:spcPts val="35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774065" lvl="3" indent="-182880">
              <a:buSzPct val="94444"/>
              <a:buFont typeface="Wingdings"/>
              <a:buChar char=""/>
              <a:tabLst>
                <a:tab pos="774700" algn="l"/>
              </a:tabLst>
            </a:pPr>
            <a:r>
              <a:rPr spc="-5" dirty="0">
                <a:latin typeface="Arial MT"/>
                <a:cs typeface="Arial MT"/>
              </a:rPr>
              <a:t>Revisiones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detalladas: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una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vez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al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año</a:t>
            </a:r>
            <a:endParaRPr dirty="0">
              <a:latin typeface="Arial MT"/>
              <a:cs typeface="Arial MT"/>
            </a:endParaRPr>
          </a:p>
          <a:p>
            <a:pPr lvl="3"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591820"/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RED</a:t>
            </a:r>
            <a:r>
              <a:rPr b="1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TIERRAS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850" dirty="0">
              <a:latin typeface="Arial"/>
              <a:cs typeface="Arial"/>
            </a:endParaRPr>
          </a:p>
          <a:p>
            <a:pPr marL="591820" marR="1123950" lvl="3">
              <a:spcBef>
                <a:spcPts val="5"/>
              </a:spcBef>
              <a:buSzPct val="94444"/>
              <a:buFont typeface="Wingdings"/>
              <a:buChar char=""/>
              <a:tabLst>
                <a:tab pos="774700" algn="l"/>
              </a:tabLst>
            </a:pPr>
            <a:r>
              <a:rPr dirty="0">
                <a:latin typeface="Arial MT"/>
                <a:cs typeface="Arial MT"/>
              </a:rPr>
              <a:t>Inspecciones </a:t>
            </a:r>
            <a:r>
              <a:rPr spc="-5" dirty="0">
                <a:latin typeface="Arial MT"/>
                <a:cs typeface="Arial MT"/>
              </a:rPr>
              <a:t>visuales según importancia de la subestación (</a:t>
            </a:r>
            <a:r>
              <a:rPr spc="-5" dirty="0" err="1">
                <a:latin typeface="Arial MT"/>
                <a:cs typeface="Arial MT"/>
              </a:rPr>
              <a:t>mensual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o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trimestral</a:t>
            </a:r>
            <a:r>
              <a:rPr dirty="0">
                <a:latin typeface="Arial MT"/>
                <a:cs typeface="Arial MT"/>
              </a:rPr>
              <a:t>).</a:t>
            </a:r>
          </a:p>
          <a:p>
            <a:pPr lvl="3"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774065" lvl="3" indent="-182880">
              <a:spcBef>
                <a:spcPts val="5"/>
              </a:spcBef>
              <a:buSzPct val="94444"/>
              <a:buFont typeface="Wingdings"/>
              <a:buChar char=""/>
              <a:tabLst>
                <a:tab pos="774700" algn="l"/>
              </a:tabLst>
            </a:pPr>
            <a:r>
              <a:rPr spc="-5" dirty="0">
                <a:latin typeface="Arial MT"/>
                <a:cs typeface="Arial MT"/>
              </a:rPr>
              <a:t>Medición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tensiones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paso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contacto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cada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3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años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2.2.0	MANTENIMIENTO</a:t>
            </a:r>
            <a:r>
              <a:rPr spc="-25" dirty="0"/>
              <a:t> </a:t>
            </a:r>
            <a:r>
              <a:rPr spc="-5" dirty="0"/>
              <a:t>PREVENTIVO.</a:t>
            </a:r>
            <a:r>
              <a:rPr spc="-20" dirty="0"/>
              <a:t> </a:t>
            </a:r>
            <a:r>
              <a:rPr dirty="0"/>
              <a:t>Frecuencias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inspección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09000" y="1204722"/>
            <a:ext cx="7660640" cy="14132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PROTECCION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CONTRA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INCENDIOS</a:t>
            </a:r>
            <a:endParaRPr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Según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legislación,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revisión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detallada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anual</a:t>
            </a:r>
            <a:endParaRPr>
              <a:latin typeface="Arial MT"/>
              <a:cs typeface="Arial MT"/>
            </a:endParaRPr>
          </a:p>
          <a:p>
            <a:pPr>
              <a:spcBef>
                <a:spcPts val="35"/>
              </a:spcBef>
              <a:buFont typeface="Wingdings"/>
              <a:buChar char=""/>
            </a:pPr>
            <a:endParaRPr sz="1850">
              <a:latin typeface="Arial MT"/>
              <a:cs typeface="Arial MT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Actividades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programadas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mensuales,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trimestrales,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semestrales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anuales</a:t>
            </a:r>
            <a:endParaRPr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5840" algn="l"/>
              </a:tabLst>
            </a:pPr>
            <a:r>
              <a:rPr spc="-5" dirty="0"/>
              <a:t>2.2	</a:t>
            </a:r>
            <a:r>
              <a:rPr dirty="0"/>
              <a:t>MANTENIMIENTO</a:t>
            </a:r>
            <a:r>
              <a:rPr spc="-25" dirty="0"/>
              <a:t> </a:t>
            </a:r>
            <a:r>
              <a:rPr dirty="0"/>
              <a:t>PREVENTIVO.</a:t>
            </a:r>
            <a:r>
              <a:rPr spc="-25" dirty="0"/>
              <a:t> </a:t>
            </a:r>
            <a:r>
              <a:rPr dirty="0"/>
              <a:t>FICHAS</a:t>
            </a:r>
            <a:r>
              <a:rPr spc="-25" dirty="0"/>
              <a:t> </a:t>
            </a:r>
            <a:r>
              <a:rPr dirty="0"/>
              <a:t>TECNICAS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023269" y="1428750"/>
            <a:ext cx="6061075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2000" b="1" dirty="0" smtClean="0"/>
              <a:t>2.2.1     TRANSFORMADORES DE POTENCIA</a:t>
            </a:r>
          </a:p>
          <a:p>
            <a:r>
              <a:rPr lang="es-ES" sz="2000" b="1" dirty="0" smtClean="0"/>
              <a:t>2.2.2      INTERRUPTORES</a:t>
            </a:r>
          </a:p>
          <a:p>
            <a:r>
              <a:rPr lang="es-ES" sz="2000" b="1" dirty="0" smtClean="0"/>
              <a:t>2.2.3      SECCIONADORES</a:t>
            </a:r>
          </a:p>
          <a:p>
            <a:r>
              <a:rPr lang="es-ES" sz="2000" b="1" dirty="0" smtClean="0"/>
              <a:t>2.2.4      TRANSFORMADORES DE MEDIDA</a:t>
            </a:r>
          </a:p>
          <a:p>
            <a:r>
              <a:rPr lang="es-ES" sz="2000" b="1" dirty="0" smtClean="0"/>
              <a:t>2.2.5      PARARRAYOS</a:t>
            </a:r>
          </a:p>
          <a:p>
            <a:r>
              <a:rPr lang="es-ES" sz="2000" b="1" dirty="0" smtClean="0"/>
              <a:t>2.2.6      CELDAS MT</a:t>
            </a:r>
          </a:p>
          <a:p>
            <a:r>
              <a:rPr lang="es-ES" sz="2000" b="1" dirty="0" smtClean="0"/>
              <a:t>2.2.7      FUENTES DE ALIMENTACION</a:t>
            </a:r>
          </a:p>
          <a:p>
            <a:r>
              <a:rPr lang="es-ES" sz="2000" b="1" dirty="0" smtClean="0"/>
              <a:t>2.2.8      BARRAS Y AMARRES</a:t>
            </a:r>
            <a:endParaRPr lang="es-ES" sz="2000" b="1" dirty="0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569" y="380556"/>
            <a:ext cx="9123680" cy="441959"/>
            <a:chOff x="0" y="380555"/>
            <a:chExt cx="9123680" cy="441959"/>
          </a:xfrm>
        </p:grpSpPr>
        <p:sp>
          <p:nvSpPr>
            <p:cNvPr id="3" name="object 3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  <a:path w="9118600" h="432434">
                  <a:moveTo>
                    <a:pt x="22491" y="0"/>
                  </a:moveTo>
                  <a:lnTo>
                    <a:pt x="22491" y="432054"/>
                  </a:ln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22491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9129" y="444246"/>
            <a:ext cx="83458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27100" algn="l"/>
              </a:tabLst>
            </a:pPr>
            <a:r>
              <a:rPr spc="-5" dirty="0"/>
              <a:t>2.2.1	</a:t>
            </a:r>
            <a:r>
              <a:rPr dirty="0"/>
              <a:t>MANTENIMIENTO</a:t>
            </a:r>
            <a:r>
              <a:rPr spc="-20" dirty="0"/>
              <a:t> </a:t>
            </a:r>
            <a:r>
              <a:rPr dirty="0"/>
              <a:t>PREVENTIVO.</a:t>
            </a:r>
            <a:r>
              <a:rPr spc="-15" dirty="0"/>
              <a:t> </a:t>
            </a:r>
            <a:r>
              <a:rPr dirty="0"/>
              <a:t>Inspección</a:t>
            </a:r>
            <a:r>
              <a:rPr spc="-20" dirty="0"/>
              <a:t> </a:t>
            </a:r>
            <a:r>
              <a:rPr dirty="0"/>
              <a:t>visual</a:t>
            </a:r>
            <a:r>
              <a:rPr spc="-15" dirty="0"/>
              <a:t> </a:t>
            </a:r>
            <a:r>
              <a:rPr spc="-5" dirty="0"/>
              <a:t>en</a:t>
            </a:r>
            <a:r>
              <a:rPr spc="-20" dirty="0"/>
              <a:t> </a:t>
            </a:r>
            <a:r>
              <a:rPr dirty="0"/>
              <a:t>trafo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potencia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51851" y="959275"/>
            <a:ext cx="6505575" cy="22249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2735580" algn="l"/>
                <a:tab pos="3928745" algn="l"/>
                <a:tab pos="4879340" algn="l"/>
                <a:tab pos="6038215" algn="l"/>
              </a:tabLst>
            </a:pPr>
            <a:r>
              <a:rPr sz="1350" b="1" spc="20" dirty="0">
                <a:latin typeface="Arial"/>
                <a:cs typeface="Arial"/>
              </a:rPr>
              <a:t>C</a:t>
            </a:r>
            <a:r>
              <a:rPr sz="1350" b="1" spc="35" dirty="0">
                <a:latin typeface="Arial"/>
                <a:cs typeface="Arial"/>
              </a:rPr>
              <a:t>O</a:t>
            </a:r>
            <a:r>
              <a:rPr sz="1350" b="1" spc="60" dirty="0">
                <a:latin typeface="Arial"/>
                <a:cs typeface="Arial"/>
              </a:rPr>
              <a:t>M</a:t>
            </a:r>
            <a:r>
              <a:rPr sz="1350" b="1" spc="5" dirty="0">
                <a:latin typeface="Arial"/>
                <a:cs typeface="Arial"/>
              </a:rPr>
              <a:t>P</a:t>
            </a:r>
            <a:r>
              <a:rPr sz="1350" b="1" spc="40" dirty="0">
                <a:latin typeface="Arial"/>
                <a:cs typeface="Arial"/>
              </a:rPr>
              <a:t>O</a:t>
            </a:r>
            <a:r>
              <a:rPr sz="1350" b="1" spc="20" dirty="0">
                <a:latin typeface="Arial"/>
                <a:cs typeface="Arial"/>
              </a:rPr>
              <a:t>N</a:t>
            </a:r>
            <a:r>
              <a:rPr sz="1350" b="1" spc="5" dirty="0">
                <a:latin typeface="Arial"/>
                <a:cs typeface="Arial"/>
              </a:rPr>
              <a:t>E</a:t>
            </a:r>
            <a:r>
              <a:rPr sz="1350" b="1" spc="20" dirty="0">
                <a:latin typeface="Arial"/>
                <a:cs typeface="Arial"/>
              </a:rPr>
              <a:t>N</a:t>
            </a:r>
            <a:r>
              <a:rPr sz="1350" b="1" spc="90" dirty="0">
                <a:latin typeface="Arial"/>
                <a:cs typeface="Arial"/>
              </a:rPr>
              <a:t>T</a:t>
            </a:r>
            <a:r>
              <a:rPr sz="1350" b="1" spc="10" dirty="0">
                <a:latin typeface="Arial"/>
                <a:cs typeface="Arial"/>
              </a:rPr>
              <a:t>E</a:t>
            </a:r>
            <a:r>
              <a:rPr sz="1350" b="1" dirty="0">
                <a:latin typeface="Arial"/>
                <a:cs typeface="Arial"/>
              </a:rPr>
              <a:t>	</a:t>
            </a:r>
            <a:r>
              <a:rPr sz="1350" b="1" spc="35" dirty="0">
                <a:latin typeface="Arial"/>
                <a:cs typeface="Arial"/>
              </a:rPr>
              <a:t>O</a:t>
            </a:r>
            <a:r>
              <a:rPr sz="1350" b="1" spc="5" dirty="0">
                <a:latin typeface="Arial"/>
                <a:cs typeface="Arial"/>
              </a:rPr>
              <a:t>PE</a:t>
            </a:r>
            <a:r>
              <a:rPr sz="1350" b="1" spc="25" dirty="0">
                <a:latin typeface="Arial"/>
                <a:cs typeface="Arial"/>
              </a:rPr>
              <a:t>R</a:t>
            </a:r>
            <a:r>
              <a:rPr sz="1350" b="1" spc="-160" dirty="0">
                <a:latin typeface="Arial"/>
                <a:cs typeface="Arial"/>
              </a:rPr>
              <a:t>A</a:t>
            </a:r>
            <a:r>
              <a:rPr sz="1350" b="1" spc="20" dirty="0">
                <a:latin typeface="Arial"/>
                <a:cs typeface="Arial"/>
              </a:rPr>
              <a:t>C</a:t>
            </a:r>
            <a:r>
              <a:rPr sz="1350" b="1" spc="-10" dirty="0">
                <a:latin typeface="Arial"/>
                <a:cs typeface="Arial"/>
              </a:rPr>
              <a:t>I</a:t>
            </a:r>
            <a:r>
              <a:rPr sz="1350" b="1" spc="35" dirty="0">
                <a:latin typeface="Arial"/>
                <a:cs typeface="Arial"/>
              </a:rPr>
              <a:t>Ó</a:t>
            </a:r>
            <a:r>
              <a:rPr sz="1350" b="1" spc="10" dirty="0">
                <a:latin typeface="Arial"/>
                <a:cs typeface="Arial"/>
              </a:rPr>
              <a:t>N</a:t>
            </a:r>
            <a:r>
              <a:rPr sz="1350" b="1" dirty="0">
                <a:latin typeface="Arial"/>
                <a:cs typeface="Arial"/>
              </a:rPr>
              <a:t>	</a:t>
            </a:r>
            <a:r>
              <a:rPr sz="1350" b="1" spc="60" dirty="0">
                <a:latin typeface="Arial"/>
                <a:cs typeface="Arial"/>
              </a:rPr>
              <a:t>M</a:t>
            </a:r>
            <a:r>
              <a:rPr sz="1350" b="1" spc="70" dirty="0">
                <a:latin typeface="Arial"/>
                <a:cs typeface="Arial"/>
              </a:rPr>
              <a:t>e</a:t>
            </a:r>
            <a:r>
              <a:rPr sz="1350" b="1" spc="-5" dirty="0">
                <a:latin typeface="Arial"/>
                <a:cs typeface="Arial"/>
              </a:rPr>
              <a:t>n</a:t>
            </a:r>
            <a:r>
              <a:rPr sz="1350" b="1" spc="-30" dirty="0">
                <a:latin typeface="Arial"/>
                <a:cs typeface="Arial"/>
              </a:rPr>
              <a:t>s</a:t>
            </a:r>
            <a:r>
              <a:rPr sz="1350" b="1" spc="-5" dirty="0">
                <a:latin typeface="Arial"/>
                <a:cs typeface="Arial"/>
              </a:rPr>
              <a:t>u</a:t>
            </a:r>
            <a:r>
              <a:rPr sz="1350" b="1" spc="-20" dirty="0">
                <a:latin typeface="Arial"/>
                <a:cs typeface="Arial"/>
              </a:rPr>
              <a:t>a</a:t>
            </a:r>
            <a:r>
              <a:rPr sz="1350" b="1" spc="5" dirty="0">
                <a:latin typeface="Arial"/>
                <a:cs typeface="Arial"/>
              </a:rPr>
              <a:t>l</a:t>
            </a:r>
            <a:r>
              <a:rPr sz="1350" b="1" dirty="0">
                <a:latin typeface="Arial"/>
                <a:cs typeface="Arial"/>
              </a:rPr>
              <a:t>	</a:t>
            </a:r>
            <a:r>
              <a:rPr sz="1350" b="1" spc="85" dirty="0">
                <a:latin typeface="Arial"/>
                <a:cs typeface="Arial"/>
              </a:rPr>
              <a:t>T</a:t>
            </a:r>
            <a:r>
              <a:rPr sz="1350" b="1" spc="20" dirty="0">
                <a:latin typeface="Arial"/>
                <a:cs typeface="Arial"/>
              </a:rPr>
              <a:t>r</a:t>
            </a:r>
            <a:r>
              <a:rPr sz="1350" b="1" spc="-10" dirty="0">
                <a:latin typeface="Arial"/>
                <a:cs typeface="Arial"/>
              </a:rPr>
              <a:t>i</a:t>
            </a:r>
            <a:r>
              <a:rPr sz="1350" b="1" spc="-114" dirty="0">
                <a:latin typeface="Arial"/>
                <a:cs typeface="Arial"/>
              </a:rPr>
              <a:t>m</a:t>
            </a:r>
            <a:r>
              <a:rPr sz="1350" b="1" spc="70" dirty="0">
                <a:latin typeface="Arial"/>
                <a:cs typeface="Arial"/>
              </a:rPr>
              <a:t>e</a:t>
            </a:r>
            <a:r>
              <a:rPr sz="1350" b="1" spc="-20" dirty="0">
                <a:latin typeface="Arial"/>
                <a:cs typeface="Arial"/>
              </a:rPr>
              <a:t>s</a:t>
            </a:r>
            <a:r>
              <a:rPr sz="1350" b="1" spc="5" dirty="0">
                <a:latin typeface="Arial"/>
                <a:cs typeface="Arial"/>
              </a:rPr>
              <a:t>t</a:t>
            </a:r>
            <a:r>
              <a:rPr sz="1350" b="1" spc="15" dirty="0">
                <a:latin typeface="Arial"/>
                <a:cs typeface="Arial"/>
              </a:rPr>
              <a:t>r</a:t>
            </a:r>
            <a:r>
              <a:rPr sz="1350" b="1" spc="-20" dirty="0">
                <a:latin typeface="Arial"/>
                <a:cs typeface="Arial"/>
              </a:rPr>
              <a:t>a</a:t>
            </a:r>
            <a:r>
              <a:rPr sz="1350" b="1" spc="5" dirty="0">
                <a:latin typeface="Arial"/>
                <a:cs typeface="Arial"/>
              </a:rPr>
              <a:t>l</a:t>
            </a:r>
            <a:r>
              <a:rPr sz="1350" b="1" dirty="0">
                <a:latin typeface="Arial"/>
                <a:cs typeface="Arial"/>
              </a:rPr>
              <a:t>	</a:t>
            </a:r>
            <a:r>
              <a:rPr sz="1350" b="1" spc="-160" dirty="0">
                <a:latin typeface="Arial"/>
                <a:cs typeface="Arial"/>
              </a:rPr>
              <a:t>A</a:t>
            </a:r>
            <a:r>
              <a:rPr sz="1350" b="1" spc="-5" dirty="0">
                <a:latin typeface="Arial"/>
                <a:cs typeface="Arial"/>
              </a:rPr>
              <a:t>nu</a:t>
            </a:r>
            <a:r>
              <a:rPr sz="1350" b="1" spc="-20" dirty="0">
                <a:latin typeface="Arial"/>
                <a:cs typeface="Arial"/>
              </a:rPr>
              <a:t>a</a:t>
            </a:r>
            <a:r>
              <a:rPr sz="1350" b="1" spc="5" dirty="0">
                <a:latin typeface="Arial"/>
                <a:cs typeface="Arial"/>
              </a:rPr>
              <a:t>l</a:t>
            </a:r>
            <a:endParaRPr sz="135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032801" y="1448151"/>
          <a:ext cx="6341745" cy="46862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3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4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4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2954">
                <a:tc>
                  <a:txBody>
                    <a:bodyPr/>
                    <a:lstStyle/>
                    <a:p>
                      <a:pPr marL="31750">
                        <a:lnSpc>
                          <a:spcPts val="1245"/>
                        </a:lnSpc>
                      </a:pPr>
                      <a:r>
                        <a:rPr sz="1100" b="1" spc="-6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1100" b="1" spc="-6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AD</a:t>
                      </a:r>
                      <a:r>
                        <a:rPr sz="1100" b="1" spc="-6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1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100" b="1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100" b="1" spc="-3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1100" b="1" spc="-3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b="1" spc="-3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b="1" spc="-9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S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Obra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fábrica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soporte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R="168910"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5755" algn="ctr">
                        <a:lnSpc>
                          <a:spcPts val="1210"/>
                        </a:lnSpc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32575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65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Fijación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soportes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R="16446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32512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25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70" dirty="0">
                          <a:latin typeface="Arial"/>
                          <a:cs typeface="Arial"/>
                        </a:rPr>
                        <a:t>REFRIGERACION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Armarios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985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168910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5755" algn="ctr">
                        <a:lnSpc>
                          <a:spcPct val="100000"/>
                        </a:lnSpc>
                        <a:spcBef>
                          <a:spcPts val="830"/>
                        </a:spcBef>
                        <a:tabLst>
                          <a:tab pos="1275715" algn="l"/>
                          <a:tab pos="222567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*	*	*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32575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541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97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spc="25" dirty="0">
                          <a:latin typeface="Arial MT"/>
                          <a:cs typeface="Arial MT"/>
                        </a:rPr>
                        <a:t>Resistencia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calefacción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R="18161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spc="25" dirty="0">
                          <a:latin typeface="Arial MT"/>
                          <a:cs typeface="Arial MT"/>
                        </a:rPr>
                        <a:t>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356870">
                        <a:lnSpc>
                          <a:spcPct val="100000"/>
                        </a:lnSpc>
                        <a:spcBef>
                          <a:spcPts val="55"/>
                        </a:spcBef>
                        <a:tabLst>
                          <a:tab pos="1306830" algn="l"/>
                          <a:tab pos="225742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*	*	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697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Manómetros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presión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R="16891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L="356870">
                        <a:lnSpc>
                          <a:spcPct val="100000"/>
                        </a:lnSpc>
                        <a:spcBef>
                          <a:spcPts val="50"/>
                        </a:spcBef>
                        <a:tabLst>
                          <a:tab pos="1307465" algn="l"/>
                          <a:tab pos="225742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*	*	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97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Ventiladores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R="18097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spc="25" dirty="0">
                          <a:latin typeface="Arial MT"/>
                          <a:cs typeface="Arial MT"/>
                        </a:rPr>
                        <a:t>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32512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97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Indicadores</a:t>
                      </a:r>
                      <a:r>
                        <a:rPr sz="11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circulación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R="17716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100" spc="25" dirty="0">
                          <a:latin typeface="Arial MT"/>
                          <a:cs typeface="Arial MT"/>
                        </a:rPr>
                        <a:t>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L="32512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736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spc="15" dirty="0">
                          <a:latin typeface="Arial MT"/>
                          <a:cs typeface="Arial MT"/>
                        </a:rPr>
                        <a:t>Radiadores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R="16954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356870">
                        <a:lnSpc>
                          <a:spcPct val="100000"/>
                        </a:lnSpc>
                        <a:spcBef>
                          <a:spcPts val="55"/>
                        </a:spcBef>
                        <a:tabLst>
                          <a:tab pos="130746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*	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97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Moto-bomba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R="16446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357505">
                        <a:lnSpc>
                          <a:spcPct val="100000"/>
                        </a:lnSpc>
                        <a:spcBef>
                          <a:spcPts val="55"/>
                        </a:spcBef>
                        <a:tabLst>
                          <a:tab pos="130746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*	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97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Hidrorrefrigerantes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R="17716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100" spc="25" dirty="0">
                          <a:latin typeface="Arial MT"/>
                          <a:cs typeface="Arial MT"/>
                        </a:rPr>
                        <a:t>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L="32512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697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P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u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b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35" dirty="0">
                          <a:latin typeface="Arial MT"/>
                          <a:cs typeface="Arial MT"/>
                        </a:rPr>
                        <a:t>f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u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n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io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na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l (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l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100" spc="85" dirty="0">
                          <a:latin typeface="Arial MT"/>
                          <a:cs typeface="Arial MT"/>
                        </a:rPr>
                        <a:t>m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100" spc="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y</a:t>
                      </a:r>
                      <a:r>
                        <a:rPr sz="1100" spc="-1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9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c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u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n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i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a)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R="18097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spc="25" dirty="0">
                          <a:latin typeface="Arial MT"/>
                          <a:cs typeface="Arial MT"/>
                        </a:rPr>
                        <a:t>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356870">
                        <a:lnSpc>
                          <a:spcPct val="100000"/>
                        </a:lnSpc>
                        <a:spcBef>
                          <a:spcPts val="55"/>
                        </a:spcBef>
                        <a:tabLst>
                          <a:tab pos="1307465" algn="l"/>
                          <a:tab pos="225742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*	*	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527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Fugas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aire/aceite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R="16891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L="357505">
                        <a:lnSpc>
                          <a:spcPct val="100000"/>
                        </a:lnSpc>
                        <a:spcBef>
                          <a:spcPts val="50"/>
                        </a:spcBef>
                        <a:tabLst>
                          <a:tab pos="1307465" algn="l"/>
                          <a:tab pos="225742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*	*	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2633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65" dirty="0">
                          <a:latin typeface="Arial"/>
                          <a:cs typeface="Arial"/>
                        </a:rPr>
                        <a:t>REGULACION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Armarios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985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168910" algn="ct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7505">
                        <a:lnSpc>
                          <a:spcPct val="100000"/>
                        </a:lnSpc>
                        <a:spcBef>
                          <a:spcPts val="830"/>
                        </a:spcBef>
                        <a:tabLst>
                          <a:tab pos="1307465" algn="l"/>
                          <a:tab pos="225742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*	*	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541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697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100" spc="25" dirty="0">
                          <a:latin typeface="Arial MT"/>
                          <a:cs typeface="Arial MT"/>
                        </a:rPr>
                        <a:t>Resistencia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calefacción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R="18161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100" spc="25" dirty="0">
                          <a:latin typeface="Arial MT"/>
                          <a:cs typeface="Arial MT"/>
                        </a:rPr>
                        <a:t>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L="356870">
                        <a:lnSpc>
                          <a:spcPct val="100000"/>
                        </a:lnSpc>
                        <a:spcBef>
                          <a:spcPts val="50"/>
                        </a:spcBef>
                        <a:tabLst>
                          <a:tab pos="1306830" algn="l"/>
                          <a:tab pos="225742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*	*	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697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Nivel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aceite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R="16510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356870">
                        <a:lnSpc>
                          <a:spcPct val="100000"/>
                        </a:lnSpc>
                        <a:spcBef>
                          <a:spcPts val="55"/>
                        </a:spcBef>
                        <a:tabLst>
                          <a:tab pos="1307465" algn="l"/>
                          <a:tab pos="225742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*	*	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697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Contador</a:t>
                      </a:r>
                      <a:r>
                        <a:rPr sz="11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maniobras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R="18161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100" spc="-10" dirty="0">
                          <a:latin typeface="Arial MT"/>
                          <a:cs typeface="Arial MT"/>
                        </a:rPr>
                        <a:t>Anotar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L="356870">
                        <a:lnSpc>
                          <a:spcPct val="100000"/>
                        </a:lnSpc>
                        <a:spcBef>
                          <a:spcPts val="50"/>
                        </a:spcBef>
                        <a:tabLst>
                          <a:tab pos="1306830" algn="l"/>
                          <a:tab pos="225742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*	*	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697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Nivel</a:t>
                      </a:r>
                      <a:r>
                        <a:rPr sz="11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reductor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R="16891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32512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697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P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u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b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35" dirty="0">
                          <a:latin typeface="Arial MT"/>
                          <a:cs typeface="Arial MT"/>
                        </a:rPr>
                        <a:t>f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u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n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io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na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l (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l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100" spc="85" dirty="0">
                          <a:latin typeface="Arial MT"/>
                          <a:cs typeface="Arial MT"/>
                        </a:rPr>
                        <a:t>m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100" spc="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y</a:t>
                      </a:r>
                      <a:r>
                        <a:rPr sz="1100" spc="-1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9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c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u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n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i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a)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R="18097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100" spc="25" dirty="0">
                          <a:latin typeface="Arial MT"/>
                          <a:cs typeface="Arial MT"/>
                        </a:rPr>
                        <a:t>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L="356870">
                        <a:lnSpc>
                          <a:spcPct val="100000"/>
                        </a:lnSpc>
                        <a:spcBef>
                          <a:spcPts val="50"/>
                        </a:spcBef>
                        <a:tabLst>
                          <a:tab pos="1307465" algn="l"/>
                          <a:tab pos="225742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*	*	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6356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  <a:spcBef>
                          <a:spcPts val="55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Fugas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aire/aceite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R="168910" algn="ctr">
                        <a:lnSpc>
                          <a:spcPts val="123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325120" algn="ctr">
                        <a:lnSpc>
                          <a:spcPts val="123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569" y="380556"/>
            <a:ext cx="9123680" cy="441959"/>
            <a:chOff x="0" y="380555"/>
            <a:chExt cx="9123680" cy="441959"/>
          </a:xfrm>
        </p:grpSpPr>
        <p:sp>
          <p:nvSpPr>
            <p:cNvPr id="3" name="object 3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  <a:path w="9118600" h="432434">
                  <a:moveTo>
                    <a:pt x="22491" y="0"/>
                  </a:moveTo>
                  <a:lnTo>
                    <a:pt x="22491" y="432054"/>
                  </a:ln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22491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2.2.1	</a:t>
            </a:r>
            <a:r>
              <a:rPr dirty="0"/>
              <a:t>MANTENIMIENTO</a:t>
            </a:r>
            <a:r>
              <a:rPr spc="-20" dirty="0"/>
              <a:t> </a:t>
            </a:r>
            <a:r>
              <a:rPr dirty="0"/>
              <a:t>PREVENTIVO.</a:t>
            </a:r>
            <a:r>
              <a:rPr spc="-15" dirty="0"/>
              <a:t> </a:t>
            </a:r>
            <a:r>
              <a:rPr dirty="0"/>
              <a:t>Inspección</a:t>
            </a:r>
            <a:r>
              <a:rPr spc="-15" dirty="0"/>
              <a:t> </a:t>
            </a:r>
            <a:r>
              <a:rPr dirty="0"/>
              <a:t>visual</a:t>
            </a:r>
            <a:r>
              <a:rPr spc="-15" dirty="0"/>
              <a:t> </a:t>
            </a:r>
            <a:r>
              <a:rPr spc="-5" dirty="0"/>
              <a:t>en</a:t>
            </a:r>
            <a:r>
              <a:rPr spc="-15" dirty="0"/>
              <a:t> </a:t>
            </a:r>
            <a:r>
              <a:rPr dirty="0"/>
              <a:t>trafo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potencia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95869" y="1103944"/>
            <a:ext cx="1273175" cy="218008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1300" b="1" spc="45" dirty="0">
                <a:latin typeface="Arial"/>
                <a:cs typeface="Arial"/>
              </a:rPr>
              <a:t>COMPONENTE</a:t>
            </a:r>
            <a:endParaRPr sz="13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61380" y="1103944"/>
            <a:ext cx="1871980" cy="218008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  <a:tabLst>
                <a:tab pos="1180465" algn="l"/>
              </a:tabLst>
            </a:pPr>
            <a:r>
              <a:rPr sz="1300" b="1" spc="55" dirty="0">
                <a:latin typeface="Arial"/>
                <a:cs typeface="Arial"/>
              </a:rPr>
              <a:t>O</a:t>
            </a:r>
            <a:r>
              <a:rPr sz="1300" b="1" spc="25" dirty="0">
                <a:latin typeface="Arial"/>
                <a:cs typeface="Arial"/>
              </a:rPr>
              <a:t>PE</a:t>
            </a:r>
            <a:r>
              <a:rPr sz="1300" b="1" spc="40" dirty="0">
                <a:latin typeface="Arial"/>
                <a:cs typeface="Arial"/>
              </a:rPr>
              <a:t>R</a:t>
            </a:r>
            <a:r>
              <a:rPr sz="1300" b="1" spc="-140" dirty="0">
                <a:latin typeface="Arial"/>
                <a:cs typeface="Arial"/>
              </a:rPr>
              <a:t>A</a:t>
            </a:r>
            <a:r>
              <a:rPr sz="1300" b="1" spc="35" dirty="0">
                <a:latin typeface="Arial"/>
                <a:cs typeface="Arial"/>
              </a:rPr>
              <a:t>C</a:t>
            </a:r>
            <a:r>
              <a:rPr sz="1300" b="1" spc="-5" dirty="0">
                <a:latin typeface="Arial"/>
                <a:cs typeface="Arial"/>
              </a:rPr>
              <a:t>I</a:t>
            </a:r>
            <a:r>
              <a:rPr sz="1300" b="1" spc="60" dirty="0">
                <a:latin typeface="Arial"/>
                <a:cs typeface="Arial"/>
              </a:rPr>
              <a:t>Ó</a:t>
            </a:r>
            <a:r>
              <a:rPr sz="1300" b="1" spc="25" dirty="0">
                <a:latin typeface="Arial"/>
                <a:cs typeface="Arial"/>
              </a:rPr>
              <a:t>N</a:t>
            </a:r>
            <a:r>
              <a:rPr sz="1300" b="1" dirty="0">
                <a:latin typeface="Arial"/>
                <a:cs typeface="Arial"/>
              </a:rPr>
              <a:t>	</a:t>
            </a:r>
            <a:r>
              <a:rPr sz="1300" b="1" spc="70" dirty="0">
                <a:latin typeface="Arial"/>
                <a:cs typeface="Arial"/>
              </a:rPr>
              <a:t>M</a:t>
            </a:r>
            <a:r>
              <a:rPr sz="1300" b="1" spc="75" dirty="0">
                <a:latin typeface="Arial"/>
                <a:cs typeface="Arial"/>
              </a:rPr>
              <a:t>e</a:t>
            </a:r>
            <a:r>
              <a:rPr sz="1300" b="1" spc="5" dirty="0">
                <a:latin typeface="Arial"/>
                <a:cs typeface="Arial"/>
              </a:rPr>
              <a:t>n</a:t>
            </a:r>
            <a:r>
              <a:rPr sz="1300" b="1" spc="-15" dirty="0">
                <a:latin typeface="Arial"/>
                <a:cs typeface="Arial"/>
              </a:rPr>
              <a:t>s</a:t>
            </a:r>
            <a:r>
              <a:rPr sz="1300" b="1" spc="5" dirty="0">
                <a:latin typeface="Arial"/>
                <a:cs typeface="Arial"/>
              </a:rPr>
              <a:t>u</a:t>
            </a:r>
            <a:r>
              <a:rPr sz="1300" b="1" spc="-20" dirty="0">
                <a:latin typeface="Arial"/>
                <a:cs typeface="Arial"/>
              </a:rPr>
              <a:t>al</a:t>
            </a:r>
            <a:endParaRPr sz="13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60028" y="1103944"/>
            <a:ext cx="840105" cy="218008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1300" b="1" spc="5" dirty="0">
                <a:latin typeface="Arial"/>
                <a:cs typeface="Arial"/>
              </a:rPr>
              <a:t>Trimestral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93815" y="1103944"/>
            <a:ext cx="469900" cy="218008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1300" b="1" spc="-140" dirty="0">
                <a:latin typeface="Arial"/>
                <a:cs typeface="Arial"/>
              </a:rPr>
              <a:t>A</a:t>
            </a:r>
            <a:r>
              <a:rPr sz="1300" b="1" spc="5" dirty="0">
                <a:latin typeface="Arial"/>
                <a:cs typeface="Arial"/>
              </a:rPr>
              <a:t>nu</a:t>
            </a:r>
            <a:r>
              <a:rPr sz="1300" b="1" spc="-15" dirty="0">
                <a:latin typeface="Arial"/>
                <a:cs typeface="Arial"/>
              </a:rPr>
              <a:t>a</a:t>
            </a:r>
            <a:r>
              <a:rPr sz="1300" b="1" spc="10" dirty="0">
                <a:latin typeface="Arial"/>
                <a:cs typeface="Arial"/>
              </a:rPr>
              <a:t>l</a:t>
            </a:r>
            <a:endParaRPr sz="1300">
              <a:latin typeface="Arial"/>
              <a:cs typeface="Arial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176818" y="1581134"/>
          <a:ext cx="6207758" cy="40084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7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0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9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195">
                <a:tc>
                  <a:txBody>
                    <a:bodyPr/>
                    <a:lstStyle/>
                    <a:p>
                      <a:pPr marL="31750">
                        <a:lnSpc>
                          <a:spcPts val="1215"/>
                        </a:lnSpc>
                      </a:pPr>
                      <a:r>
                        <a:rPr sz="1050" b="1" spc="-70" dirty="0">
                          <a:latin typeface="Arial"/>
                          <a:cs typeface="Arial"/>
                        </a:rPr>
                        <a:t>GENERAL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050" spc="25" dirty="0">
                          <a:latin typeface="Arial MT"/>
                          <a:cs typeface="Arial MT"/>
                        </a:rPr>
                        <a:t>Estado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general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15" dirty="0">
                          <a:latin typeface="Arial MT"/>
                          <a:cs typeface="Arial MT"/>
                        </a:rPr>
                        <a:t>pintura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354965">
                        <a:lnSpc>
                          <a:spcPct val="100000"/>
                        </a:lnSpc>
                      </a:pPr>
                      <a:r>
                        <a:rPr sz="1050" spc="1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54405" algn="r">
                        <a:lnSpc>
                          <a:spcPts val="1180"/>
                        </a:lnSpc>
                        <a:tabLst>
                          <a:tab pos="929005" algn="l"/>
                        </a:tabLst>
                      </a:pPr>
                      <a:r>
                        <a:rPr sz="1050" spc="5" dirty="0">
                          <a:latin typeface="Arial MT"/>
                          <a:cs typeface="Arial MT"/>
                        </a:rPr>
                        <a:t>*	*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R="954405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78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10" dirty="0">
                          <a:latin typeface="Arial MT"/>
                          <a:cs typeface="Arial MT"/>
                        </a:rPr>
                        <a:t>Oxidación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1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50520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78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30" dirty="0">
                          <a:latin typeface="Arial MT"/>
                          <a:cs typeface="Arial MT"/>
                        </a:rPr>
                        <a:t>Porcelanas/aisladores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1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83540">
                        <a:lnSpc>
                          <a:spcPct val="100000"/>
                        </a:lnSpc>
                        <a:spcBef>
                          <a:spcPts val="80"/>
                        </a:spcBef>
                        <a:tabLst>
                          <a:tab pos="1313180" algn="l"/>
                        </a:tabLst>
                      </a:pPr>
                      <a:r>
                        <a:rPr sz="1050" spc="5" dirty="0">
                          <a:latin typeface="Arial MT"/>
                          <a:cs typeface="Arial MT"/>
                        </a:rPr>
                        <a:t>*	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78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25" dirty="0">
                          <a:latin typeface="Arial MT"/>
                          <a:cs typeface="Arial MT"/>
                        </a:rPr>
                        <a:t>Estado</a:t>
                      </a:r>
                      <a:r>
                        <a:rPr sz="105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5" dirty="0">
                          <a:latin typeface="Arial MT"/>
                          <a:cs typeface="Arial MT"/>
                        </a:rPr>
                        <a:t>silicagel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5560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1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83540">
                        <a:lnSpc>
                          <a:spcPct val="100000"/>
                        </a:lnSpc>
                        <a:spcBef>
                          <a:spcPts val="80"/>
                        </a:spcBef>
                        <a:tabLst>
                          <a:tab pos="1313180" algn="l"/>
                        </a:tabLst>
                      </a:pPr>
                      <a:r>
                        <a:rPr sz="1050" spc="5" dirty="0">
                          <a:latin typeface="Arial MT"/>
                          <a:cs typeface="Arial MT"/>
                        </a:rPr>
                        <a:t>*	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78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25" dirty="0">
                          <a:latin typeface="Arial MT"/>
                          <a:cs typeface="Arial MT"/>
                        </a:rPr>
                        <a:t>Botellas/cables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5560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1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51155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278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20" dirty="0">
                          <a:latin typeface="Arial MT"/>
                          <a:cs typeface="Arial MT"/>
                        </a:rPr>
                        <a:t>Canalizaciones</a:t>
                      </a:r>
                      <a:r>
                        <a:rPr sz="105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cables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1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50520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278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25" dirty="0">
                          <a:latin typeface="Arial MT"/>
                          <a:cs typeface="Arial MT"/>
                        </a:rPr>
                        <a:t>Limpieza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hierbas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1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83540">
                        <a:lnSpc>
                          <a:spcPct val="100000"/>
                        </a:lnSpc>
                        <a:spcBef>
                          <a:spcPts val="80"/>
                        </a:spcBef>
                        <a:tabLst>
                          <a:tab pos="1313180" algn="l"/>
                        </a:tabLst>
                      </a:pPr>
                      <a:r>
                        <a:rPr sz="1050" spc="5" dirty="0">
                          <a:latin typeface="Arial MT"/>
                          <a:cs typeface="Arial MT"/>
                        </a:rPr>
                        <a:t>*	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278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30" dirty="0">
                          <a:latin typeface="Arial MT"/>
                          <a:cs typeface="Arial MT"/>
                        </a:rPr>
                        <a:t>Fosa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recogida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15" dirty="0">
                          <a:latin typeface="Arial MT"/>
                          <a:cs typeface="Arial MT"/>
                        </a:rPr>
                        <a:t>aceite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1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51155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278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-3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d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n y</a:t>
                      </a:r>
                      <a:r>
                        <a:rPr sz="1050" spc="-11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li</a:t>
                      </a:r>
                      <a:r>
                        <a:rPr sz="1050" spc="90" dirty="0">
                          <a:latin typeface="Arial MT"/>
                          <a:cs typeface="Arial MT"/>
                        </a:rPr>
                        <a:t>m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pi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050" spc="-95" dirty="0">
                          <a:latin typeface="Arial MT"/>
                          <a:cs typeface="Arial MT"/>
                        </a:rPr>
                        <a:t>z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95" dirty="0">
                          <a:latin typeface="Arial MT"/>
                          <a:cs typeface="Arial MT"/>
                        </a:rPr>
                        <a:t>z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n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050" spc="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ad</a:t>
                      </a:r>
                      <a:r>
                        <a:rPr sz="1050" spc="-90" dirty="0">
                          <a:latin typeface="Arial MT"/>
                          <a:cs typeface="Arial MT"/>
                        </a:rPr>
                        <a:t>y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c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en</a:t>
                      </a:r>
                      <a:r>
                        <a:rPr sz="1050" spc="-30" dirty="0">
                          <a:latin typeface="Arial MT"/>
                          <a:cs typeface="Arial MT"/>
                        </a:rPr>
                        <a:t>t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es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5560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1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83540">
                        <a:lnSpc>
                          <a:spcPct val="100000"/>
                        </a:lnSpc>
                        <a:spcBef>
                          <a:spcPts val="80"/>
                        </a:spcBef>
                        <a:tabLst>
                          <a:tab pos="1313180" algn="l"/>
                        </a:tabLst>
                      </a:pPr>
                      <a:r>
                        <a:rPr sz="1050" spc="5" dirty="0">
                          <a:latin typeface="Arial MT"/>
                          <a:cs typeface="Arial MT"/>
                        </a:rPr>
                        <a:t>*	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278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40" dirty="0">
                          <a:latin typeface="Arial MT"/>
                          <a:cs typeface="Arial MT"/>
                        </a:rPr>
                        <a:t>Pasamuros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5560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1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51155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14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20" dirty="0">
                          <a:latin typeface="Arial MT"/>
                          <a:cs typeface="Arial MT"/>
                        </a:rPr>
                        <a:t>Fugas</a:t>
                      </a:r>
                      <a:r>
                        <a:rPr sz="105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15" dirty="0">
                          <a:latin typeface="Arial MT"/>
                          <a:cs typeface="Arial MT"/>
                        </a:rPr>
                        <a:t>aire/aceite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5560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1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83540">
                        <a:lnSpc>
                          <a:spcPct val="100000"/>
                        </a:lnSpc>
                        <a:spcBef>
                          <a:spcPts val="80"/>
                        </a:spcBef>
                        <a:tabLst>
                          <a:tab pos="1313180" algn="l"/>
                          <a:tab pos="2244090" algn="l"/>
                        </a:tabLst>
                      </a:pPr>
                      <a:r>
                        <a:rPr sz="1050" spc="5" dirty="0">
                          <a:latin typeface="Arial MT"/>
                          <a:cs typeface="Arial MT"/>
                        </a:rPr>
                        <a:t>*	*	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0436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1050" b="1" spc="-30" dirty="0">
                          <a:latin typeface="Arial"/>
                          <a:cs typeface="Arial"/>
                        </a:rPr>
                        <a:t>CONSERVADOR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50" spc="20" dirty="0">
                          <a:latin typeface="Arial MT"/>
                          <a:cs typeface="Arial MT"/>
                        </a:rPr>
                        <a:t>Fugas</a:t>
                      </a:r>
                      <a:r>
                        <a:rPr sz="105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15" dirty="0">
                          <a:latin typeface="Arial MT"/>
                          <a:cs typeface="Arial MT"/>
                        </a:rPr>
                        <a:t>aire/aceite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85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55600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050" spc="1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3540">
                        <a:lnSpc>
                          <a:spcPct val="100000"/>
                        </a:lnSpc>
                        <a:spcBef>
                          <a:spcPts val="855"/>
                        </a:spcBef>
                        <a:tabLst>
                          <a:tab pos="1313180" algn="l"/>
                          <a:tab pos="2243455" algn="l"/>
                        </a:tabLst>
                      </a:pPr>
                      <a:r>
                        <a:rPr sz="1050" b="1" spc="5" dirty="0">
                          <a:latin typeface="Arial"/>
                          <a:cs typeface="Arial"/>
                        </a:rPr>
                        <a:t>*	*	*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383540">
                        <a:lnSpc>
                          <a:spcPct val="100000"/>
                        </a:lnSpc>
                        <a:spcBef>
                          <a:spcPts val="229"/>
                        </a:spcBef>
                        <a:tabLst>
                          <a:tab pos="1313180" algn="l"/>
                          <a:tab pos="2244090" algn="l"/>
                        </a:tabLst>
                      </a:pPr>
                      <a:r>
                        <a:rPr sz="1050" spc="5" dirty="0">
                          <a:latin typeface="Arial MT"/>
                          <a:cs typeface="Arial MT"/>
                        </a:rPr>
                        <a:t>*	*	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8585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14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5" dirty="0">
                          <a:latin typeface="Arial MT"/>
                          <a:cs typeface="Arial MT"/>
                        </a:rPr>
                        <a:t>Nivel</a:t>
                      </a:r>
                      <a:r>
                        <a:rPr sz="105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15" dirty="0">
                          <a:latin typeface="Arial MT"/>
                          <a:cs typeface="Arial MT"/>
                        </a:rPr>
                        <a:t>aceite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1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83540">
                        <a:lnSpc>
                          <a:spcPct val="100000"/>
                        </a:lnSpc>
                        <a:spcBef>
                          <a:spcPts val="80"/>
                        </a:spcBef>
                        <a:tabLst>
                          <a:tab pos="1313180" algn="l"/>
                          <a:tab pos="2243455" algn="l"/>
                        </a:tabLst>
                      </a:pPr>
                      <a:r>
                        <a:rPr sz="1050" spc="5" dirty="0">
                          <a:latin typeface="Arial MT"/>
                          <a:cs typeface="Arial MT"/>
                        </a:rPr>
                        <a:t>*	*	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7967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1050" b="1" spc="-45" dirty="0">
                          <a:latin typeface="Arial"/>
                          <a:cs typeface="Arial"/>
                        </a:rPr>
                        <a:t>BORNAS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20" dirty="0">
                          <a:latin typeface="Arial MT"/>
                          <a:cs typeface="Arial MT"/>
                        </a:rPr>
                        <a:t>Fugas</a:t>
                      </a:r>
                      <a:r>
                        <a:rPr sz="105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15" dirty="0">
                          <a:latin typeface="Arial MT"/>
                          <a:cs typeface="Arial MT"/>
                        </a:rPr>
                        <a:t>aceite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85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54965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050" spc="1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3540">
                        <a:lnSpc>
                          <a:spcPct val="100000"/>
                        </a:lnSpc>
                        <a:spcBef>
                          <a:spcPts val="855"/>
                        </a:spcBef>
                        <a:tabLst>
                          <a:tab pos="1313180" algn="l"/>
                          <a:tab pos="2244090" algn="l"/>
                        </a:tabLst>
                      </a:pPr>
                      <a:r>
                        <a:rPr sz="1050" b="1" spc="5" dirty="0">
                          <a:latin typeface="Arial"/>
                          <a:cs typeface="Arial"/>
                        </a:rPr>
                        <a:t>*	*	*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383540">
                        <a:lnSpc>
                          <a:spcPct val="100000"/>
                        </a:lnSpc>
                        <a:spcBef>
                          <a:spcPts val="225"/>
                        </a:spcBef>
                        <a:tabLst>
                          <a:tab pos="1313180" algn="l"/>
                          <a:tab pos="2243455" algn="l"/>
                        </a:tabLst>
                      </a:pPr>
                      <a:r>
                        <a:rPr sz="1050" spc="5" dirty="0">
                          <a:latin typeface="Arial MT"/>
                          <a:cs typeface="Arial MT"/>
                        </a:rPr>
                        <a:t>*	*	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8585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278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5" dirty="0">
                          <a:latin typeface="Arial MT"/>
                          <a:cs typeface="Arial MT"/>
                        </a:rPr>
                        <a:t>Nivel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15" dirty="0">
                          <a:latin typeface="Arial MT"/>
                          <a:cs typeface="Arial MT"/>
                        </a:rPr>
                        <a:t>aire/aceite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5560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1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80"/>
                        </a:spcBef>
                        <a:tabLst>
                          <a:tab pos="1313180" algn="l"/>
                          <a:tab pos="2244090" algn="l"/>
                        </a:tabLst>
                      </a:pPr>
                      <a:r>
                        <a:rPr sz="1050" spc="5" dirty="0">
                          <a:latin typeface="Arial MT"/>
                          <a:cs typeface="Arial MT"/>
                        </a:rPr>
                        <a:t>*	*	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2413">
                <a:tc>
                  <a:txBody>
                    <a:bodyPr/>
                    <a:lstStyle/>
                    <a:p>
                      <a:pPr marL="31750">
                        <a:lnSpc>
                          <a:spcPts val="1175"/>
                        </a:lnSpc>
                        <a:spcBef>
                          <a:spcPts val="80"/>
                        </a:spcBef>
                      </a:pPr>
                      <a:r>
                        <a:rPr sz="1050" spc="30" dirty="0">
                          <a:latin typeface="Arial MT"/>
                          <a:cs typeface="Arial MT"/>
                        </a:rPr>
                        <a:t>Porcelanas/aisladores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ts val="1175"/>
                        </a:lnSpc>
                        <a:spcBef>
                          <a:spcPts val="80"/>
                        </a:spcBef>
                      </a:pPr>
                      <a:r>
                        <a:rPr sz="1050" spc="1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383540">
                        <a:lnSpc>
                          <a:spcPts val="1175"/>
                        </a:lnSpc>
                        <a:spcBef>
                          <a:spcPts val="80"/>
                        </a:spcBef>
                        <a:tabLst>
                          <a:tab pos="1313180" algn="l"/>
                          <a:tab pos="2243455" algn="l"/>
                        </a:tabLst>
                      </a:pPr>
                      <a:r>
                        <a:rPr sz="1050" spc="5" dirty="0">
                          <a:latin typeface="Arial MT"/>
                          <a:cs typeface="Arial MT"/>
                        </a:rPr>
                        <a:t>*	*	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4" name="object 1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2.2.1	MANTENIMIENTO</a:t>
            </a:r>
            <a:r>
              <a:rPr spc="-15" dirty="0"/>
              <a:t> </a:t>
            </a:r>
            <a:r>
              <a:rPr spc="-5" dirty="0"/>
              <a:t>PREVENTIVO.</a:t>
            </a:r>
            <a:r>
              <a:rPr spc="-15" dirty="0"/>
              <a:t> </a:t>
            </a:r>
            <a:r>
              <a:rPr spc="-5" dirty="0"/>
              <a:t>Revisión</a:t>
            </a:r>
            <a:r>
              <a:rPr spc="-10" dirty="0"/>
              <a:t> </a:t>
            </a:r>
            <a:r>
              <a:rPr spc="-5" dirty="0"/>
              <a:t>detallada</a:t>
            </a:r>
            <a:r>
              <a:rPr spc="-15" dirty="0"/>
              <a:t> </a:t>
            </a:r>
            <a:r>
              <a:rPr spc="-5" dirty="0"/>
              <a:t>en</a:t>
            </a:r>
            <a:r>
              <a:rPr spc="-10" dirty="0"/>
              <a:t> </a:t>
            </a:r>
            <a:r>
              <a:rPr dirty="0"/>
              <a:t>trafo</a:t>
            </a:r>
            <a:r>
              <a:rPr spc="-5" dirty="0"/>
              <a:t> de</a:t>
            </a:r>
            <a:r>
              <a:rPr spc="-15" dirty="0"/>
              <a:t> </a:t>
            </a:r>
            <a:r>
              <a:rPr spc="-5" dirty="0"/>
              <a:t>potencia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320075" y="1133038"/>
          <a:ext cx="5258435" cy="49779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5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7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57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1057">
                <a:tc>
                  <a:txBody>
                    <a:bodyPr/>
                    <a:lstStyle/>
                    <a:p>
                      <a:pPr marL="31750">
                        <a:lnSpc>
                          <a:spcPts val="1515"/>
                        </a:lnSpc>
                      </a:pPr>
                      <a:r>
                        <a:rPr sz="1350" b="1" spc="35" dirty="0">
                          <a:latin typeface="Arial"/>
                          <a:cs typeface="Arial"/>
                        </a:rPr>
                        <a:t>COMPONENTE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865" algn="ctr">
                        <a:lnSpc>
                          <a:spcPts val="1515"/>
                        </a:lnSpc>
                      </a:pPr>
                      <a:r>
                        <a:rPr sz="1350" b="1" dirty="0">
                          <a:latin typeface="Arial"/>
                          <a:cs typeface="Arial"/>
                        </a:rPr>
                        <a:t>OPERACIÓN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4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100" b="1" spc="-6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b="1" spc="-65" dirty="0">
                          <a:latin typeface="Arial"/>
                          <a:cs typeface="Arial"/>
                        </a:rPr>
                        <a:t>NC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b="1" spc="-6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1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100" b="1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100" b="1" spc="-3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1100" b="1" spc="-3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b="1" spc="-3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b="1" spc="-9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S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spc="15" dirty="0">
                          <a:latin typeface="Arial MT"/>
                          <a:cs typeface="Arial MT"/>
                        </a:rPr>
                        <a:t>Puesta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tierra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2255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7150" algn="ctr">
                        <a:lnSpc>
                          <a:spcPct val="100000"/>
                        </a:lnSpc>
                      </a:pPr>
                      <a:r>
                        <a:rPr sz="1100" spc="30" dirty="0">
                          <a:latin typeface="Arial MT"/>
                          <a:cs typeface="Arial MT"/>
                        </a:rPr>
                        <a:t>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78790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*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7879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2255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12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Obra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fábrica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soporte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6921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946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Frenado</a:t>
                      </a:r>
                      <a:r>
                        <a:rPr sz="11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20" dirty="0">
                          <a:latin typeface="Arial MT"/>
                          <a:cs typeface="Arial MT"/>
                        </a:rPr>
                        <a:t>ruedas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01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sz="1100" b="1" spc="-65" dirty="0">
                          <a:latin typeface="Arial"/>
                          <a:cs typeface="Arial"/>
                        </a:rPr>
                        <a:t>REFRIGERACION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Armarios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92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algn="ct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79425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*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787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92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812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25" dirty="0">
                          <a:latin typeface="Arial MT"/>
                          <a:cs typeface="Arial MT"/>
                        </a:rPr>
                        <a:t>Regle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t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10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d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bo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na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10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y</a:t>
                      </a:r>
                      <a:r>
                        <a:rPr sz="1100" spc="-1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c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ableado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15" dirty="0">
                          <a:latin typeface="Arial MT"/>
                          <a:cs typeface="Arial MT"/>
                        </a:rPr>
                        <a:t>Reapretar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812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25" dirty="0">
                          <a:latin typeface="Arial MT"/>
                          <a:cs typeface="Arial MT"/>
                        </a:rPr>
                        <a:t>Resistencia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calefacción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30" dirty="0">
                          <a:latin typeface="Arial MT"/>
                          <a:cs typeface="Arial MT"/>
                        </a:rPr>
                        <a:t>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812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Manómetros</a:t>
                      </a:r>
                      <a:r>
                        <a:rPr sz="11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presión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6413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812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15" dirty="0">
                          <a:latin typeface="Arial MT"/>
                          <a:cs typeface="Arial MT"/>
                        </a:rPr>
                        <a:t>Puesta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tierra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5715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30" dirty="0">
                          <a:latin typeface="Arial MT"/>
                          <a:cs typeface="Arial MT"/>
                        </a:rPr>
                        <a:t>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812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25" dirty="0">
                          <a:latin typeface="Arial MT"/>
                          <a:cs typeface="Arial MT"/>
                        </a:rPr>
                        <a:t>Con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t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c</a:t>
                      </a:r>
                      <a:r>
                        <a:rPr sz="1100" spc="-40" dirty="0">
                          <a:latin typeface="Arial MT"/>
                          <a:cs typeface="Arial MT"/>
                        </a:rPr>
                        <a:t>t</a:t>
                      </a:r>
                      <a:r>
                        <a:rPr sz="1100" spc="35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100" spc="9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1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bobina</a:t>
                      </a:r>
                      <a:r>
                        <a:rPr sz="1100" spc="9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,</a:t>
                      </a:r>
                      <a:r>
                        <a:rPr sz="11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c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on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t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c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t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5651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30" dirty="0">
                          <a:latin typeface="Arial MT"/>
                          <a:cs typeface="Arial MT"/>
                        </a:rPr>
                        <a:t>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8503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20" dirty="0">
                          <a:latin typeface="Arial MT"/>
                          <a:cs typeface="Arial MT"/>
                        </a:rPr>
                        <a:t>Relés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auxiliares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558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30" dirty="0">
                          <a:latin typeface="Arial MT"/>
                          <a:cs typeface="Arial MT"/>
                        </a:rPr>
                        <a:t>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8503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Ventiladores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8255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812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Indicadores</a:t>
                      </a:r>
                      <a:r>
                        <a:rPr sz="11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circulación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64769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812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20" dirty="0">
                          <a:latin typeface="Arial MT"/>
                          <a:cs typeface="Arial MT"/>
                        </a:rPr>
                        <a:t>Radiadores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812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10" dirty="0">
                          <a:latin typeface="Arial MT"/>
                          <a:cs typeface="Arial MT"/>
                        </a:rPr>
                        <a:t>Válvulas</a:t>
                      </a:r>
                      <a:r>
                        <a:rPr sz="11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radiadores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558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30" dirty="0">
                          <a:latin typeface="Arial MT"/>
                          <a:cs typeface="Arial MT"/>
                        </a:rPr>
                        <a:t>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812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Moto-bomba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812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Aerorrefrigerantes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5715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30" dirty="0">
                          <a:latin typeface="Arial MT"/>
                          <a:cs typeface="Arial MT"/>
                        </a:rPr>
                        <a:t>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812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Hidrorrefrigerantes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5715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30" dirty="0">
                          <a:latin typeface="Arial MT"/>
                          <a:cs typeface="Arial MT"/>
                        </a:rPr>
                        <a:t>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812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Amortiguadores</a:t>
                      </a:r>
                      <a:r>
                        <a:rPr sz="11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(Silent</a:t>
                      </a:r>
                      <a:r>
                        <a:rPr sz="1100" spc="-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20" dirty="0">
                          <a:latin typeface="Arial MT"/>
                          <a:cs typeface="Arial MT"/>
                        </a:rPr>
                        <a:t>Blocks)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558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30" dirty="0">
                          <a:latin typeface="Arial MT"/>
                          <a:cs typeface="Arial MT"/>
                        </a:rPr>
                        <a:t>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812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Selector</a:t>
                      </a:r>
                      <a:r>
                        <a:rPr sz="11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20" dirty="0">
                          <a:latin typeface="Arial MT"/>
                          <a:cs typeface="Arial MT"/>
                        </a:rPr>
                        <a:t>prioridad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35" dirty="0">
                          <a:latin typeface="Arial MT"/>
                          <a:cs typeface="Arial MT"/>
                        </a:rPr>
                        <a:t>Cambiar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7203">
                <a:tc>
                  <a:txBody>
                    <a:bodyPr/>
                    <a:lstStyle/>
                    <a:p>
                      <a:pPr marL="31750">
                        <a:lnSpc>
                          <a:spcPts val="1235"/>
                        </a:lnSpc>
                        <a:spcBef>
                          <a:spcPts val="60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Fugas</a:t>
                      </a:r>
                      <a:r>
                        <a:rPr sz="11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aire/aceite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64135" algn="ctr">
                        <a:lnSpc>
                          <a:spcPts val="1235"/>
                        </a:lnSpc>
                        <a:spcBef>
                          <a:spcPts val="60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235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2.2.1	MANTENIMIENTO</a:t>
            </a:r>
            <a:r>
              <a:rPr spc="-15" dirty="0"/>
              <a:t> </a:t>
            </a:r>
            <a:r>
              <a:rPr spc="-5" dirty="0"/>
              <a:t>PREVENTIVO.</a:t>
            </a:r>
            <a:r>
              <a:rPr spc="-15" dirty="0"/>
              <a:t> </a:t>
            </a:r>
            <a:r>
              <a:rPr spc="-5" dirty="0"/>
              <a:t>Revisión</a:t>
            </a:r>
            <a:r>
              <a:rPr spc="-10" dirty="0"/>
              <a:t> </a:t>
            </a:r>
            <a:r>
              <a:rPr spc="-5" dirty="0"/>
              <a:t>detallada</a:t>
            </a:r>
            <a:r>
              <a:rPr spc="-15" dirty="0"/>
              <a:t> </a:t>
            </a:r>
            <a:r>
              <a:rPr spc="-5" dirty="0"/>
              <a:t>en</a:t>
            </a:r>
            <a:r>
              <a:rPr spc="-10" dirty="0"/>
              <a:t> </a:t>
            </a:r>
            <a:r>
              <a:rPr dirty="0"/>
              <a:t>trafo</a:t>
            </a:r>
            <a:r>
              <a:rPr spc="-5" dirty="0"/>
              <a:t> de</a:t>
            </a:r>
            <a:r>
              <a:rPr spc="-15" dirty="0"/>
              <a:t> </a:t>
            </a:r>
            <a:r>
              <a:rPr spc="-5" dirty="0"/>
              <a:t>potencia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392464" y="1059653"/>
          <a:ext cx="5192394" cy="51095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37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5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9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775">
                <a:tc>
                  <a:txBody>
                    <a:bodyPr/>
                    <a:lstStyle/>
                    <a:p>
                      <a:pPr marL="31750">
                        <a:lnSpc>
                          <a:spcPts val="1500"/>
                        </a:lnSpc>
                      </a:pPr>
                      <a:r>
                        <a:rPr sz="1350" b="1" spc="25" dirty="0">
                          <a:latin typeface="Arial"/>
                          <a:cs typeface="Arial"/>
                        </a:rPr>
                        <a:t>COMPONENTE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13995" algn="ctr">
                        <a:lnSpc>
                          <a:spcPts val="1500"/>
                        </a:lnSpc>
                      </a:pPr>
                      <a:r>
                        <a:rPr sz="1350" b="1" spc="-10" dirty="0">
                          <a:latin typeface="Arial"/>
                          <a:cs typeface="Arial"/>
                        </a:rPr>
                        <a:t>OPERACIÓN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24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050" b="1" spc="-30" dirty="0">
                          <a:latin typeface="Arial"/>
                          <a:cs typeface="Arial"/>
                        </a:rPr>
                        <a:t>REGULACION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050" spc="-9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050" spc="95" dirty="0">
                          <a:latin typeface="Arial MT"/>
                          <a:cs typeface="Arial MT"/>
                        </a:rPr>
                        <a:t>m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io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050" spc="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(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j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il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l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spc="9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,</a:t>
                      </a:r>
                      <a:r>
                        <a:rPr sz="105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95" dirty="0">
                          <a:latin typeface="Arial MT"/>
                          <a:cs typeface="Arial MT"/>
                        </a:rPr>
                        <a:t>v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en</a:t>
                      </a:r>
                      <a:r>
                        <a:rPr sz="1050" spc="-35" dirty="0">
                          <a:latin typeface="Arial MT"/>
                          <a:cs typeface="Arial MT"/>
                        </a:rPr>
                        <a:t>t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ila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c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ión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,</a:t>
                      </a:r>
                      <a:r>
                        <a:rPr sz="105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c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ie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re</a:t>
                      </a:r>
                      <a:r>
                        <a:rPr sz="105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y</a:t>
                      </a:r>
                      <a:r>
                        <a:rPr sz="1050" spc="-1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alu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446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219710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150" spc="-15" dirty="0">
                          <a:latin typeface="Arial MT"/>
                          <a:cs typeface="Arial MT"/>
                        </a:rPr>
                        <a:t>Observar</a:t>
                      </a:r>
                      <a:endParaRPr sz="115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3705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050" b="1" dirty="0">
                          <a:latin typeface="Arial"/>
                          <a:cs typeface="Arial"/>
                        </a:rPr>
                        <a:t>*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43370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446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99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30" dirty="0">
                          <a:latin typeface="Arial MT"/>
                          <a:cs typeface="Arial MT"/>
                        </a:rPr>
                        <a:t>Regle</a:t>
                      </a:r>
                      <a:r>
                        <a:rPr sz="1050" spc="-35" dirty="0">
                          <a:latin typeface="Arial MT"/>
                          <a:cs typeface="Arial MT"/>
                        </a:rPr>
                        <a:t>t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050" spc="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d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0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b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na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050" spc="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y</a:t>
                      </a:r>
                      <a:r>
                        <a:rPr sz="1050" spc="-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c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able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do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1272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30" dirty="0">
                          <a:latin typeface="Arial MT"/>
                          <a:cs typeface="Arial MT"/>
                        </a:rPr>
                        <a:t>Reapretar</a:t>
                      </a:r>
                      <a:r>
                        <a:rPr sz="105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15" dirty="0">
                          <a:latin typeface="Arial MT"/>
                          <a:cs typeface="Arial MT"/>
                        </a:rPr>
                        <a:t>y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45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Resistencia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calefacción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2542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Comprobar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8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25" dirty="0">
                          <a:latin typeface="Arial MT"/>
                          <a:cs typeface="Arial MT"/>
                        </a:rPr>
                        <a:t>Señalización</a:t>
                      </a:r>
                      <a:r>
                        <a:rPr sz="105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local/remota</a:t>
                      </a:r>
                      <a:r>
                        <a:rPr sz="105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15" dirty="0">
                          <a:latin typeface="Arial MT"/>
                          <a:cs typeface="Arial MT"/>
                        </a:rPr>
                        <a:t>y</a:t>
                      </a:r>
                      <a:r>
                        <a:rPr sz="1050" spc="-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resorte</a:t>
                      </a:r>
                      <a:r>
                        <a:rPr sz="105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cie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247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Comprobar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583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30" dirty="0">
                          <a:latin typeface="Arial MT"/>
                          <a:cs typeface="Arial MT"/>
                        </a:rPr>
                        <a:t>Accionamiento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55" dirty="0">
                          <a:latin typeface="Arial MT"/>
                          <a:cs typeface="Arial MT"/>
                        </a:rPr>
                        <a:t>manual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247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Comprobar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545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Mecanismos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24154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30" dirty="0">
                          <a:latin typeface="Arial MT"/>
                          <a:cs typeface="Arial MT"/>
                        </a:rPr>
                        <a:t>Li</a:t>
                      </a:r>
                      <a:r>
                        <a:rPr sz="1050" spc="90" dirty="0">
                          <a:latin typeface="Arial MT"/>
                          <a:cs typeface="Arial MT"/>
                        </a:rPr>
                        <a:t>m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pia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y</a:t>
                      </a:r>
                      <a:r>
                        <a:rPr sz="1050" spc="-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ng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spc="9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545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15" dirty="0">
                          <a:latin typeface="Arial MT"/>
                          <a:cs typeface="Arial MT"/>
                        </a:rPr>
                        <a:t>Nivel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0" dirty="0">
                          <a:latin typeface="Arial MT"/>
                          <a:cs typeface="Arial MT"/>
                        </a:rPr>
                        <a:t>aceite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0955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2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8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35" dirty="0">
                          <a:latin typeface="Arial MT"/>
                          <a:cs typeface="Arial MT"/>
                        </a:rPr>
                        <a:t>Puesta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15" dirty="0">
                          <a:latin typeface="Arial MT"/>
                          <a:cs typeface="Arial MT"/>
                        </a:rPr>
                        <a:t>tierra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247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Comprobar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545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0" dirty="0">
                          <a:latin typeface="Arial MT"/>
                          <a:cs typeface="Arial MT"/>
                        </a:rPr>
                        <a:t>Relés</a:t>
                      </a:r>
                      <a:r>
                        <a:rPr sz="105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5" dirty="0">
                          <a:latin typeface="Arial MT"/>
                          <a:cs typeface="Arial MT"/>
                        </a:rPr>
                        <a:t>térmicos</a:t>
                      </a:r>
                      <a:r>
                        <a:rPr sz="105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30" dirty="0">
                          <a:latin typeface="Arial MT"/>
                          <a:cs typeface="Arial MT"/>
                        </a:rPr>
                        <a:t>y/o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40" dirty="0">
                          <a:latin typeface="Arial MT"/>
                          <a:cs typeface="Arial MT"/>
                        </a:rPr>
                        <a:t>fusibles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2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545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0" dirty="0">
                          <a:latin typeface="Arial MT"/>
                          <a:cs typeface="Arial MT"/>
                        </a:rPr>
                        <a:t>Relés</a:t>
                      </a:r>
                      <a:r>
                        <a:rPr sz="105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auxiliares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247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Comprobar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58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30" dirty="0">
                          <a:latin typeface="Arial MT"/>
                          <a:cs typeface="Arial MT"/>
                        </a:rPr>
                        <a:t>Indicación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45" dirty="0">
                          <a:latin typeface="Arial MT"/>
                          <a:cs typeface="Arial MT"/>
                        </a:rPr>
                        <a:t>posiciones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24154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Comprobar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545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35" dirty="0">
                          <a:latin typeface="Arial MT"/>
                          <a:cs typeface="Arial MT"/>
                        </a:rPr>
                        <a:t>Acumulador</a:t>
                      </a:r>
                      <a:r>
                        <a:rPr sz="105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55" dirty="0">
                          <a:latin typeface="Arial MT"/>
                          <a:cs typeface="Arial MT"/>
                        </a:rPr>
                        <a:t>paso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55" dirty="0">
                          <a:latin typeface="Arial MT"/>
                          <a:cs typeface="Arial MT"/>
                        </a:rPr>
                        <a:t>paso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1272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2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545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30" dirty="0">
                          <a:latin typeface="Arial MT"/>
                          <a:cs typeface="Arial MT"/>
                        </a:rPr>
                        <a:t>Frenos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2796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25" dirty="0">
                          <a:latin typeface="Arial MT"/>
                          <a:cs typeface="Arial MT"/>
                        </a:rPr>
                        <a:t>Observar</a:t>
                      </a:r>
                      <a:r>
                        <a:rPr sz="105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50" dirty="0">
                          <a:latin typeface="Arial MT"/>
                          <a:cs typeface="Arial MT"/>
                        </a:rPr>
                        <a:t>desgaste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58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35" dirty="0">
                          <a:latin typeface="Arial MT"/>
                          <a:cs typeface="Arial MT"/>
                        </a:rPr>
                        <a:t>Contador</a:t>
                      </a:r>
                      <a:r>
                        <a:rPr sz="105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50" dirty="0">
                          <a:latin typeface="Arial MT"/>
                          <a:cs typeface="Arial MT"/>
                        </a:rPr>
                        <a:t>maniobras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1907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15" dirty="0">
                          <a:latin typeface="Arial MT"/>
                          <a:cs typeface="Arial MT"/>
                        </a:rPr>
                        <a:t>Anotar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58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20" dirty="0">
                          <a:latin typeface="Arial MT"/>
                          <a:cs typeface="Arial MT"/>
                        </a:rPr>
                        <a:t>Mando</a:t>
                      </a:r>
                      <a:r>
                        <a:rPr sz="105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50" dirty="0">
                          <a:latin typeface="Arial MT"/>
                          <a:cs typeface="Arial MT"/>
                        </a:rPr>
                        <a:t>manual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247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Comprobar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545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5" dirty="0">
                          <a:latin typeface="Arial MT"/>
                          <a:cs typeface="Arial MT"/>
                        </a:rPr>
                        <a:t>Motor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247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Comprobar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545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30" dirty="0">
                          <a:latin typeface="Arial MT"/>
                          <a:cs typeface="Arial MT"/>
                        </a:rPr>
                        <a:t>Finales</a:t>
                      </a:r>
                      <a:r>
                        <a:rPr sz="105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0" dirty="0">
                          <a:latin typeface="Arial MT"/>
                          <a:cs typeface="Arial MT"/>
                        </a:rPr>
                        <a:t>carrera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247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Comprobar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9489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0" dirty="0">
                          <a:latin typeface="Arial MT"/>
                          <a:cs typeface="Arial MT"/>
                        </a:rPr>
                        <a:t>Bloqueos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45" dirty="0">
                          <a:latin typeface="Arial MT"/>
                          <a:cs typeface="Arial MT"/>
                        </a:rPr>
                        <a:t>mecánicos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247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Comprobar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9337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050" b="1" spc="-9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05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05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6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050" b="1" spc="-9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050" b="1" spc="-1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1050" b="1" spc="-7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050" b="1" spc="-3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050" b="1" spc="-60" dirty="0">
                          <a:latin typeface="Arial"/>
                          <a:cs typeface="Arial"/>
                        </a:rPr>
                        <a:t>AD</a:t>
                      </a:r>
                      <a:r>
                        <a:rPr sz="1050" b="1" spc="-3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050" b="1" spc="-7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050" b="1" spc="-9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050" b="1" dirty="0">
                          <a:latin typeface="Arial"/>
                          <a:cs typeface="Arial"/>
                        </a:rPr>
                        <a:t>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111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050" b="1" dirty="0">
                          <a:latin typeface="Arial"/>
                          <a:cs typeface="Arial"/>
                        </a:rPr>
                        <a:t>*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11125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430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50" spc="30" dirty="0">
                          <a:latin typeface="Arial MT"/>
                          <a:cs typeface="Arial MT"/>
                        </a:rPr>
                        <a:t>Fugas</a:t>
                      </a:r>
                      <a:r>
                        <a:rPr sz="1050" spc="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0" dirty="0">
                          <a:latin typeface="Arial MT"/>
                          <a:cs typeface="Arial MT"/>
                        </a:rPr>
                        <a:t>aire/aceite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2120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50" spc="2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795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58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Pasadores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2479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Comprobar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5046">
                <a:tc>
                  <a:txBody>
                    <a:bodyPr/>
                    <a:lstStyle/>
                    <a:p>
                      <a:pPr marL="31750">
                        <a:lnSpc>
                          <a:spcPts val="118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Conmutador</a:t>
                      </a:r>
                      <a:r>
                        <a:rPr sz="105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40" dirty="0">
                          <a:latin typeface="Arial MT"/>
                          <a:cs typeface="Arial MT"/>
                        </a:rPr>
                        <a:t>tomas</a:t>
                      </a:r>
                      <a:r>
                        <a:rPr sz="105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en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carga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24790" algn="ctr">
                        <a:lnSpc>
                          <a:spcPts val="118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Comprobar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18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2.2.1	MANTENIMIENTO</a:t>
            </a:r>
            <a:r>
              <a:rPr spc="-15" dirty="0"/>
              <a:t> </a:t>
            </a:r>
            <a:r>
              <a:rPr spc="-5" dirty="0"/>
              <a:t>PREVENTIVO.</a:t>
            </a:r>
            <a:r>
              <a:rPr spc="-15" dirty="0"/>
              <a:t> </a:t>
            </a:r>
            <a:r>
              <a:rPr spc="-5" dirty="0"/>
              <a:t>Revisión</a:t>
            </a:r>
            <a:r>
              <a:rPr spc="-10" dirty="0"/>
              <a:t> </a:t>
            </a:r>
            <a:r>
              <a:rPr spc="-5" dirty="0"/>
              <a:t>detallada</a:t>
            </a:r>
            <a:r>
              <a:rPr spc="-15" dirty="0"/>
              <a:t> </a:t>
            </a:r>
            <a:r>
              <a:rPr spc="-5" dirty="0"/>
              <a:t>en</a:t>
            </a:r>
            <a:r>
              <a:rPr spc="-10" dirty="0"/>
              <a:t> </a:t>
            </a:r>
            <a:r>
              <a:rPr dirty="0"/>
              <a:t>trafo</a:t>
            </a:r>
            <a:r>
              <a:rPr spc="-5" dirty="0"/>
              <a:t> de</a:t>
            </a:r>
            <a:r>
              <a:rPr spc="-15" dirty="0"/>
              <a:t> </a:t>
            </a:r>
            <a:r>
              <a:rPr spc="-5" dirty="0"/>
              <a:t>potencia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392465" y="1059653"/>
          <a:ext cx="5193029" cy="51095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7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3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775">
                <a:tc>
                  <a:txBody>
                    <a:bodyPr/>
                    <a:lstStyle/>
                    <a:p>
                      <a:pPr marL="31750">
                        <a:lnSpc>
                          <a:spcPts val="1500"/>
                        </a:lnSpc>
                      </a:pPr>
                      <a:r>
                        <a:rPr sz="1350" b="1" spc="25" dirty="0">
                          <a:latin typeface="Arial"/>
                          <a:cs typeface="Arial"/>
                        </a:rPr>
                        <a:t>COMPONENTE</a:t>
                      </a:r>
                      <a:endParaRPr sz="135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7645" algn="ctr">
                        <a:lnSpc>
                          <a:spcPts val="1500"/>
                        </a:lnSpc>
                      </a:pPr>
                      <a:r>
                        <a:rPr sz="1350" b="1" spc="-10" dirty="0">
                          <a:latin typeface="Arial"/>
                          <a:cs typeface="Arial"/>
                        </a:rPr>
                        <a:t>OPERACIÓN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47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050" b="1" spc="-55" dirty="0">
                          <a:latin typeface="Arial"/>
                          <a:cs typeface="Arial"/>
                        </a:rPr>
                        <a:t>GENERAL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2446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050" b="1" dirty="0">
                          <a:latin typeface="Arial"/>
                          <a:cs typeface="Arial"/>
                        </a:rPr>
                        <a:t>*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2446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30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50" spc="35" dirty="0">
                          <a:latin typeface="Arial MT"/>
                          <a:cs typeface="Arial MT"/>
                        </a:rPr>
                        <a:t>Estado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5" dirty="0">
                          <a:latin typeface="Arial MT"/>
                          <a:cs typeface="Arial MT"/>
                        </a:rPr>
                        <a:t>general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pintura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20574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50" spc="2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79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45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20" dirty="0">
                          <a:latin typeface="Arial MT"/>
                          <a:cs typeface="Arial MT"/>
                        </a:rPr>
                        <a:t>Oxidación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05104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2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45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0" dirty="0">
                          <a:latin typeface="Arial MT"/>
                          <a:cs typeface="Arial MT"/>
                        </a:rPr>
                        <a:t>Porcelanas/aisladores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05104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2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58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0" dirty="0">
                          <a:latin typeface="Arial MT"/>
                          <a:cs typeface="Arial MT"/>
                        </a:rPr>
                        <a:t>Uniones</a:t>
                      </a:r>
                      <a:r>
                        <a:rPr sz="105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atornilladas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1399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35" dirty="0">
                          <a:latin typeface="Arial MT"/>
                          <a:cs typeface="Arial MT"/>
                        </a:rPr>
                        <a:t>Reapretar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58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35" dirty="0">
                          <a:latin typeface="Arial MT"/>
                          <a:cs typeface="Arial MT"/>
                        </a:rPr>
                        <a:t>Estado</a:t>
                      </a:r>
                      <a:r>
                        <a:rPr sz="105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45" dirty="0">
                          <a:latin typeface="Arial MT"/>
                          <a:cs typeface="Arial MT"/>
                        </a:rPr>
                        <a:t>silicagel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0193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2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545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30" dirty="0">
                          <a:latin typeface="Arial MT"/>
                          <a:cs typeface="Arial MT"/>
                        </a:rPr>
                        <a:t>Botellas/cables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0574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2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45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30" dirty="0">
                          <a:latin typeface="Arial MT"/>
                          <a:cs typeface="Arial MT"/>
                        </a:rPr>
                        <a:t>Ró</a:t>
                      </a:r>
                      <a:r>
                        <a:rPr sz="1050" spc="-35" dirty="0">
                          <a:latin typeface="Arial MT"/>
                          <a:cs typeface="Arial MT"/>
                        </a:rPr>
                        <a:t>t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u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l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050" spc="9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050" spc="-35" dirty="0">
                          <a:latin typeface="Arial MT"/>
                          <a:cs typeface="Arial MT"/>
                        </a:rPr>
                        <a:t>/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P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l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c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050" spc="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d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05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c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c</a:t>
                      </a:r>
                      <a:r>
                        <a:rPr sz="1050" spc="-35" dirty="0">
                          <a:latin typeface="Arial MT"/>
                          <a:cs typeface="Arial MT"/>
                        </a:rPr>
                        <a:t>t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050" spc="-35" dirty="0">
                          <a:latin typeface="Arial MT"/>
                          <a:cs typeface="Arial MT"/>
                        </a:rPr>
                        <a:t>í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050" spc="-2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35" dirty="0">
                          <a:latin typeface="Arial MT"/>
                          <a:cs typeface="Arial MT"/>
                        </a:rPr>
                        <a:t>t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i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c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0574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2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58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0" dirty="0">
                          <a:latin typeface="Arial MT"/>
                          <a:cs typeface="Arial MT"/>
                        </a:rPr>
                        <a:t>Fosa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5" dirty="0">
                          <a:latin typeface="Arial MT"/>
                          <a:cs typeface="Arial MT"/>
                        </a:rPr>
                        <a:t>recogida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aceite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0193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2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545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-3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d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n</a:t>
                      </a:r>
                      <a:r>
                        <a:rPr sz="10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y</a:t>
                      </a:r>
                      <a:r>
                        <a:rPr sz="1050" spc="-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li</a:t>
                      </a:r>
                      <a:r>
                        <a:rPr sz="1050" spc="90" dirty="0">
                          <a:latin typeface="Arial MT"/>
                          <a:cs typeface="Arial MT"/>
                        </a:rPr>
                        <a:t>m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p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i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050" spc="-90" dirty="0">
                          <a:latin typeface="Arial MT"/>
                          <a:cs typeface="Arial MT"/>
                        </a:rPr>
                        <a:t>z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95" dirty="0">
                          <a:latin typeface="Arial MT"/>
                          <a:cs typeface="Arial MT"/>
                        </a:rPr>
                        <a:t>z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ona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050" spc="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d</a:t>
                      </a:r>
                      <a:r>
                        <a:rPr sz="1050" spc="-90" dirty="0">
                          <a:latin typeface="Arial MT"/>
                          <a:cs typeface="Arial MT"/>
                        </a:rPr>
                        <a:t>y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c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n</a:t>
                      </a:r>
                      <a:r>
                        <a:rPr sz="1050" spc="-30" dirty="0">
                          <a:latin typeface="Arial MT"/>
                          <a:cs typeface="Arial MT"/>
                        </a:rPr>
                        <a:t>t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0193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2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9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50" dirty="0">
                          <a:latin typeface="Arial MT"/>
                          <a:cs typeface="Arial MT"/>
                        </a:rPr>
                        <a:t>Pasamuros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0574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25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337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050" b="1" spc="-25" dirty="0">
                          <a:latin typeface="Arial"/>
                          <a:cs typeface="Arial"/>
                        </a:rPr>
                        <a:t>PRUEBAS</a:t>
                      </a:r>
                      <a:r>
                        <a:rPr sz="105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35" dirty="0">
                          <a:latin typeface="Arial"/>
                          <a:cs typeface="Arial"/>
                        </a:rPr>
                        <a:t>FUNCIONALES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1176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050" b="1" dirty="0">
                          <a:latin typeface="Arial"/>
                          <a:cs typeface="Arial"/>
                        </a:rPr>
                        <a:t>*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1176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392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es-ES" sz="1050" spc="25" dirty="0" smtClean="0">
                          <a:latin typeface="Arial MT"/>
                          <a:cs typeface="Arial MT"/>
                        </a:rPr>
                        <a:t>falla</a:t>
                      </a:r>
                      <a:r>
                        <a:rPr sz="1050" spc="5" dirty="0" smtClean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refrigeración</a:t>
                      </a:r>
                      <a:r>
                        <a:rPr sz="105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45" dirty="0">
                          <a:latin typeface="Arial MT"/>
                          <a:cs typeface="Arial MT"/>
                        </a:rPr>
                        <a:t>(señal</a:t>
                      </a:r>
                      <a:r>
                        <a:rPr sz="10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30" dirty="0">
                          <a:latin typeface="Arial MT"/>
                          <a:cs typeface="Arial MT"/>
                        </a:rPr>
                        <a:t>y/o</a:t>
                      </a:r>
                      <a:r>
                        <a:rPr sz="105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45" dirty="0">
                          <a:latin typeface="Arial MT"/>
                          <a:cs typeface="Arial MT"/>
                        </a:rPr>
                        <a:t>disparo)</a:t>
                      </a:r>
                      <a:endParaRPr sz="1050" dirty="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17170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Comprobar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985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30" dirty="0">
                          <a:latin typeface="Arial MT"/>
                          <a:cs typeface="Arial MT"/>
                        </a:rPr>
                        <a:t>Secuencia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5" dirty="0">
                          <a:latin typeface="Arial MT"/>
                          <a:cs typeface="Arial MT"/>
                        </a:rPr>
                        <a:t>funcionamiento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5" dirty="0">
                          <a:latin typeface="Arial MT"/>
                          <a:cs typeface="Arial MT"/>
                        </a:rPr>
                        <a:t>aéreo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1844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Comprobar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2253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spc="35" dirty="0">
                          <a:latin typeface="Arial MT"/>
                          <a:cs typeface="Arial MT"/>
                        </a:rPr>
                        <a:t>Puesta</a:t>
                      </a:r>
                      <a:r>
                        <a:rPr sz="105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en</a:t>
                      </a:r>
                      <a:r>
                        <a:rPr sz="10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40" dirty="0">
                          <a:latin typeface="Arial MT"/>
                          <a:cs typeface="Arial MT"/>
                        </a:rPr>
                        <a:t>marcha</a:t>
                      </a:r>
                      <a:r>
                        <a:rPr sz="10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15" dirty="0">
                          <a:latin typeface="Arial MT"/>
                          <a:cs typeface="Arial MT"/>
                        </a:rPr>
                        <a:t>y</a:t>
                      </a:r>
                      <a:r>
                        <a:rPr sz="1050" spc="-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5" dirty="0">
                          <a:latin typeface="Arial MT"/>
                          <a:cs typeface="Arial MT"/>
                        </a:rPr>
                        <a:t>parada</a:t>
                      </a:r>
                      <a:r>
                        <a:rPr sz="10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5" dirty="0">
                          <a:latin typeface="Arial MT"/>
                          <a:cs typeface="Arial MT"/>
                        </a:rPr>
                        <a:t>por</a:t>
                      </a:r>
                      <a:r>
                        <a:rPr sz="105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5" dirty="0">
                          <a:latin typeface="Arial MT"/>
                          <a:cs typeface="Arial MT"/>
                        </a:rPr>
                        <a:t>temperat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8415" marB="0"/>
                </a:tc>
                <a:tc>
                  <a:txBody>
                    <a:bodyPr/>
                    <a:lstStyle/>
                    <a:p>
                      <a:pPr marR="21399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50" spc="-5" dirty="0">
                          <a:latin typeface="Arial MT"/>
                          <a:cs typeface="Arial MT"/>
                        </a:rPr>
                        <a:t>Comprobar</a:t>
                      </a:r>
                      <a:endParaRPr sz="1150">
                        <a:latin typeface="Arial MT"/>
                        <a:cs typeface="Arial MT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8415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499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Disparo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5" dirty="0">
                          <a:latin typeface="Arial MT"/>
                          <a:cs typeface="Arial MT"/>
                        </a:rPr>
                        <a:t>del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relé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5" dirty="0">
                          <a:latin typeface="Arial MT"/>
                          <a:cs typeface="Arial MT"/>
                        </a:rPr>
                        <a:t>del</a:t>
                      </a:r>
                      <a:r>
                        <a:rPr sz="105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45" dirty="0">
                          <a:latin typeface="Arial MT"/>
                          <a:cs typeface="Arial MT"/>
                        </a:rPr>
                        <a:t>conmutador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1844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Comprobar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545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0" dirty="0">
                          <a:latin typeface="Arial MT"/>
                          <a:cs typeface="Arial MT"/>
                        </a:rPr>
                        <a:t>Sobrepresión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5" dirty="0">
                          <a:latin typeface="Arial MT"/>
                          <a:cs typeface="Arial MT"/>
                        </a:rPr>
                        <a:t>en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45" dirty="0">
                          <a:latin typeface="Arial MT"/>
                          <a:cs typeface="Arial MT"/>
                        </a:rPr>
                        <a:t>chimenea</a:t>
                      </a:r>
                      <a:r>
                        <a:rPr sz="105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10" dirty="0">
                          <a:latin typeface="Arial MT"/>
                          <a:cs typeface="Arial MT"/>
                        </a:rPr>
                        <a:t>válvulas</a:t>
                      </a:r>
                      <a:r>
                        <a:rPr sz="1050" spc="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60" dirty="0">
                          <a:latin typeface="Arial MT"/>
                          <a:cs typeface="Arial MT"/>
                        </a:rPr>
                        <a:t>so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066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Comprobar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58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25" dirty="0">
                          <a:latin typeface="Arial MT"/>
                          <a:cs typeface="Arial MT"/>
                        </a:rPr>
                        <a:t>Protección</a:t>
                      </a:r>
                      <a:r>
                        <a:rPr sz="105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40" dirty="0">
                          <a:latin typeface="Arial MT"/>
                          <a:cs typeface="Arial MT"/>
                        </a:rPr>
                        <a:t>cuba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1844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Comprobar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545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0" dirty="0">
                          <a:latin typeface="Arial MT"/>
                          <a:cs typeface="Arial MT"/>
                        </a:rPr>
                        <a:t>Termómetros</a:t>
                      </a:r>
                      <a:r>
                        <a:rPr sz="105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20" dirty="0">
                          <a:latin typeface="Arial MT"/>
                          <a:cs typeface="Arial MT"/>
                        </a:rPr>
                        <a:t>control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temperatura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1844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Comprobar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545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-9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l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050" spc="95" dirty="0">
                          <a:latin typeface="Arial MT"/>
                          <a:cs typeface="Arial MT"/>
                        </a:rPr>
                        <a:t>m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y</a:t>
                      </a:r>
                      <a:r>
                        <a:rPr sz="1050" spc="-1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di</a:t>
                      </a:r>
                      <a:r>
                        <a:rPr sz="1050" spc="9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pa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05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35" dirty="0">
                          <a:latin typeface="Arial MT"/>
                          <a:cs typeface="Arial MT"/>
                        </a:rPr>
                        <a:t>t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050" spc="90" dirty="0">
                          <a:latin typeface="Arial MT"/>
                          <a:cs typeface="Arial MT"/>
                        </a:rPr>
                        <a:t>m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pe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spc="-35" dirty="0">
                          <a:latin typeface="Arial MT"/>
                          <a:cs typeface="Arial MT"/>
                        </a:rPr>
                        <a:t>t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u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a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1907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Comprobar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58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35" dirty="0">
                          <a:latin typeface="Arial MT"/>
                          <a:cs typeface="Arial MT"/>
                        </a:rPr>
                        <a:t>Funcionamiento</a:t>
                      </a:r>
                      <a:r>
                        <a:rPr sz="105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5" dirty="0">
                          <a:latin typeface="Arial MT"/>
                          <a:cs typeface="Arial MT"/>
                        </a:rPr>
                        <a:t>regulación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17804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Comprobar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58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35" dirty="0">
                          <a:latin typeface="Arial MT"/>
                          <a:cs typeface="Arial MT"/>
                        </a:rPr>
                        <a:t>Aislamiento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5" dirty="0">
                          <a:latin typeface="Arial MT"/>
                          <a:cs typeface="Arial MT"/>
                        </a:rPr>
                        <a:t>trafo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potencia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(cuba)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1844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Comprobar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5046">
                <a:tc>
                  <a:txBody>
                    <a:bodyPr/>
                    <a:lstStyle/>
                    <a:p>
                      <a:pPr marL="31750">
                        <a:lnSpc>
                          <a:spcPts val="1180"/>
                        </a:lnSpc>
                        <a:spcBef>
                          <a:spcPts val="95"/>
                        </a:spcBef>
                      </a:pPr>
                      <a:r>
                        <a:rPr sz="1050" spc="5" dirty="0">
                          <a:latin typeface="Arial MT"/>
                          <a:cs typeface="Arial MT"/>
                        </a:rPr>
                        <a:t>Motor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17804" algn="ctr">
                        <a:lnSpc>
                          <a:spcPts val="1180"/>
                        </a:lnSpc>
                        <a:spcBef>
                          <a:spcPts val="95"/>
                        </a:spcBef>
                      </a:pPr>
                      <a:r>
                        <a:rPr sz="1050" spc="45" dirty="0">
                          <a:latin typeface="Arial MT"/>
                          <a:cs typeface="Arial MT"/>
                        </a:rPr>
                        <a:t>Comprobar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18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*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2.2.1	MANTENIMIENTO</a:t>
            </a:r>
            <a:r>
              <a:rPr spc="-15" dirty="0"/>
              <a:t> </a:t>
            </a:r>
            <a:r>
              <a:rPr spc="-5" dirty="0"/>
              <a:t>PREVENTIVO.</a:t>
            </a:r>
            <a:r>
              <a:rPr spc="-15" dirty="0"/>
              <a:t> </a:t>
            </a:r>
            <a:r>
              <a:rPr spc="-5" dirty="0"/>
              <a:t>Revisión</a:t>
            </a:r>
            <a:r>
              <a:rPr spc="-10" dirty="0"/>
              <a:t> </a:t>
            </a:r>
            <a:r>
              <a:rPr spc="-5" dirty="0"/>
              <a:t>detallada</a:t>
            </a:r>
            <a:r>
              <a:rPr spc="-15" dirty="0"/>
              <a:t> </a:t>
            </a:r>
            <a:r>
              <a:rPr spc="-5" dirty="0"/>
              <a:t>en</a:t>
            </a:r>
            <a:r>
              <a:rPr spc="-10" dirty="0"/>
              <a:t> </a:t>
            </a:r>
            <a:r>
              <a:rPr dirty="0"/>
              <a:t>trafo</a:t>
            </a:r>
            <a:r>
              <a:rPr spc="-5" dirty="0"/>
              <a:t> de</a:t>
            </a:r>
            <a:r>
              <a:rPr spc="-15" dirty="0"/>
              <a:t> </a:t>
            </a:r>
            <a:r>
              <a:rPr spc="-5" dirty="0"/>
              <a:t>potencia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469426" y="1203725"/>
          <a:ext cx="5915660" cy="40476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5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7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3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4728">
                <a:tc>
                  <a:txBody>
                    <a:bodyPr/>
                    <a:lstStyle/>
                    <a:p>
                      <a:pPr marL="31750">
                        <a:lnSpc>
                          <a:spcPts val="1714"/>
                        </a:lnSpc>
                      </a:pPr>
                      <a:r>
                        <a:rPr sz="1550" b="1" spc="20" dirty="0">
                          <a:latin typeface="Arial"/>
                          <a:cs typeface="Arial"/>
                        </a:rPr>
                        <a:t>COMPONENTE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ts val="1714"/>
                        </a:lnSpc>
                      </a:pPr>
                      <a:r>
                        <a:rPr sz="1550" b="1" spc="-15" dirty="0">
                          <a:latin typeface="Arial"/>
                          <a:cs typeface="Arial"/>
                        </a:rPr>
                        <a:t>OPERACIÓN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68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1250" b="1" spc="-80" dirty="0">
                          <a:latin typeface="Arial"/>
                          <a:cs typeface="Arial"/>
                        </a:rPr>
                        <a:t>CUBA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13843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1250" b="1" dirty="0">
                          <a:latin typeface="Arial"/>
                          <a:cs typeface="Arial"/>
                        </a:rPr>
                        <a:t>*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13843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51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50" dirty="0">
                          <a:latin typeface="Arial MT"/>
                          <a:cs typeface="Arial MT"/>
                        </a:rPr>
                        <a:t>Fugas</a:t>
                      </a:r>
                      <a:r>
                        <a:rPr sz="125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25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5" dirty="0">
                          <a:latin typeface="Arial MT"/>
                          <a:cs typeface="Arial MT"/>
                        </a:rPr>
                        <a:t>aire/aceite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L="28003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50" dirty="0">
                          <a:latin typeface="Arial MT"/>
                          <a:cs typeface="Arial MT"/>
                        </a:rPr>
                        <a:t>Observar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50" dirty="0">
                          <a:latin typeface="Arial MT"/>
                          <a:cs typeface="Arial MT"/>
                        </a:rPr>
                        <a:t>*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51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5"/>
                        </a:spcBef>
                      </a:pPr>
                      <a:r>
                        <a:rPr sz="1250" b="1" spc="-60" dirty="0">
                          <a:latin typeface="Arial"/>
                          <a:cs typeface="Arial"/>
                        </a:rPr>
                        <a:t>CONSERVADOR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1212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55"/>
                        </a:spcBef>
                      </a:pPr>
                      <a:r>
                        <a:rPr sz="1250" b="1" dirty="0">
                          <a:latin typeface="Arial"/>
                          <a:cs typeface="Arial"/>
                        </a:rPr>
                        <a:t>*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12128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60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50" dirty="0">
                          <a:latin typeface="Arial MT"/>
                          <a:cs typeface="Arial MT"/>
                        </a:rPr>
                        <a:t>Fugas</a:t>
                      </a:r>
                      <a:r>
                        <a:rPr sz="125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25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5" dirty="0">
                          <a:latin typeface="Arial MT"/>
                          <a:cs typeface="Arial MT"/>
                        </a:rPr>
                        <a:t>aire/aceite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L="28003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50" dirty="0">
                          <a:latin typeface="Arial MT"/>
                          <a:cs typeface="Arial MT"/>
                        </a:rPr>
                        <a:t>Observar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50" dirty="0">
                          <a:latin typeface="Arial MT"/>
                          <a:cs typeface="Arial MT"/>
                        </a:rPr>
                        <a:t>*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27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50" spc="-10" dirty="0">
                          <a:latin typeface="Arial MT"/>
                          <a:cs typeface="Arial MT"/>
                        </a:rPr>
                        <a:t>Nivel</a:t>
                      </a:r>
                      <a:r>
                        <a:rPr sz="125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25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5" dirty="0">
                          <a:latin typeface="Arial MT"/>
                          <a:cs typeface="Arial MT"/>
                        </a:rPr>
                        <a:t>aceite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28384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50" spc="5" dirty="0">
                          <a:latin typeface="Arial MT"/>
                          <a:cs typeface="Arial MT"/>
                        </a:rPr>
                        <a:t>Observar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50" dirty="0">
                          <a:latin typeface="Arial MT"/>
                          <a:cs typeface="Arial MT"/>
                        </a:rPr>
                        <a:t>*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757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50" spc="15" dirty="0">
                          <a:latin typeface="Arial MT"/>
                          <a:cs typeface="Arial MT"/>
                        </a:rPr>
                        <a:t>Diafragma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2813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50" dirty="0">
                          <a:latin typeface="Arial MT"/>
                          <a:cs typeface="Arial MT"/>
                        </a:rPr>
                        <a:t>Observar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50" dirty="0">
                          <a:latin typeface="Arial MT"/>
                          <a:cs typeface="Arial MT"/>
                        </a:rPr>
                        <a:t>*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9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250" b="1" spc="-75" dirty="0">
                          <a:latin typeface="Arial"/>
                          <a:cs typeface="Arial"/>
                        </a:rPr>
                        <a:t>BORNAS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1219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250" b="1" dirty="0">
                          <a:latin typeface="Arial"/>
                          <a:cs typeface="Arial"/>
                        </a:rPr>
                        <a:t>*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12192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060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50" dirty="0">
                          <a:latin typeface="Arial MT"/>
                          <a:cs typeface="Arial MT"/>
                        </a:rPr>
                        <a:t>Fugas</a:t>
                      </a:r>
                      <a:r>
                        <a:rPr sz="125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2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dirty="0">
                          <a:latin typeface="Arial MT"/>
                          <a:cs typeface="Arial MT"/>
                        </a:rPr>
                        <a:t>aceite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L="28448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50" spc="5" dirty="0">
                          <a:latin typeface="Arial MT"/>
                          <a:cs typeface="Arial MT"/>
                        </a:rPr>
                        <a:t>Observar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50" dirty="0">
                          <a:latin typeface="Arial MT"/>
                          <a:cs typeface="Arial MT"/>
                        </a:rPr>
                        <a:t>*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27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50" spc="-10" dirty="0">
                          <a:latin typeface="Arial MT"/>
                          <a:cs typeface="Arial MT"/>
                        </a:rPr>
                        <a:t>Nivel</a:t>
                      </a:r>
                      <a:r>
                        <a:rPr sz="125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25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5" dirty="0">
                          <a:latin typeface="Arial MT"/>
                          <a:cs typeface="Arial MT"/>
                        </a:rPr>
                        <a:t>aire/aceite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2806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50" dirty="0">
                          <a:latin typeface="Arial MT"/>
                          <a:cs typeface="Arial MT"/>
                        </a:rPr>
                        <a:t>Observar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50" dirty="0">
                          <a:latin typeface="Arial MT"/>
                          <a:cs typeface="Arial MT"/>
                        </a:rPr>
                        <a:t>*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27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50" spc="20" dirty="0">
                          <a:latin typeface="Arial MT"/>
                          <a:cs typeface="Arial MT"/>
                        </a:rPr>
                        <a:t>Porcelanas/aisladores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2806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50" dirty="0">
                          <a:latin typeface="Arial MT"/>
                          <a:cs typeface="Arial MT"/>
                        </a:rPr>
                        <a:t>Observar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50" dirty="0">
                          <a:latin typeface="Arial MT"/>
                          <a:cs typeface="Arial MT"/>
                        </a:rPr>
                        <a:t>*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27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50" dirty="0">
                          <a:latin typeface="Arial MT"/>
                          <a:cs typeface="Arial MT"/>
                        </a:rPr>
                        <a:t>Zonas</a:t>
                      </a:r>
                      <a:r>
                        <a:rPr sz="1250" spc="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15" dirty="0">
                          <a:latin typeface="Arial MT"/>
                          <a:cs typeface="Arial MT"/>
                        </a:rPr>
                        <a:t>pegado</a:t>
                      </a:r>
                      <a:r>
                        <a:rPr sz="12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15" dirty="0">
                          <a:latin typeface="Arial MT"/>
                          <a:cs typeface="Arial MT"/>
                        </a:rPr>
                        <a:t>porcelanas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2940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50" spc="30" dirty="0">
                          <a:latin typeface="Arial MT"/>
                          <a:cs typeface="Arial MT"/>
                        </a:rPr>
                        <a:t>Limpiar</a:t>
                      </a:r>
                      <a:r>
                        <a:rPr sz="1250" spc="-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5" dirty="0">
                          <a:latin typeface="Arial MT"/>
                          <a:cs typeface="Arial MT"/>
                        </a:rPr>
                        <a:t>y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50" dirty="0">
                          <a:latin typeface="Arial MT"/>
                          <a:cs typeface="Arial MT"/>
                        </a:rPr>
                        <a:t>*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5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06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50" spc="20" dirty="0">
                          <a:latin typeface="Arial MT"/>
                          <a:cs typeface="Arial MT"/>
                        </a:rPr>
                        <a:t>comprobar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1948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50" b="1" spc="-55" dirty="0">
                          <a:latin typeface="Arial"/>
                          <a:cs typeface="Arial"/>
                        </a:rPr>
                        <a:t>BUSHING</a:t>
                      </a:r>
                      <a:endParaRPr sz="12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ts val="1415"/>
                        </a:lnSpc>
                        <a:spcBef>
                          <a:spcPts val="210"/>
                        </a:spcBef>
                      </a:pPr>
                      <a:r>
                        <a:rPr sz="1250" spc="-10" dirty="0">
                          <a:latin typeface="Arial MT"/>
                          <a:cs typeface="Arial MT"/>
                        </a:rPr>
                        <a:t>Trafos</a:t>
                      </a:r>
                      <a:r>
                        <a:rPr sz="125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25" dirty="0">
                          <a:latin typeface="Arial MT"/>
                          <a:cs typeface="Arial MT"/>
                        </a:rPr>
                        <a:t>intensidad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284480" algn="ctr">
                        <a:lnSpc>
                          <a:spcPts val="1415"/>
                        </a:lnSpc>
                      </a:pPr>
                      <a:r>
                        <a:rPr sz="1250" spc="5" dirty="0">
                          <a:latin typeface="Arial MT"/>
                          <a:cs typeface="Arial MT"/>
                        </a:rPr>
                        <a:t>Observar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 marL="539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50" b="1" dirty="0">
                          <a:latin typeface="Arial"/>
                          <a:cs typeface="Arial"/>
                        </a:rPr>
                        <a:t>*</a:t>
                      </a:r>
                      <a:endParaRPr sz="1250">
                        <a:latin typeface="Arial"/>
                        <a:cs typeface="Arial"/>
                      </a:endParaRPr>
                    </a:p>
                    <a:p>
                      <a:pPr marL="539115">
                        <a:lnSpc>
                          <a:spcPts val="1415"/>
                        </a:lnSpc>
                        <a:spcBef>
                          <a:spcPts val="210"/>
                        </a:spcBef>
                      </a:pPr>
                      <a:r>
                        <a:rPr sz="1250" dirty="0">
                          <a:latin typeface="Arial MT"/>
                          <a:cs typeface="Arial MT"/>
                        </a:rPr>
                        <a:t>*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9129" y="444246"/>
            <a:ext cx="8471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27100" algn="l"/>
              </a:tabLst>
            </a:pPr>
            <a:r>
              <a:rPr spc="-5" dirty="0"/>
              <a:t>2.2.1	MANTENIMIENTO</a:t>
            </a:r>
            <a:r>
              <a:rPr spc="-15" dirty="0"/>
              <a:t> </a:t>
            </a:r>
            <a:r>
              <a:rPr spc="-5" dirty="0"/>
              <a:t>PREVENTIVO.</a:t>
            </a:r>
            <a:r>
              <a:rPr spc="-15" dirty="0"/>
              <a:t> </a:t>
            </a:r>
            <a:r>
              <a:rPr spc="-5" dirty="0"/>
              <a:t>Revisión</a:t>
            </a:r>
            <a:r>
              <a:rPr spc="-15" dirty="0"/>
              <a:t> </a:t>
            </a:r>
            <a:r>
              <a:rPr spc="-5" dirty="0"/>
              <a:t>detallada</a:t>
            </a:r>
            <a:r>
              <a:rPr spc="-10" dirty="0"/>
              <a:t> </a:t>
            </a:r>
            <a:r>
              <a:rPr spc="-5" dirty="0"/>
              <a:t>en</a:t>
            </a:r>
            <a:r>
              <a:rPr spc="-15" dirty="0"/>
              <a:t> </a:t>
            </a:r>
            <a:r>
              <a:rPr dirty="0"/>
              <a:t>trafo</a:t>
            </a:r>
            <a:r>
              <a:rPr spc="-5" dirty="0"/>
              <a:t> de</a:t>
            </a:r>
            <a:r>
              <a:rPr spc="-10" dirty="0"/>
              <a:t> </a:t>
            </a:r>
            <a:r>
              <a:rPr spc="-5" dirty="0"/>
              <a:t>potencia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04073" y="912113"/>
            <a:ext cx="3656329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564765" algn="l"/>
              </a:tabLst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COMPONENTE</a:t>
            </a:r>
            <a:r>
              <a:rPr sz="1400" b="1" spc="-5" dirty="0">
                <a:latin typeface="Arial"/>
                <a:cs typeface="Arial"/>
              </a:rPr>
              <a:t>	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OPERACIÓN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363509" y="1278638"/>
          <a:ext cx="3559809" cy="28913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58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5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1459">
                <a:tc>
                  <a:txBody>
                    <a:bodyPr/>
                    <a:lstStyle/>
                    <a:p>
                      <a:pPr marL="31750">
                        <a:lnSpc>
                          <a:spcPts val="1215"/>
                        </a:lnSpc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GENERAL</a:t>
                      </a:r>
                      <a:endParaRPr sz="1100" dirty="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Estado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general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pintura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25095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ts val="1215"/>
                        </a:lnSpc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Oxidación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Porcelanas/aisladores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07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Uniones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atornilladas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Reapretar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Estado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silicagel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Botellas/cables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1456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Rótulos/Placas de características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068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Fosa recogida de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aceite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4605" marB="0"/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460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460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Orden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y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limpieza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zonas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adyacentes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259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Pasamuros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98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PRUEBAS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FUNCIONALES</a:t>
                      </a:r>
                      <a:endParaRPr sz="1100" dirty="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s-ES" sz="1100" dirty="0" smtClean="0">
                          <a:latin typeface="Arial MT"/>
                          <a:cs typeface="Arial MT"/>
                        </a:rPr>
                        <a:t>falla</a:t>
                      </a:r>
                      <a:r>
                        <a:rPr sz="1100" dirty="0" smtClean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refrigeración (señal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y/o disparo)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121920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9652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524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666">
                <a:tc>
                  <a:txBody>
                    <a:bodyPr/>
                    <a:lstStyle/>
                    <a:p>
                      <a:pPr marL="31750">
                        <a:lnSpc>
                          <a:spcPts val="1235"/>
                        </a:lnSpc>
                        <a:spcBef>
                          <a:spcPts val="10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Secuencia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funcionamiento aéreo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ts val="1235"/>
                        </a:lnSpc>
                        <a:spcBef>
                          <a:spcPts val="10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235"/>
                        </a:lnSpc>
                        <a:spcBef>
                          <a:spcPts val="10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2382558" y="4157183"/>
            <a:ext cx="4603750" cy="444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  <a:tabLst>
                <a:tab pos="2562860" algn="l"/>
                <a:tab pos="3453765" algn="l"/>
              </a:tabLst>
            </a:pPr>
            <a:r>
              <a:rPr sz="1100" spc="-5" dirty="0">
                <a:latin typeface="Arial MT"/>
                <a:cs typeface="Arial MT"/>
              </a:rPr>
              <a:t>Puesta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 marcha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parada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por temperatura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refrigeración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 err="1">
                <a:latin typeface="Arial MT"/>
                <a:cs typeface="Arial MT"/>
              </a:rPr>
              <a:t>Comprobar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*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Disparo</a:t>
            </a:r>
            <a:r>
              <a:rPr sz="1100" spc="1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del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relé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del</a:t>
            </a:r>
            <a:r>
              <a:rPr sz="1100" spc="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conmutador	Comprobar</a:t>
            </a:r>
            <a:r>
              <a:rPr sz="1100" spc="-5" dirty="0">
                <a:latin typeface="Arial MT"/>
                <a:cs typeface="Arial MT"/>
              </a:rPr>
              <a:t>	*</a:t>
            </a:r>
            <a:endParaRPr sz="1100" dirty="0">
              <a:latin typeface="Arial MT"/>
              <a:cs typeface="Arial MT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363509" y="4647447"/>
          <a:ext cx="4295775" cy="1628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5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666">
                <a:tc>
                  <a:txBody>
                    <a:bodyPr/>
                    <a:lstStyle/>
                    <a:p>
                      <a:pPr marL="31750">
                        <a:lnSpc>
                          <a:spcPts val="1215"/>
                        </a:lnSpc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Sobrepresión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en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chimenea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o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válvulas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sobrepresión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ts val="1215"/>
                        </a:lnSpc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Comprobar</a:t>
                      </a:r>
                      <a:r>
                        <a:rPr sz="11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5"/>
                        </a:spcBef>
                        <a:tabLst>
                          <a:tab pos="2580640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Protección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cuba	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07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Termómetros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control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temperatura</a:t>
                      </a:r>
                      <a:r>
                        <a:rPr sz="1100" spc="6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0"/>
                        </a:spcBef>
                        <a:tabLst>
                          <a:tab pos="2580640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Alarma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y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disparo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temperatura	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5"/>
                        </a:spcBef>
                        <a:tabLst>
                          <a:tab pos="258000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Funcionamiento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regulación	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107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0"/>
                        </a:spcBef>
                        <a:tabLst>
                          <a:tab pos="258000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Aislamiento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trafo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potencia</a:t>
                      </a:r>
                      <a:r>
                        <a:rPr sz="11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(cuba)	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0"/>
                        </a:spcBef>
                        <a:tabLst>
                          <a:tab pos="2581910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Motor	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666">
                <a:tc>
                  <a:txBody>
                    <a:bodyPr/>
                    <a:lstStyle/>
                    <a:p>
                      <a:pPr marL="31750">
                        <a:lnSpc>
                          <a:spcPts val="1235"/>
                        </a:lnSpc>
                        <a:spcBef>
                          <a:spcPts val="105"/>
                        </a:spcBef>
                        <a:tabLst>
                          <a:tab pos="2583180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Medida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tg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delta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y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capacidad	Medir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ts val="1235"/>
                        </a:lnSpc>
                        <a:spcBef>
                          <a:spcPts val="10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9129" y="444246"/>
            <a:ext cx="8471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27100" algn="l"/>
              </a:tabLst>
            </a:pPr>
            <a:r>
              <a:rPr spc="-5" dirty="0"/>
              <a:t>2.2.1	MANTENIMIENTO</a:t>
            </a:r>
            <a:r>
              <a:rPr spc="-15" dirty="0"/>
              <a:t> </a:t>
            </a:r>
            <a:r>
              <a:rPr spc="-5" dirty="0"/>
              <a:t>PREVENTIVO.</a:t>
            </a:r>
            <a:r>
              <a:rPr spc="-15" dirty="0"/>
              <a:t> </a:t>
            </a:r>
            <a:r>
              <a:rPr spc="-5" dirty="0"/>
              <a:t>Revisión</a:t>
            </a:r>
            <a:r>
              <a:rPr spc="-15" dirty="0"/>
              <a:t> </a:t>
            </a:r>
            <a:r>
              <a:rPr spc="-5" dirty="0"/>
              <a:t>detallada</a:t>
            </a:r>
            <a:r>
              <a:rPr spc="-10" dirty="0"/>
              <a:t> </a:t>
            </a:r>
            <a:r>
              <a:rPr spc="-5" dirty="0"/>
              <a:t>en</a:t>
            </a:r>
            <a:r>
              <a:rPr spc="-15" dirty="0"/>
              <a:t> </a:t>
            </a:r>
            <a:r>
              <a:rPr dirty="0"/>
              <a:t>trafo</a:t>
            </a:r>
            <a:r>
              <a:rPr spc="-5" dirty="0"/>
              <a:t> de</a:t>
            </a:r>
            <a:r>
              <a:rPr spc="-10" dirty="0"/>
              <a:t> </a:t>
            </a:r>
            <a:r>
              <a:rPr spc="-5" dirty="0"/>
              <a:t>potencia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49031" y="983742"/>
            <a:ext cx="3656329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564765" algn="l"/>
              </a:tabLst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COMPONENTE</a:t>
            </a:r>
            <a:r>
              <a:rPr sz="1400" b="1" spc="-5" dirty="0">
                <a:latin typeface="Arial"/>
                <a:cs typeface="Arial"/>
              </a:rPr>
              <a:t>	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OPERACIÓN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404656" y="1571246"/>
          <a:ext cx="3563618" cy="34895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14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9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1522">
                <a:tc>
                  <a:txBody>
                    <a:bodyPr/>
                    <a:lstStyle/>
                    <a:p>
                      <a:pPr marL="31750">
                        <a:lnSpc>
                          <a:spcPts val="1215"/>
                        </a:lnSpc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CUBA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215"/>
                        </a:lnSpc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Fugas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aire/aceite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L="4699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6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CONSERVADOR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524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4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Fugas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aire/aceite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L="4699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Nivel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aceite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L="470534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183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Diafragma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tc>
                  <a:txBody>
                    <a:bodyPr/>
                    <a:lstStyle/>
                    <a:p>
                      <a:pPr marL="46990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107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BORNAS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460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4604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54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Fugas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aceite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L="4699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Nivel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aire/aceite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L="470534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107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Porcelanas/aisladores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tc>
                  <a:txBody>
                    <a:bodyPr/>
                    <a:lstStyle/>
                    <a:p>
                      <a:pPr marL="46863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4333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Zonas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pegado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porcelanas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tc>
                  <a:txBody>
                    <a:bodyPr/>
                    <a:lstStyle/>
                    <a:p>
                      <a:pPr marL="471170" marR="102870" indent="-2540">
                        <a:lnSpc>
                          <a:spcPts val="1500"/>
                        </a:lnSpc>
                        <a:spcBef>
                          <a:spcPts val="5"/>
                        </a:spcBef>
                      </a:pPr>
                      <a:r>
                        <a:rPr sz="1100" spc="-5" dirty="0" err="1">
                          <a:latin typeface="Arial MT"/>
                          <a:cs typeface="Arial MT"/>
                        </a:rPr>
                        <a:t>Limpiar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 smtClean="0">
                          <a:latin typeface="Arial MT"/>
                          <a:cs typeface="Arial MT"/>
                        </a:rPr>
                        <a:t>y</a:t>
                      </a:r>
                      <a:r>
                        <a:rPr lang="es-ES" sz="1100" spc="-5" dirty="0" smtClean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 err="1" smtClean="0">
                          <a:latin typeface="Arial MT"/>
                          <a:cs typeface="Arial MT"/>
                        </a:rPr>
                        <a:t>comprobar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RESPIRACION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9553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BUSHING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397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1456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Trafos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intensidad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2700" marB="0"/>
                </a:tc>
                <a:tc>
                  <a:txBody>
                    <a:bodyPr/>
                    <a:lstStyle/>
                    <a:p>
                      <a:pPr marL="4699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2700" marB="0"/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270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1456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ACEITE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58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5875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1906">
                <a:tc>
                  <a:txBody>
                    <a:bodyPr/>
                    <a:lstStyle/>
                    <a:p>
                      <a:pPr marL="31750">
                        <a:lnSpc>
                          <a:spcPts val="1235"/>
                        </a:lnSpc>
                        <a:spcBef>
                          <a:spcPts val="10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Rigidez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dieléctrica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2700" marB="0"/>
                </a:tc>
                <a:tc>
                  <a:txBody>
                    <a:bodyPr/>
                    <a:lstStyle/>
                    <a:p>
                      <a:pPr marL="469265">
                        <a:lnSpc>
                          <a:spcPts val="1235"/>
                        </a:lnSpc>
                        <a:spcBef>
                          <a:spcPts val="10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Medir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2700" marB="0"/>
                </a:tc>
                <a:tc>
                  <a:txBody>
                    <a:bodyPr/>
                    <a:lstStyle/>
                    <a:p>
                      <a:pPr marR="26670" algn="r">
                        <a:lnSpc>
                          <a:spcPts val="1235"/>
                        </a:lnSpc>
                        <a:spcBef>
                          <a:spcPts val="10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270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2.2.2	</a:t>
            </a:r>
            <a:r>
              <a:rPr dirty="0"/>
              <a:t>MANTENIMIENTO</a:t>
            </a:r>
            <a:r>
              <a:rPr spc="-25" dirty="0"/>
              <a:t> </a:t>
            </a:r>
            <a:r>
              <a:rPr dirty="0"/>
              <a:t>PREVENTIVO.</a:t>
            </a:r>
            <a:r>
              <a:rPr spc="-20" dirty="0"/>
              <a:t> </a:t>
            </a:r>
            <a:r>
              <a:rPr dirty="0"/>
              <a:t>Inspección</a:t>
            </a:r>
            <a:r>
              <a:rPr spc="-15" dirty="0"/>
              <a:t> </a:t>
            </a:r>
            <a:r>
              <a:rPr dirty="0"/>
              <a:t>visual</a:t>
            </a:r>
            <a:r>
              <a:rPr spc="-20" dirty="0"/>
              <a:t> </a:t>
            </a:r>
            <a:r>
              <a:rPr spc="-5" dirty="0"/>
              <a:t>en</a:t>
            </a:r>
            <a:r>
              <a:rPr spc="-20" dirty="0"/>
              <a:t> </a:t>
            </a:r>
            <a:r>
              <a:rPr spc="-5" dirty="0"/>
              <a:t>interruptor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173772" y="911911"/>
          <a:ext cx="6555105" cy="14322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85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1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37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3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05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4211">
                <a:tc>
                  <a:txBody>
                    <a:bodyPr/>
                    <a:lstStyle/>
                    <a:p>
                      <a:pPr marL="31750">
                        <a:lnSpc>
                          <a:spcPts val="1350"/>
                        </a:lnSpc>
                      </a:pPr>
                      <a:r>
                        <a:rPr sz="1200" b="1" spc="35" dirty="0">
                          <a:latin typeface="Arial"/>
                          <a:cs typeface="Arial"/>
                        </a:rPr>
                        <a:t>COMPONENTE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5244" algn="ctr">
                        <a:lnSpc>
                          <a:spcPts val="1350"/>
                        </a:lnSpc>
                      </a:pPr>
                      <a:r>
                        <a:rPr sz="1200" b="1" spc="5" dirty="0">
                          <a:latin typeface="Arial"/>
                          <a:cs typeface="Arial"/>
                        </a:rPr>
                        <a:t>OPERACIÓN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ts val="1255"/>
                        </a:lnSpc>
                      </a:pPr>
                      <a:r>
                        <a:rPr sz="1050" b="1" spc="10" dirty="0">
                          <a:latin typeface="Arial"/>
                          <a:cs typeface="Arial"/>
                        </a:rPr>
                        <a:t>Mensual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1350"/>
                        </a:lnSpc>
                      </a:pPr>
                      <a:r>
                        <a:rPr sz="1200" b="1" spc="5" dirty="0">
                          <a:latin typeface="Arial"/>
                          <a:cs typeface="Arial"/>
                        </a:rPr>
                        <a:t>Trimestral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314" algn="ctr">
                        <a:lnSpc>
                          <a:spcPts val="1255"/>
                        </a:lnSpc>
                      </a:pPr>
                      <a:r>
                        <a:rPr sz="1050" b="1" spc="10" dirty="0">
                          <a:latin typeface="Arial"/>
                          <a:cs typeface="Arial"/>
                        </a:rPr>
                        <a:t>Anual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18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950" b="1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950" b="1" spc="-55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950" b="1" spc="-2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95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95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50" b="1" spc="-5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950" b="1" spc="-8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50" b="1" spc="-5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950" b="1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950" b="1" spc="-5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50" b="1" spc="-30" dirty="0">
                          <a:latin typeface="Arial"/>
                          <a:cs typeface="Arial"/>
                        </a:rPr>
                        <a:t>TI</a:t>
                      </a:r>
                      <a:r>
                        <a:rPr sz="950" b="1" spc="-5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950" b="1" spc="-2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950" b="1" dirty="0">
                          <a:latin typeface="Arial"/>
                          <a:cs typeface="Arial"/>
                        </a:rPr>
                        <a:t>S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950" spc="20" dirty="0">
                          <a:latin typeface="Arial MT"/>
                          <a:cs typeface="Arial MT"/>
                        </a:rPr>
                        <a:t>Armarios</a:t>
                      </a:r>
                      <a:r>
                        <a:rPr sz="950" spc="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50" spc="30" dirty="0">
                          <a:latin typeface="Arial MT"/>
                          <a:cs typeface="Arial MT"/>
                        </a:rPr>
                        <a:t>(rejillas,</a:t>
                      </a:r>
                      <a:r>
                        <a:rPr sz="95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50" spc="15" dirty="0">
                          <a:latin typeface="Arial MT"/>
                          <a:cs typeface="Arial MT"/>
                        </a:rPr>
                        <a:t>ventilación,</a:t>
                      </a:r>
                      <a:r>
                        <a:rPr sz="95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50" spc="15" dirty="0">
                          <a:latin typeface="Arial MT"/>
                          <a:cs typeface="Arial MT"/>
                        </a:rPr>
                        <a:t>cierre y</a:t>
                      </a:r>
                      <a:r>
                        <a:rPr sz="950" spc="-1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50" spc="35" dirty="0">
                          <a:latin typeface="Arial MT"/>
                          <a:cs typeface="Arial MT"/>
                        </a:rPr>
                        <a:t>alu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11239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61594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050" spc="-20" dirty="0">
                          <a:latin typeface="Arial MT"/>
                          <a:cs typeface="Arial MT"/>
                        </a:rPr>
                        <a:t>Observar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950" b="1" dirty="0">
                          <a:latin typeface="Arial"/>
                          <a:cs typeface="Arial"/>
                        </a:rPr>
                        <a:t>*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195580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950" dirty="0">
                          <a:latin typeface="Arial MT"/>
                          <a:cs typeface="Arial MT"/>
                        </a:rPr>
                        <a:t>*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112395" marB="0"/>
                </a:tc>
                <a:tc>
                  <a:txBody>
                    <a:bodyPr/>
                    <a:lstStyle/>
                    <a:p>
                      <a:pPr marR="41910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950" b="1" dirty="0">
                          <a:latin typeface="Arial"/>
                          <a:cs typeface="Arial"/>
                        </a:rPr>
                        <a:t>*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R="41275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950" dirty="0">
                          <a:latin typeface="Arial MT"/>
                          <a:cs typeface="Arial MT"/>
                        </a:rPr>
                        <a:t>*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112395" marB="0"/>
                </a:tc>
                <a:tc>
                  <a:txBody>
                    <a:bodyPr/>
                    <a:lstStyle/>
                    <a:p>
                      <a:pPr marL="107950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950" b="1" dirty="0">
                          <a:latin typeface="Arial"/>
                          <a:cs typeface="Arial"/>
                        </a:rPr>
                        <a:t>*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107950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950" dirty="0">
                          <a:latin typeface="Arial MT"/>
                          <a:cs typeface="Arial MT"/>
                        </a:rPr>
                        <a:t>*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11239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60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spc="25" dirty="0">
                          <a:latin typeface="Arial MT"/>
                          <a:cs typeface="Arial MT"/>
                        </a:rPr>
                        <a:t>Fugas</a:t>
                      </a:r>
                      <a:r>
                        <a:rPr sz="95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50" spc="3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9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50" spc="15" dirty="0">
                          <a:latin typeface="Arial MT"/>
                          <a:cs typeface="Arial MT"/>
                        </a:rPr>
                        <a:t>aire/aceite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61594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spc="45" dirty="0">
                          <a:latin typeface="Arial MT"/>
                          <a:cs typeface="Arial MT"/>
                        </a:rPr>
                        <a:t>Comprobar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1910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dirty="0">
                          <a:latin typeface="Arial MT"/>
                          <a:cs typeface="Arial MT"/>
                        </a:rPr>
                        <a:t>*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07950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dirty="0">
                          <a:latin typeface="Arial MT"/>
                          <a:cs typeface="Arial MT"/>
                        </a:rPr>
                        <a:t>*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640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spc="35" dirty="0">
                          <a:latin typeface="Arial MT"/>
                          <a:cs typeface="Arial MT"/>
                        </a:rPr>
                        <a:t>Resistencia</a:t>
                      </a:r>
                      <a:r>
                        <a:rPr sz="9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50" spc="2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9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50" spc="20" dirty="0">
                          <a:latin typeface="Arial MT"/>
                          <a:cs typeface="Arial MT"/>
                        </a:rPr>
                        <a:t>calefacción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64769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spc="35" dirty="0">
                          <a:latin typeface="Arial MT"/>
                          <a:cs typeface="Arial MT"/>
                        </a:rPr>
                        <a:t>Comprobar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19494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dirty="0">
                          <a:latin typeface="Arial MT"/>
                          <a:cs typeface="Arial MT"/>
                        </a:rPr>
                        <a:t>*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dirty="0">
                          <a:latin typeface="Arial MT"/>
                          <a:cs typeface="Arial MT"/>
                        </a:rPr>
                        <a:t>*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107314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dirty="0">
                          <a:latin typeface="Arial MT"/>
                          <a:cs typeface="Arial MT"/>
                        </a:rPr>
                        <a:t>*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1079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640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spc="25" dirty="0">
                          <a:latin typeface="Arial MT"/>
                          <a:cs typeface="Arial MT"/>
                        </a:rPr>
                        <a:t>Manómetros</a:t>
                      </a:r>
                      <a:r>
                        <a:rPr sz="95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50" spc="2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9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50" spc="35" dirty="0">
                          <a:latin typeface="Arial MT"/>
                          <a:cs typeface="Arial MT"/>
                        </a:rPr>
                        <a:t>presión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55244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spc="15" dirty="0">
                          <a:latin typeface="Arial MT"/>
                          <a:cs typeface="Arial MT"/>
                        </a:rPr>
                        <a:t>Observar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94945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dirty="0">
                          <a:latin typeface="Arial MT"/>
                          <a:cs typeface="Arial MT"/>
                        </a:rPr>
                        <a:t>*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41910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dirty="0">
                          <a:latin typeface="Arial MT"/>
                          <a:cs typeface="Arial MT"/>
                        </a:rPr>
                        <a:t>*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07314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dirty="0">
                          <a:latin typeface="Arial MT"/>
                          <a:cs typeface="Arial MT"/>
                        </a:rPr>
                        <a:t>*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957">
                <a:tc>
                  <a:txBody>
                    <a:bodyPr/>
                    <a:lstStyle/>
                    <a:p>
                      <a:pPr marL="31750">
                        <a:lnSpc>
                          <a:spcPts val="1060"/>
                        </a:lnSpc>
                        <a:spcBef>
                          <a:spcPts val="85"/>
                        </a:spcBef>
                      </a:pPr>
                      <a:r>
                        <a:rPr sz="950" spc="35" dirty="0">
                          <a:latin typeface="Arial MT"/>
                          <a:cs typeface="Arial MT"/>
                        </a:rPr>
                        <a:t>Depósitos</a:t>
                      </a:r>
                      <a:r>
                        <a:rPr sz="95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50" spc="25" dirty="0">
                          <a:latin typeface="Arial MT"/>
                          <a:cs typeface="Arial MT"/>
                        </a:rPr>
                        <a:t>aire</a:t>
                      </a:r>
                      <a:r>
                        <a:rPr sz="9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50" spc="40" dirty="0">
                          <a:latin typeface="Arial MT"/>
                          <a:cs typeface="Arial MT"/>
                        </a:rPr>
                        <a:t>comprimido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62230" algn="ctr">
                        <a:lnSpc>
                          <a:spcPts val="1060"/>
                        </a:lnSpc>
                        <a:spcBef>
                          <a:spcPts val="85"/>
                        </a:spcBef>
                      </a:pPr>
                      <a:r>
                        <a:rPr sz="950" spc="30" dirty="0">
                          <a:latin typeface="Arial MT"/>
                          <a:cs typeface="Arial MT"/>
                        </a:rPr>
                        <a:t>Purgar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194945" algn="ctr">
                        <a:lnSpc>
                          <a:spcPts val="1060"/>
                        </a:lnSpc>
                        <a:spcBef>
                          <a:spcPts val="85"/>
                        </a:spcBef>
                      </a:pPr>
                      <a:r>
                        <a:rPr sz="950" dirty="0">
                          <a:latin typeface="Arial MT"/>
                          <a:cs typeface="Arial MT"/>
                        </a:rPr>
                        <a:t>*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ts val="1060"/>
                        </a:lnSpc>
                        <a:spcBef>
                          <a:spcPts val="85"/>
                        </a:spcBef>
                      </a:pPr>
                      <a:r>
                        <a:rPr sz="950" dirty="0">
                          <a:latin typeface="Arial MT"/>
                          <a:cs typeface="Arial MT"/>
                        </a:rPr>
                        <a:t>*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107314" algn="ctr">
                        <a:lnSpc>
                          <a:spcPts val="1060"/>
                        </a:lnSpc>
                        <a:spcBef>
                          <a:spcPts val="85"/>
                        </a:spcBef>
                      </a:pPr>
                      <a:r>
                        <a:rPr sz="950" dirty="0">
                          <a:latin typeface="Arial MT"/>
                          <a:cs typeface="Arial MT"/>
                        </a:rPr>
                        <a:t>*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1079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2192837" y="2356531"/>
            <a:ext cx="3390265" cy="16286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950" spc="25" dirty="0">
                <a:latin typeface="Arial MT"/>
                <a:cs typeface="Arial MT"/>
              </a:rPr>
              <a:t>Amortiguadores</a:t>
            </a:r>
            <a:r>
              <a:rPr sz="950" spc="60" dirty="0">
                <a:latin typeface="Arial MT"/>
                <a:cs typeface="Arial MT"/>
              </a:rPr>
              <a:t> </a:t>
            </a:r>
            <a:r>
              <a:rPr sz="950" spc="30" dirty="0">
                <a:latin typeface="Arial MT"/>
                <a:cs typeface="Arial MT"/>
              </a:rPr>
              <a:t>del</a:t>
            </a:r>
            <a:r>
              <a:rPr sz="950" spc="10" dirty="0">
                <a:latin typeface="Arial MT"/>
                <a:cs typeface="Arial MT"/>
              </a:rPr>
              <a:t> </a:t>
            </a:r>
            <a:r>
              <a:rPr sz="950" spc="50" dirty="0">
                <a:latin typeface="Arial MT"/>
                <a:cs typeface="Arial MT"/>
              </a:rPr>
              <a:t>mando</a:t>
            </a:r>
            <a:r>
              <a:rPr sz="950" spc="10" dirty="0">
                <a:latin typeface="Arial MT"/>
                <a:cs typeface="Arial MT"/>
              </a:rPr>
              <a:t> </a:t>
            </a:r>
            <a:r>
              <a:rPr sz="950" spc="15" dirty="0">
                <a:latin typeface="Arial MT"/>
                <a:cs typeface="Arial MT"/>
              </a:rPr>
              <a:t>(Niveles</a:t>
            </a:r>
            <a:r>
              <a:rPr sz="950" spc="60" dirty="0">
                <a:latin typeface="Arial MT"/>
                <a:cs typeface="Arial MT"/>
              </a:rPr>
              <a:t> </a:t>
            </a:r>
            <a:r>
              <a:rPr sz="950" spc="15" dirty="0">
                <a:latin typeface="Arial MT"/>
                <a:cs typeface="Arial MT"/>
              </a:rPr>
              <a:t>y</a:t>
            </a:r>
            <a:r>
              <a:rPr sz="950" spc="-100" dirty="0">
                <a:latin typeface="Arial MT"/>
                <a:cs typeface="Arial MT"/>
              </a:rPr>
              <a:t> </a:t>
            </a:r>
            <a:r>
              <a:rPr sz="950" spc="35" dirty="0" err="1">
                <a:latin typeface="Arial MT"/>
                <a:cs typeface="Arial MT"/>
              </a:rPr>
              <a:t>pérdidas</a:t>
            </a:r>
            <a:r>
              <a:rPr sz="950" spc="35" dirty="0" smtClean="0">
                <a:latin typeface="Arial MT"/>
                <a:cs typeface="Arial MT"/>
              </a:rPr>
              <a:t>)</a:t>
            </a:r>
            <a:r>
              <a:rPr lang="es-ES" sz="950" spc="35" dirty="0" smtClean="0">
                <a:latin typeface="Arial MT"/>
                <a:cs typeface="Arial MT"/>
              </a:rPr>
              <a:t> </a:t>
            </a:r>
            <a:r>
              <a:rPr sz="950" spc="20" dirty="0" err="1" smtClean="0">
                <a:latin typeface="Arial MT"/>
                <a:cs typeface="Arial MT"/>
              </a:rPr>
              <a:t>Observar</a:t>
            </a:r>
            <a:endParaRPr sz="95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68745" y="2356531"/>
            <a:ext cx="74295" cy="16286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19875" y="2356531"/>
            <a:ext cx="74295" cy="16286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71005" y="2356531"/>
            <a:ext cx="74295" cy="16286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92836" y="2689609"/>
            <a:ext cx="3412490" cy="37147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spcBef>
                <a:spcPts val="315"/>
              </a:spcBef>
            </a:pPr>
            <a:r>
              <a:rPr sz="950" b="1" spc="20" dirty="0">
                <a:latin typeface="Arial"/>
                <a:cs typeface="Arial"/>
              </a:rPr>
              <a:t>M</a:t>
            </a:r>
            <a:r>
              <a:rPr sz="950" b="1" spc="-35" dirty="0">
                <a:latin typeface="Arial"/>
                <a:cs typeface="Arial"/>
              </a:rPr>
              <a:t>AND</a:t>
            </a:r>
            <a:r>
              <a:rPr sz="950" b="1" spc="-5" dirty="0">
                <a:latin typeface="Arial"/>
                <a:cs typeface="Arial"/>
              </a:rPr>
              <a:t>O</a:t>
            </a:r>
            <a:r>
              <a:rPr sz="950" b="1" spc="20" dirty="0">
                <a:latin typeface="Arial"/>
                <a:cs typeface="Arial"/>
              </a:rPr>
              <a:t>S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-35" dirty="0">
                <a:latin typeface="Arial"/>
                <a:cs typeface="Arial"/>
              </a:rPr>
              <a:t>D</a:t>
            </a:r>
            <a:r>
              <a:rPr sz="950" b="1" spc="20" dirty="0">
                <a:latin typeface="Arial"/>
                <a:cs typeface="Arial"/>
              </a:rPr>
              <a:t>E</a:t>
            </a:r>
            <a:r>
              <a:rPr sz="950" b="1" spc="-100" dirty="0">
                <a:latin typeface="Arial"/>
                <a:cs typeface="Arial"/>
              </a:rPr>
              <a:t> </a:t>
            </a:r>
            <a:r>
              <a:rPr sz="950" b="1" spc="-45" dirty="0">
                <a:latin typeface="Arial"/>
                <a:cs typeface="Arial"/>
              </a:rPr>
              <a:t>R</a:t>
            </a:r>
            <a:r>
              <a:rPr sz="950" b="1" spc="-60" dirty="0">
                <a:latin typeface="Arial"/>
                <a:cs typeface="Arial"/>
              </a:rPr>
              <a:t>E</a:t>
            </a:r>
            <a:r>
              <a:rPr sz="950" b="1" spc="15" dirty="0">
                <a:latin typeface="Arial"/>
                <a:cs typeface="Arial"/>
              </a:rPr>
              <a:t>S</a:t>
            </a:r>
            <a:r>
              <a:rPr sz="950" b="1" spc="-15" dirty="0">
                <a:latin typeface="Arial"/>
                <a:cs typeface="Arial"/>
              </a:rPr>
              <a:t>O</a:t>
            </a:r>
            <a:r>
              <a:rPr sz="950" b="1" spc="-35" dirty="0">
                <a:latin typeface="Arial"/>
                <a:cs typeface="Arial"/>
              </a:rPr>
              <a:t>R</a:t>
            </a:r>
            <a:r>
              <a:rPr sz="950" b="1" spc="-10" dirty="0">
                <a:latin typeface="Arial"/>
                <a:cs typeface="Arial"/>
              </a:rPr>
              <a:t>T</a:t>
            </a:r>
            <a:r>
              <a:rPr sz="950" b="1" spc="20" dirty="0">
                <a:latin typeface="Arial"/>
                <a:cs typeface="Arial"/>
              </a:rPr>
              <a:t>E</a:t>
            </a:r>
            <a:endParaRPr sz="950">
              <a:latin typeface="Arial"/>
              <a:cs typeface="Arial"/>
            </a:endParaRPr>
          </a:p>
          <a:p>
            <a:pPr marL="12700">
              <a:spcBef>
                <a:spcPts val="220"/>
              </a:spcBef>
            </a:pPr>
            <a:r>
              <a:rPr sz="950" spc="20" dirty="0">
                <a:latin typeface="Arial MT"/>
                <a:cs typeface="Arial MT"/>
              </a:rPr>
              <a:t>Armarios</a:t>
            </a:r>
            <a:r>
              <a:rPr sz="950" spc="65" dirty="0">
                <a:latin typeface="Arial MT"/>
                <a:cs typeface="Arial MT"/>
              </a:rPr>
              <a:t> </a:t>
            </a:r>
            <a:r>
              <a:rPr sz="950" spc="30" dirty="0">
                <a:latin typeface="Arial MT"/>
                <a:cs typeface="Arial MT"/>
              </a:rPr>
              <a:t>(rejillas,</a:t>
            </a:r>
            <a:r>
              <a:rPr sz="950" spc="-40" dirty="0">
                <a:latin typeface="Arial MT"/>
                <a:cs typeface="Arial MT"/>
              </a:rPr>
              <a:t> </a:t>
            </a:r>
            <a:r>
              <a:rPr sz="950" spc="15" dirty="0">
                <a:latin typeface="Arial MT"/>
                <a:cs typeface="Arial MT"/>
              </a:rPr>
              <a:t>ventilación,</a:t>
            </a:r>
            <a:r>
              <a:rPr sz="950" spc="-40" dirty="0">
                <a:latin typeface="Arial MT"/>
                <a:cs typeface="Arial MT"/>
              </a:rPr>
              <a:t> </a:t>
            </a:r>
            <a:r>
              <a:rPr sz="950" spc="15" dirty="0">
                <a:latin typeface="Arial MT"/>
                <a:cs typeface="Arial MT"/>
              </a:rPr>
              <a:t>cierre</a:t>
            </a:r>
            <a:r>
              <a:rPr sz="950" spc="20" dirty="0">
                <a:latin typeface="Arial MT"/>
                <a:cs typeface="Arial MT"/>
              </a:rPr>
              <a:t> </a:t>
            </a:r>
            <a:r>
              <a:rPr sz="950" spc="15" dirty="0">
                <a:latin typeface="Arial MT"/>
                <a:cs typeface="Arial MT"/>
              </a:rPr>
              <a:t>y</a:t>
            </a:r>
            <a:r>
              <a:rPr sz="950" spc="-105" dirty="0">
                <a:latin typeface="Arial MT"/>
                <a:cs typeface="Arial MT"/>
              </a:rPr>
              <a:t> </a:t>
            </a:r>
            <a:r>
              <a:rPr sz="950" spc="40" dirty="0">
                <a:latin typeface="Arial MT"/>
                <a:cs typeface="Arial MT"/>
              </a:rPr>
              <a:t>alumbrado)</a:t>
            </a:r>
            <a:r>
              <a:rPr sz="950" spc="240" dirty="0">
                <a:latin typeface="Arial MT"/>
                <a:cs typeface="Arial MT"/>
              </a:rPr>
              <a:t> </a:t>
            </a:r>
            <a:r>
              <a:rPr sz="950" spc="20" dirty="0">
                <a:latin typeface="Arial MT"/>
                <a:cs typeface="Arial MT"/>
              </a:rPr>
              <a:t>Observar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68861" y="2681988"/>
            <a:ext cx="74930" cy="126111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>
              <a:spcBef>
                <a:spcPts val="345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3335">
              <a:spcBef>
                <a:spcPts val="250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2700">
              <a:spcBef>
                <a:spcPts val="245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2700">
              <a:spcBef>
                <a:spcPts val="254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2700">
              <a:spcBef>
                <a:spcPts val="245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2700">
              <a:spcBef>
                <a:spcPts val="250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2700">
              <a:spcBef>
                <a:spcPts val="250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19991" y="2681988"/>
            <a:ext cx="74930" cy="126111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>
              <a:spcBef>
                <a:spcPts val="345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3335">
              <a:spcBef>
                <a:spcPts val="250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2700">
              <a:spcBef>
                <a:spcPts val="245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2700">
              <a:spcBef>
                <a:spcPts val="254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2700">
              <a:spcBef>
                <a:spcPts val="245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2700">
              <a:spcBef>
                <a:spcPts val="250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2700">
              <a:spcBef>
                <a:spcPts val="250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71121" y="2681988"/>
            <a:ext cx="74930" cy="126111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>
              <a:spcBef>
                <a:spcPts val="345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3335">
              <a:spcBef>
                <a:spcPts val="250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2700">
              <a:spcBef>
                <a:spcPts val="245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2700">
              <a:spcBef>
                <a:spcPts val="254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2700">
              <a:spcBef>
                <a:spcPts val="245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2700">
              <a:spcBef>
                <a:spcPts val="250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2700">
              <a:spcBef>
                <a:spcPts val="250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92837" y="3034804"/>
            <a:ext cx="2336165" cy="90805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>
              <a:spcBef>
                <a:spcPts val="345"/>
              </a:spcBef>
            </a:pPr>
            <a:r>
              <a:rPr sz="950" spc="25" dirty="0">
                <a:latin typeface="Arial MT"/>
                <a:cs typeface="Arial MT"/>
              </a:rPr>
              <a:t>Fugas</a:t>
            </a:r>
            <a:r>
              <a:rPr sz="950" spc="45" dirty="0">
                <a:latin typeface="Arial MT"/>
                <a:cs typeface="Arial MT"/>
              </a:rPr>
              <a:t> </a:t>
            </a:r>
            <a:r>
              <a:rPr sz="950" spc="30" dirty="0">
                <a:latin typeface="Arial MT"/>
                <a:cs typeface="Arial MT"/>
              </a:rPr>
              <a:t>de</a:t>
            </a:r>
            <a:r>
              <a:rPr sz="950" spc="-5" dirty="0">
                <a:latin typeface="Arial MT"/>
                <a:cs typeface="Arial MT"/>
              </a:rPr>
              <a:t> </a:t>
            </a:r>
            <a:r>
              <a:rPr sz="950" spc="15" dirty="0">
                <a:latin typeface="Arial MT"/>
                <a:cs typeface="Arial MT"/>
              </a:rPr>
              <a:t>aire/aceite</a:t>
            </a:r>
            <a:endParaRPr sz="950" dirty="0">
              <a:latin typeface="Arial MT"/>
              <a:cs typeface="Arial MT"/>
            </a:endParaRPr>
          </a:p>
          <a:p>
            <a:pPr marL="12700" marR="336550">
              <a:lnSpc>
                <a:spcPct val="121600"/>
              </a:lnSpc>
              <a:spcBef>
                <a:spcPts val="5"/>
              </a:spcBef>
            </a:pPr>
            <a:r>
              <a:rPr sz="950" spc="35" dirty="0">
                <a:latin typeface="Arial MT"/>
                <a:cs typeface="Arial MT"/>
              </a:rPr>
              <a:t>Resistencia </a:t>
            </a:r>
            <a:r>
              <a:rPr sz="950" spc="25" dirty="0">
                <a:latin typeface="Arial MT"/>
                <a:cs typeface="Arial MT"/>
              </a:rPr>
              <a:t>de </a:t>
            </a:r>
            <a:r>
              <a:rPr sz="950" spc="20" dirty="0" err="1" smtClean="0">
                <a:latin typeface="Arial MT"/>
                <a:cs typeface="Arial MT"/>
              </a:rPr>
              <a:t>calefacción</a:t>
            </a:r>
            <a:r>
              <a:rPr lang="es-ES" sz="950" spc="20" dirty="0" smtClean="0">
                <a:latin typeface="Arial MT"/>
                <a:cs typeface="Arial MT"/>
              </a:rPr>
              <a:t> </a:t>
            </a:r>
            <a:r>
              <a:rPr sz="950" spc="15" dirty="0" err="1" smtClean="0">
                <a:latin typeface="Arial MT"/>
                <a:cs typeface="Arial MT"/>
              </a:rPr>
              <a:t>S</a:t>
            </a:r>
            <a:r>
              <a:rPr sz="950" spc="35" dirty="0" err="1" smtClean="0">
                <a:latin typeface="Arial MT"/>
                <a:cs typeface="Arial MT"/>
              </a:rPr>
              <a:t>eñali</a:t>
            </a:r>
            <a:r>
              <a:rPr sz="950" spc="-70" dirty="0" err="1" smtClean="0">
                <a:latin typeface="Arial MT"/>
                <a:cs typeface="Arial MT"/>
              </a:rPr>
              <a:t>z</a:t>
            </a:r>
            <a:r>
              <a:rPr sz="950" spc="40" dirty="0" err="1" smtClean="0">
                <a:latin typeface="Arial MT"/>
                <a:cs typeface="Arial MT"/>
              </a:rPr>
              <a:t>a</a:t>
            </a:r>
            <a:r>
              <a:rPr sz="950" spc="15" dirty="0" err="1" smtClean="0">
                <a:latin typeface="Arial MT"/>
                <a:cs typeface="Arial MT"/>
              </a:rPr>
              <a:t>c</a:t>
            </a:r>
            <a:r>
              <a:rPr sz="950" spc="35" dirty="0" err="1" smtClean="0">
                <a:latin typeface="Arial MT"/>
                <a:cs typeface="Arial MT"/>
              </a:rPr>
              <a:t>ió</a:t>
            </a:r>
            <a:r>
              <a:rPr sz="950" spc="15" dirty="0" err="1" smtClean="0">
                <a:latin typeface="Arial MT"/>
                <a:cs typeface="Arial MT"/>
              </a:rPr>
              <a:t>n</a:t>
            </a:r>
            <a:r>
              <a:rPr sz="950" spc="5" dirty="0" smtClean="0">
                <a:latin typeface="Arial MT"/>
                <a:cs typeface="Arial MT"/>
              </a:rPr>
              <a:t> </a:t>
            </a:r>
            <a:r>
              <a:rPr sz="950" spc="35" dirty="0">
                <a:latin typeface="Arial MT"/>
                <a:cs typeface="Arial MT"/>
              </a:rPr>
              <a:t>lo</a:t>
            </a:r>
            <a:r>
              <a:rPr sz="950" spc="15" dirty="0">
                <a:latin typeface="Arial MT"/>
                <a:cs typeface="Arial MT"/>
              </a:rPr>
              <a:t>c</a:t>
            </a:r>
            <a:r>
              <a:rPr sz="950" spc="35" dirty="0">
                <a:latin typeface="Arial MT"/>
                <a:cs typeface="Arial MT"/>
              </a:rPr>
              <a:t>a</a:t>
            </a:r>
            <a:r>
              <a:rPr sz="950" spc="30" dirty="0">
                <a:latin typeface="Arial MT"/>
                <a:cs typeface="Arial MT"/>
              </a:rPr>
              <a:t>l</a:t>
            </a:r>
            <a:r>
              <a:rPr sz="950" spc="-25" dirty="0">
                <a:latin typeface="Arial MT"/>
                <a:cs typeface="Arial MT"/>
              </a:rPr>
              <a:t>/</a:t>
            </a:r>
            <a:r>
              <a:rPr sz="950" spc="10" dirty="0">
                <a:latin typeface="Arial MT"/>
                <a:cs typeface="Arial MT"/>
              </a:rPr>
              <a:t>r</a:t>
            </a:r>
            <a:r>
              <a:rPr sz="950" spc="35" dirty="0">
                <a:latin typeface="Arial MT"/>
                <a:cs typeface="Arial MT"/>
              </a:rPr>
              <a:t>e</a:t>
            </a:r>
            <a:r>
              <a:rPr sz="950" spc="105" dirty="0">
                <a:latin typeface="Arial MT"/>
                <a:cs typeface="Arial MT"/>
              </a:rPr>
              <a:t>m</a:t>
            </a:r>
            <a:r>
              <a:rPr sz="950" spc="35" dirty="0">
                <a:latin typeface="Arial MT"/>
                <a:cs typeface="Arial MT"/>
              </a:rPr>
              <a:t>o</a:t>
            </a:r>
            <a:r>
              <a:rPr sz="950" spc="-25" dirty="0">
                <a:latin typeface="Arial MT"/>
                <a:cs typeface="Arial MT"/>
              </a:rPr>
              <a:t>t</a:t>
            </a:r>
            <a:r>
              <a:rPr sz="950" spc="15" dirty="0">
                <a:latin typeface="Arial MT"/>
                <a:cs typeface="Arial MT"/>
              </a:rPr>
              <a:t>a</a:t>
            </a:r>
            <a:r>
              <a:rPr sz="950" spc="5" dirty="0">
                <a:latin typeface="Arial MT"/>
                <a:cs typeface="Arial MT"/>
              </a:rPr>
              <a:t> </a:t>
            </a:r>
            <a:r>
              <a:rPr sz="950" spc="15" dirty="0">
                <a:latin typeface="Arial MT"/>
                <a:cs typeface="Arial MT"/>
              </a:rPr>
              <a:t>y</a:t>
            </a:r>
            <a:r>
              <a:rPr sz="950" spc="-105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r</a:t>
            </a:r>
            <a:r>
              <a:rPr sz="950" spc="35" dirty="0">
                <a:latin typeface="Arial MT"/>
                <a:cs typeface="Arial MT"/>
              </a:rPr>
              <a:t>e</a:t>
            </a:r>
            <a:r>
              <a:rPr sz="950" spc="90" dirty="0">
                <a:latin typeface="Arial MT"/>
                <a:cs typeface="Arial MT"/>
              </a:rPr>
              <a:t>s</a:t>
            </a:r>
            <a:r>
              <a:rPr sz="950" spc="45" dirty="0">
                <a:latin typeface="Arial MT"/>
                <a:cs typeface="Arial MT"/>
              </a:rPr>
              <a:t>o</a:t>
            </a:r>
            <a:r>
              <a:rPr sz="950" spc="5" dirty="0">
                <a:latin typeface="Arial MT"/>
                <a:cs typeface="Arial MT"/>
              </a:rPr>
              <a:t>r</a:t>
            </a:r>
            <a:r>
              <a:rPr sz="950" spc="-25" dirty="0">
                <a:latin typeface="Arial MT"/>
                <a:cs typeface="Arial MT"/>
              </a:rPr>
              <a:t>t</a:t>
            </a:r>
            <a:r>
              <a:rPr sz="950" spc="15" dirty="0">
                <a:latin typeface="Arial MT"/>
                <a:cs typeface="Arial MT"/>
              </a:rPr>
              <a:t>e</a:t>
            </a:r>
            <a:endParaRPr sz="950" dirty="0">
              <a:latin typeface="Arial MT"/>
              <a:cs typeface="Arial MT"/>
            </a:endParaRPr>
          </a:p>
          <a:p>
            <a:pPr marL="12700" marR="5080">
              <a:lnSpc>
                <a:spcPct val="121600"/>
              </a:lnSpc>
              <a:spcBef>
                <a:spcPts val="5"/>
              </a:spcBef>
            </a:pPr>
            <a:r>
              <a:rPr sz="950" spc="-65" dirty="0">
                <a:latin typeface="Arial MT"/>
                <a:cs typeface="Arial MT"/>
              </a:rPr>
              <a:t>A</a:t>
            </a:r>
            <a:r>
              <a:rPr sz="950" spc="105" dirty="0">
                <a:latin typeface="Arial MT"/>
                <a:cs typeface="Arial MT"/>
              </a:rPr>
              <a:t>m</a:t>
            </a:r>
            <a:r>
              <a:rPr sz="950" spc="40" dirty="0">
                <a:latin typeface="Arial MT"/>
                <a:cs typeface="Arial MT"/>
              </a:rPr>
              <a:t>o</a:t>
            </a:r>
            <a:r>
              <a:rPr sz="950" spc="10" dirty="0">
                <a:latin typeface="Arial MT"/>
                <a:cs typeface="Arial MT"/>
              </a:rPr>
              <a:t>r</a:t>
            </a:r>
            <a:r>
              <a:rPr sz="950" spc="-25" dirty="0">
                <a:latin typeface="Arial MT"/>
                <a:cs typeface="Arial MT"/>
              </a:rPr>
              <a:t>t</a:t>
            </a:r>
            <a:r>
              <a:rPr sz="950" spc="35" dirty="0">
                <a:latin typeface="Arial MT"/>
                <a:cs typeface="Arial MT"/>
              </a:rPr>
              <a:t>igu</a:t>
            </a:r>
            <a:r>
              <a:rPr sz="950" spc="45" dirty="0">
                <a:latin typeface="Arial MT"/>
                <a:cs typeface="Arial MT"/>
              </a:rPr>
              <a:t>a</a:t>
            </a:r>
            <a:r>
              <a:rPr sz="950" spc="40" dirty="0">
                <a:latin typeface="Arial MT"/>
                <a:cs typeface="Arial MT"/>
              </a:rPr>
              <a:t>do</a:t>
            </a:r>
            <a:r>
              <a:rPr sz="950" spc="10" dirty="0">
                <a:latin typeface="Arial MT"/>
                <a:cs typeface="Arial MT"/>
              </a:rPr>
              <a:t>r</a:t>
            </a:r>
            <a:r>
              <a:rPr sz="950" spc="40" dirty="0">
                <a:latin typeface="Arial MT"/>
                <a:cs typeface="Arial MT"/>
              </a:rPr>
              <a:t>e</a:t>
            </a:r>
            <a:r>
              <a:rPr sz="950" spc="15" dirty="0">
                <a:latin typeface="Arial MT"/>
                <a:cs typeface="Arial MT"/>
              </a:rPr>
              <a:t>s</a:t>
            </a:r>
            <a:r>
              <a:rPr sz="950" spc="60" dirty="0">
                <a:latin typeface="Arial MT"/>
                <a:cs typeface="Arial MT"/>
              </a:rPr>
              <a:t> </a:t>
            </a:r>
            <a:r>
              <a:rPr sz="950" spc="45" dirty="0">
                <a:latin typeface="Arial MT"/>
                <a:cs typeface="Arial MT"/>
              </a:rPr>
              <a:t>d</a:t>
            </a:r>
            <a:r>
              <a:rPr sz="950" spc="35" dirty="0">
                <a:latin typeface="Arial MT"/>
                <a:cs typeface="Arial MT"/>
              </a:rPr>
              <a:t>e</a:t>
            </a:r>
            <a:r>
              <a:rPr sz="950" spc="5" dirty="0">
                <a:latin typeface="Arial MT"/>
                <a:cs typeface="Arial MT"/>
              </a:rPr>
              <a:t>l </a:t>
            </a:r>
            <a:r>
              <a:rPr sz="950" spc="105" dirty="0">
                <a:latin typeface="Arial MT"/>
                <a:cs typeface="Arial MT"/>
              </a:rPr>
              <a:t>m</a:t>
            </a:r>
            <a:r>
              <a:rPr sz="950" spc="40" dirty="0">
                <a:latin typeface="Arial MT"/>
                <a:cs typeface="Arial MT"/>
              </a:rPr>
              <a:t>an</a:t>
            </a:r>
            <a:r>
              <a:rPr sz="950" spc="45" dirty="0">
                <a:latin typeface="Arial MT"/>
                <a:cs typeface="Arial MT"/>
              </a:rPr>
              <a:t>d</a:t>
            </a:r>
            <a:r>
              <a:rPr sz="950" spc="15" dirty="0">
                <a:latin typeface="Arial MT"/>
                <a:cs typeface="Arial MT"/>
              </a:rPr>
              <a:t>o</a:t>
            </a:r>
            <a:r>
              <a:rPr sz="950" spc="5" dirty="0">
                <a:latin typeface="Arial MT"/>
                <a:cs typeface="Arial MT"/>
              </a:rPr>
              <a:t> (</a:t>
            </a:r>
            <a:r>
              <a:rPr sz="950" spc="35" dirty="0">
                <a:latin typeface="Arial MT"/>
                <a:cs typeface="Arial MT"/>
              </a:rPr>
              <a:t>Ni</a:t>
            </a:r>
            <a:r>
              <a:rPr sz="950" spc="-70" dirty="0">
                <a:latin typeface="Arial MT"/>
                <a:cs typeface="Arial MT"/>
              </a:rPr>
              <a:t>v</a:t>
            </a:r>
            <a:r>
              <a:rPr sz="950" spc="35" dirty="0">
                <a:latin typeface="Arial MT"/>
                <a:cs typeface="Arial MT"/>
              </a:rPr>
              <a:t>ele</a:t>
            </a:r>
            <a:r>
              <a:rPr sz="950" spc="15" dirty="0">
                <a:latin typeface="Arial MT"/>
                <a:cs typeface="Arial MT"/>
              </a:rPr>
              <a:t>s</a:t>
            </a:r>
            <a:r>
              <a:rPr sz="950" spc="60" dirty="0">
                <a:latin typeface="Arial MT"/>
                <a:cs typeface="Arial MT"/>
              </a:rPr>
              <a:t> </a:t>
            </a:r>
            <a:r>
              <a:rPr sz="950" spc="15" dirty="0">
                <a:latin typeface="Arial MT"/>
                <a:cs typeface="Arial MT"/>
              </a:rPr>
              <a:t>y</a:t>
            </a:r>
            <a:r>
              <a:rPr sz="950" spc="-105" dirty="0">
                <a:latin typeface="Arial MT"/>
                <a:cs typeface="Arial MT"/>
              </a:rPr>
              <a:t> </a:t>
            </a:r>
            <a:r>
              <a:rPr sz="950" spc="45" dirty="0" err="1" smtClean="0">
                <a:latin typeface="Arial MT"/>
                <a:cs typeface="Arial MT"/>
              </a:rPr>
              <a:t>p</a:t>
            </a:r>
            <a:r>
              <a:rPr sz="950" spc="10" dirty="0" err="1" smtClean="0">
                <a:latin typeface="Arial MT"/>
                <a:cs typeface="Arial MT"/>
              </a:rPr>
              <a:t>é</a:t>
            </a:r>
            <a:r>
              <a:rPr lang="es-ES" sz="950" spc="10" dirty="0" smtClean="0">
                <a:latin typeface="Arial MT"/>
                <a:cs typeface="Arial MT"/>
              </a:rPr>
              <a:t> </a:t>
            </a:r>
            <a:r>
              <a:rPr sz="950" spc="10" dirty="0" err="1" smtClean="0">
                <a:latin typeface="Arial MT"/>
                <a:cs typeface="Arial MT"/>
              </a:rPr>
              <a:t>Nivel</a:t>
            </a:r>
            <a:r>
              <a:rPr sz="950" spc="-5" dirty="0" smtClean="0">
                <a:latin typeface="Arial MT"/>
                <a:cs typeface="Arial MT"/>
              </a:rPr>
              <a:t> </a:t>
            </a:r>
            <a:r>
              <a:rPr sz="950" spc="20" dirty="0">
                <a:latin typeface="Arial MT"/>
                <a:cs typeface="Arial MT"/>
              </a:rPr>
              <a:t>aceite,</a:t>
            </a:r>
            <a:r>
              <a:rPr sz="950" spc="-45" dirty="0">
                <a:latin typeface="Arial MT"/>
                <a:cs typeface="Arial MT"/>
              </a:rPr>
              <a:t> </a:t>
            </a:r>
            <a:r>
              <a:rPr sz="950" spc="25" dirty="0">
                <a:latin typeface="Arial MT"/>
                <a:cs typeface="Arial MT"/>
              </a:rPr>
              <a:t>caja</a:t>
            </a:r>
            <a:r>
              <a:rPr sz="950" spc="5" dirty="0">
                <a:latin typeface="Arial MT"/>
                <a:cs typeface="Arial MT"/>
              </a:rPr>
              <a:t> </a:t>
            </a:r>
            <a:r>
              <a:rPr sz="950" spc="25" dirty="0">
                <a:latin typeface="Arial MT"/>
                <a:cs typeface="Arial MT"/>
              </a:rPr>
              <a:t>de</a:t>
            </a:r>
            <a:r>
              <a:rPr sz="950" spc="5" dirty="0">
                <a:latin typeface="Arial MT"/>
                <a:cs typeface="Arial MT"/>
              </a:rPr>
              <a:t> </a:t>
            </a:r>
            <a:r>
              <a:rPr sz="950" spc="35" dirty="0">
                <a:latin typeface="Arial MT"/>
                <a:cs typeface="Arial MT"/>
              </a:rPr>
              <a:t>engranaje</a:t>
            </a:r>
            <a:endParaRPr sz="950" dirty="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19584" y="3034804"/>
            <a:ext cx="681990" cy="90805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065" marR="5080" indent="6350" algn="ctr">
              <a:lnSpc>
                <a:spcPct val="118700"/>
              </a:lnSpc>
              <a:spcBef>
                <a:spcPts val="130"/>
              </a:spcBef>
            </a:pPr>
            <a:r>
              <a:rPr sz="950" spc="20" dirty="0" err="1" smtClean="0">
                <a:latin typeface="Arial MT"/>
                <a:cs typeface="Arial MT"/>
              </a:rPr>
              <a:t>Observar</a:t>
            </a:r>
            <a:r>
              <a:rPr lang="es-ES" sz="950" spc="20" dirty="0" smtClean="0">
                <a:latin typeface="Arial MT"/>
                <a:cs typeface="Arial MT"/>
              </a:rPr>
              <a:t> </a:t>
            </a:r>
            <a:r>
              <a:rPr sz="950" spc="40" dirty="0" err="1" smtClean="0">
                <a:latin typeface="Arial MT"/>
                <a:cs typeface="Arial MT"/>
              </a:rPr>
              <a:t>Co</a:t>
            </a:r>
            <a:r>
              <a:rPr sz="950" spc="100" dirty="0" err="1" smtClean="0">
                <a:latin typeface="Arial MT"/>
                <a:cs typeface="Arial MT"/>
              </a:rPr>
              <a:t>m</a:t>
            </a:r>
            <a:r>
              <a:rPr sz="950" spc="40" dirty="0" err="1" smtClean="0">
                <a:latin typeface="Arial MT"/>
                <a:cs typeface="Arial MT"/>
              </a:rPr>
              <a:t>p</a:t>
            </a:r>
            <a:r>
              <a:rPr sz="950" spc="5" dirty="0" err="1" smtClean="0">
                <a:latin typeface="Arial MT"/>
                <a:cs typeface="Arial MT"/>
              </a:rPr>
              <a:t>r</a:t>
            </a:r>
            <a:r>
              <a:rPr sz="950" spc="40" dirty="0" err="1" smtClean="0">
                <a:latin typeface="Arial MT"/>
                <a:cs typeface="Arial MT"/>
              </a:rPr>
              <a:t>o</a:t>
            </a:r>
            <a:r>
              <a:rPr sz="950" spc="35" dirty="0" err="1" smtClean="0">
                <a:latin typeface="Arial MT"/>
                <a:cs typeface="Arial MT"/>
              </a:rPr>
              <a:t>ba</a:t>
            </a:r>
            <a:r>
              <a:rPr sz="950" spc="5" dirty="0" err="1" smtClean="0">
                <a:latin typeface="Arial MT"/>
                <a:cs typeface="Arial MT"/>
              </a:rPr>
              <a:t>r</a:t>
            </a:r>
            <a:r>
              <a:rPr lang="es-ES" sz="950" spc="5" dirty="0" smtClean="0">
                <a:latin typeface="Arial MT"/>
                <a:cs typeface="Arial MT"/>
              </a:rPr>
              <a:t> </a:t>
            </a:r>
            <a:r>
              <a:rPr sz="950" spc="40" dirty="0" err="1" smtClean="0">
                <a:latin typeface="Arial MT"/>
                <a:cs typeface="Arial MT"/>
              </a:rPr>
              <a:t>Co</a:t>
            </a:r>
            <a:r>
              <a:rPr sz="950" spc="100" dirty="0" err="1" smtClean="0">
                <a:latin typeface="Arial MT"/>
                <a:cs typeface="Arial MT"/>
              </a:rPr>
              <a:t>m</a:t>
            </a:r>
            <a:r>
              <a:rPr sz="950" spc="40" dirty="0" err="1" smtClean="0">
                <a:latin typeface="Arial MT"/>
                <a:cs typeface="Arial MT"/>
              </a:rPr>
              <a:t>p</a:t>
            </a:r>
            <a:r>
              <a:rPr sz="950" spc="5" dirty="0" err="1" smtClean="0">
                <a:latin typeface="Arial MT"/>
                <a:cs typeface="Arial MT"/>
              </a:rPr>
              <a:t>r</a:t>
            </a:r>
            <a:r>
              <a:rPr sz="950" spc="35" dirty="0" err="1" smtClean="0">
                <a:latin typeface="Arial MT"/>
                <a:cs typeface="Arial MT"/>
              </a:rPr>
              <a:t>obar</a:t>
            </a:r>
            <a:r>
              <a:rPr lang="es-ES" sz="950" spc="35" dirty="0" smtClean="0">
                <a:latin typeface="Arial MT"/>
                <a:cs typeface="Arial MT"/>
              </a:rPr>
              <a:t> </a:t>
            </a:r>
            <a:r>
              <a:rPr sz="1050" spc="-20" dirty="0" err="1" smtClean="0">
                <a:latin typeface="Arial MT"/>
                <a:cs typeface="Arial MT"/>
              </a:rPr>
              <a:t>Observar</a:t>
            </a:r>
            <a:r>
              <a:rPr lang="es-ES" sz="1050" spc="-20" dirty="0" smtClean="0">
                <a:latin typeface="Arial MT"/>
                <a:cs typeface="Arial MT"/>
              </a:rPr>
              <a:t> </a:t>
            </a:r>
            <a:r>
              <a:rPr sz="950" spc="20" dirty="0" err="1" smtClean="0">
                <a:latin typeface="Arial MT"/>
                <a:cs typeface="Arial MT"/>
              </a:rPr>
              <a:t>Observar</a:t>
            </a:r>
            <a:endParaRPr sz="950" dirty="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92837" y="4100835"/>
            <a:ext cx="2152015" cy="72453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spcBef>
                <a:spcPts val="315"/>
              </a:spcBef>
            </a:pPr>
            <a:r>
              <a:rPr sz="950" b="1" spc="-65" dirty="0">
                <a:latin typeface="Arial"/>
                <a:cs typeface="Arial"/>
              </a:rPr>
              <a:t>E</a:t>
            </a:r>
            <a:r>
              <a:rPr sz="950" b="1" spc="-10" dirty="0">
                <a:latin typeface="Arial"/>
                <a:cs typeface="Arial"/>
              </a:rPr>
              <a:t>L</a:t>
            </a:r>
            <a:r>
              <a:rPr sz="950" b="1" spc="-65" dirty="0">
                <a:latin typeface="Arial"/>
                <a:cs typeface="Arial"/>
              </a:rPr>
              <a:t>E</a:t>
            </a:r>
            <a:r>
              <a:rPr sz="950" b="1" spc="20" dirty="0">
                <a:latin typeface="Arial"/>
                <a:cs typeface="Arial"/>
              </a:rPr>
              <a:t>M</a:t>
            </a:r>
            <a:r>
              <a:rPr sz="950" b="1" spc="-65" dirty="0">
                <a:latin typeface="Arial"/>
                <a:cs typeface="Arial"/>
              </a:rPr>
              <a:t>E</a:t>
            </a:r>
            <a:r>
              <a:rPr sz="950" b="1" spc="-35" dirty="0">
                <a:latin typeface="Arial"/>
                <a:cs typeface="Arial"/>
              </a:rPr>
              <a:t>N</a:t>
            </a:r>
            <a:r>
              <a:rPr sz="950" b="1" spc="-10" dirty="0">
                <a:latin typeface="Arial"/>
                <a:cs typeface="Arial"/>
              </a:rPr>
              <a:t>T</a:t>
            </a:r>
            <a:r>
              <a:rPr sz="950" b="1" spc="-15" dirty="0">
                <a:latin typeface="Arial"/>
                <a:cs typeface="Arial"/>
              </a:rPr>
              <a:t>O</a:t>
            </a:r>
            <a:r>
              <a:rPr sz="950" b="1" spc="20" dirty="0">
                <a:latin typeface="Arial"/>
                <a:cs typeface="Arial"/>
              </a:rPr>
              <a:t>S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-35" dirty="0">
                <a:latin typeface="Arial"/>
                <a:cs typeface="Arial"/>
              </a:rPr>
              <a:t>D</a:t>
            </a:r>
            <a:r>
              <a:rPr sz="950" b="1" spc="20" dirty="0">
                <a:latin typeface="Arial"/>
                <a:cs typeface="Arial"/>
              </a:rPr>
              <a:t>E</a:t>
            </a:r>
            <a:r>
              <a:rPr sz="950" b="1" spc="-105" dirty="0">
                <a:latin typeface="Arial"/>
                <a:cs typeface="Arial"/>
              </a:rPr>
              <a:t> </a:t>
            </a:r>
            <a:r>
              <a:rPr sz="950" b="1" spc="-35" dirty="0">
                <a:latin typeface="Arial"/>
                <a:cs typeface="Arial"/>
              </a:rPr>
              <a:t>C</a:t>
            </a:r>
            <a:r>
              <a:rPr sz="950" b="1" spc="-5" dirty="0">
                <a:latin typeface="Arial"/>
                <a:cs typeface="Arial"/>
              </a:rPr>
              <a:t>O</a:t>
            </a:r>
            <a:r>
              <a:rPr sz="950" b="1" spc="-35" dirty="0">
                <a:latin typeface="Arial"/>
                <a:cs typeface="Arial"/>
              </a:rPr>
              <a:t>R</a:t>
            </a:r>
            <a:r>
              <a:rPr sz="950" b="1" spc="-15" dirty="0">
                <a:latin typeface="Arial"/>
                <a:cs typeface="Arial"/>
              </a:rPr>
              <a:t>T</a:t>
            </a:r>
            <a:r>
              <a:rPr sz="950" b="1" spc="20" dirty="0">
                <a:latin typeface="Arial"/>
                <a:cs typeface="Arial"/>
              </a:rPr>
              <a:t>E</a:t>
            </a:r>
            <a:endParaRPr sz="950" dirty="0">
              <a:latin typeface="Arial"/>
              <a:cs typeface="Arial"/>
            </a:endParaRPr>
          </a:p>
          <a:p>
            <a:pPr marL="12700" marR="5080">
              <a:lnSpc>
                <a:spcPts val="1390"/>
              </a:lnSpc>
              <a:spcBef>
                <a:spcPts val="60"/>
              </a:spcBef>
            </a:pPr>
            <a:r>
              <a:rPr sz="950" spc="30" dirty="0">
                <a:latin typeface="Arial MT"/>
                <a:cs typeface="Arial MT"/>
              </a:rPr>
              <a:t>Ni</a:t>
            </a:r>
            <a:r>
              <a:rPr sz="950" spc="-70" dirty="0">
                <a:latin typeface="Arial MT"/>
                <a:cs typeface="Arial MT"/>
              </a:rPr>
              <a:t>v</a:t>
            </a:r>
            <a:r>
              <a:rPr sz="950" spc="45" dirty="0">
                <a:latin typeface="Arial MT"/>
                <a:cs typeface="Arial MT"/>
              </a:rPr>
              <a:t>e</a:t>
            </a:r>
            <a:r>
              <a:rPr sz="950" spc="30" dirty="0">
                <a:latin typeface="Arial MT"/>
                <a:cs typeface="Arial MT"/>
              </a:rPr>
              <a:t>le</a:t>
            </a:r>
            <a:r>
              <a:rPr sz="950" spc="15" dirty="0">
                <a:latin typeface="Arial MT"/>
                <a:cs typeface="Arial MT"/>
              </a:rPr>
              <a:t>s</a:t>
            </a:r>
            <a:r>
              <a:rPr sz="950" spc="60" dirty="0">
                <a:latin typeface="Arial MT"/>
                <a:cs typeface="Arial MT"/>
              </a:rPr>
              <a:t> </a:t>
            </a:r>
            <a:r>
              <a:rPr sz="950" spc="15" dirty="0">
                <a:latin typeface="Arial MT"/>
                <a:cs typeface="Arial MT"/>
              </a:rPr>
              <a:t>y</a:t>
            </a:r>
            <a:r>
              <a:rPr sz="950" spc="-105" dirty="0">
                <a:latin typeface="Arial MT"/>
                <a:cs typeface="Arial MT"/>
              </a:rPr>
              <a:t> </a:t>
            </a:r>
            <a:r>
              <a:rPr sz="950" spc="35" dirty="0">
                <a:latin typeface="Arial MT"/>
                <a:cs typeface="Arial MT"/>
              </a:rPr>
              <a:t>p</a:t>
            </a:r>
            <a:r>
              <a:rPr sz="950" spc="45" dirty="0">
                <a:latin typeface="Arial MT"/>
                <a:cs typeface="Arial MT"/>
              </a:rPr>
              <a:t>é</a:t>
            </a:r>
            <a:r>
              <a:rPr sz="950" spc="5" dirty="0">
                <a:latin typeface="Arial MT"/>
                <a:cs typeface="Arial MT"/>
              </a:rPr>
              <a:t>r</a:t>
            </a:r>
            <a:r>
              <a:rPr sz="950" spc="45" dirty="0">
                <a:latin typeface="Arial MT"/>
                <a:cs typeface="Arial MT"/>
              </a:rPr>
              <a:t>d</a:t>
            </a:r>
            <a:r>
              <a:rPr sz="950" spc="25" dirty="0">
                <a:latin typeface="Arial MT"/>
                <a:cs typeface="Arial MT"/>
              </a:rPr>
              <a:t>i</a:t>
            </a:r>
            <a:r>
              <a:rPr sz="950" spc="45" dirty="0">
                <a:latin typeface="Arial MT"/>
                <a:cs typeface="Arial MT"/>
              </a:rPr>
              <a:t>d</a:t>
            </a:r>
            <a:r>
              <a:rPr sz="950" spc="35" dirty="0">
                <a:latin typeface="Arial MT"/>
                <a:cs typeface="Arial MT"/>
              </a:rPr>
              <a:t>a</a:t>
            </a:r>
            <a:r>
              <a:rPr sz="950" spc="15" dirty="0">
                <a:latin typeface="Arial MT"/>
                <a:cs typeface="Arial MT"/>
              </a:rPr>
              <a:t>s</a:t>
            </a:r>
            <a:r>
              <a:rPr sz="950" spc="60" dirty="0">
                <a:latin typeface="Arial MT"/>
                <a:cs typeface="Arial MT"/>
              </a:rPr>
              <a:t> </a:t>
            </a:r>
            <a:r>
              <a:rPr sz="950" spc="45" dirty="0">
                <a:latin typeface="Arial MT"/>
                <a:cs typeface="Arial MT"/>
              </a:rPr>
              <a:t>a</a:t>
            </a:r>
            <a:r>
              <a:rPr sz="950" spc="10" dirty="0">
                <a:latin typeface="Arial MT"/>
                <a:cs typeface="Arial MT"/>
              </a:rPr>
              <a:t>c</a:t>
            </a:r>
            <a:r>
              <a:rPr sz="950" spc="45" dirty="0">
                <a:latin typeface="Arial MT"/>
                <a:cs typeface="Arial MT"/>
              </a:rPr>
              <a:t>e</a:t>
            </a:r>
            <a:r>
              <a:rPr sz="950" spc="30" dirty="0">
                <a:latin typeface="Arial MT"/>
                <a:cs typeface="Arial MT"/>
              </a:rPr>
              <a:t>i</a:t>
            </a:r>
            <a:r>
              <a:rPr sz="950" spc="-30" dirty="0">
                <a:latin typeface="Arial MT"/>
                <a:cs typeface="Arial MT"/>
              </a:rPr>
              <a:t>t</a:t>
            </a:r>
            <a:r>
              <a:rPr sz="950" spc="15" dirty="0">
                <a:latin typeface="Arial MT"/>
                <a:cs typeface="Arial MT"/>
              </a:rPr>
              <a:t>e</a:t>
            </a:r>
            <a:r>
              <a:rPr sz="950" spc="10" dirty="0">
                <a:latin typeface="Arial MT"/>
                <a:cs typeface="Arial MT"/>
              </a:rPr>
              <a:t> </a:t>
            </a:r>
            <a:r>
              <a:rPr sz="950" spc="35" dirty="0" err="1">
                <a:latin typeface="Arial MT"/>
                <a:cs typeface="Arial MT"/>
              </a:rPr>
              <a:t>e</a:t>
            </a:r>
            <a:r>
              <a:rPr sz="950" spc="15" dirty="0" err="1">
                <a:latin typeface="Arial MT"/>
                <a:cs typeface="Arial MT"/>
              </a:rPr>
              <a:t>n</a:t>
            </a:r>
            <a:r>
              <a:rPr sz="950" spc="5" dirty="0">
                <a:latin typeface="Arial MT"/>
                <a:cs typeface="Arial MT"/>
              </a:rPr>
              <a:t> </a:t>
            </a:r>
            <a:r>
              <a:rPr sz="950" spc="15" dirty="0" err="1" smtClean="0">
                <a:latin typeface="Arial MT"/>
                <a:cs typeface="Arial MT"/>
              </a:rPr>
              <a:t>c</a:t>
            </a:r>
            <a:r>
              <a:rPr sz="950" spc="35" dirty="0" err="1" smtClean="0">
                <a:latin typeface="Arial MT"/>
                <a:cs typeface="Arial MT"/>
              </a:rPr>
              <a:t>á</a:t>
            </a:r>
            <a:r>
              <a:rPr sz="950" spc="105" dirty="0" err="1" smtClean="0">
                <a:latin typeface="Arial MT"/>
                <a:cs typeface="Arial MT"/>
              </a:rPr>
              <a:t>m</a:t>
            </a:r>
            <a:r>
              <a:rPr sz="950" spc="35" dirty="0" err="1" smtClean="0">
                <a:latin typeface="Arial MT"/>
                <a:cs typeface="Arial MT"/>
              </a:rPr>
              <a:t>a</a:t>
            </a:r>
            <a:r>
              <a:rPr sz="950" spc="10" dirty="0" err="1" smtClean="0">
                <a:latin typeface="Arial MT"/>
                <a:cs typeface="Arial MT"/>
              </a:rPr>
              <a:t>r</a:t>
            </a:r>
            <a:r>
              <a:rPr sz="950" spc="35" dirty="0" err="1" smtClean="0">
                <a:latin typeface="Arial MT"/>
                <a:cs typeface="Arial MT"/>
              </a:rPr>
              <a:t>a</a:t>
            </a:r>
            <a:r>
              <a:rPr sz="950" spc="10" dirty="0" err="1" smtClean="0">
                <a:latin typeface="Arial MT"/>
                <a:cs typeface="Arial MT"/>
              </a:rPr>
              <a:t>s</a:t>
            </a:r>
            <a:r>
              <a:rPr lang="es-ES" sz="950" spc="10" dirty="0" smtClean="0">
                <a:latin typeface="Arial MT"/>
                <a:cs typeface="Arial MT"/>
              </a:rPr>
              <a:t> </a:t>
            </a:r>
            <a:r>
              <a:rPr sz="950" spc="30" dirty="0" err="1" smtClean="0">
                <a:latin typeface="Arial MT"/>
                <a:cs typeface="Arial MT"/>
              </a:rPr>
              <a:t>Presión</a:t>
            </a:r>
            <a:r>
              <a:rPr sz="950" dirty="0" smtClean="0">
                <a:latin typeface="Arial MT"/>
                <a:cs typeface="Arial MT"/>
              </a:rPr>
              <a:t> </a:t>
            </a:r>
            <a:r>
              <a:rPr sz="950" spc="30" dirty="0">
                <a:latin typeface="Arial MT"/>
                <a:cs typeface="Arial MT"/>
              </a:rPr>
              <a:t>de</a:t>
            </a:r>
            <a:r>
              <a:rPr sz="950" spc="5" dirty="0">
                <a:latin typeface="Arial MT"/>
                <a:cs typeface="Arial MT"/>
              </a:rPr>
              <a:t> SF6</a:t>
            </a:r>
            <a:endParaRPr sz="950" dirty="0">
              <a:latin typeface="Arial MT"/>
              <a:cs typeface="Arial MT"/>
            </a:endParaRPr>
          </a:p>
          <a:p>
            <a:pPr marL="12700">
              <a:spcBef>
                <a:spcPts val="160"/>
              </a:spcBef>
            </a:pPr>
            <a:r>
              <a:rPr sz="950" spc="-10" dirty="0">
                <a:latin typeface="Arial MT"/>
                <a:cs typeface="Arial MT"/>
              </a:rPr>
              <a:t>Vías</a:t>
            </a:r>
            <a:r>
              <a:rPr sz="950" spc="45" dirty="0">
                <a:latin typeface="Arial MT"/>
                <a:cs typeface="Arial MT"/>
              </a:rPr>
              <a:t> </a:t>
            </a:r>
            <a:r>
              <a:rPr sz="950" spc="25" dirty="0">
                <a:latin typeface="Arial MT"/>
                <a:cs typeface="Arial MT"/>
              </a:rPr>
              <a:t>de</a:t>
            </a:r>
            <a:r>
              <a:rPr sz="950" spc="-10" dirty="0">
                <a:latin typeface="Arial MT"/>
                <a:cs typeface="Arial MT"/>
              </a:rPr>
              <a:t> </a:t>
            </a:r>
            <a:r>
              <a:rPr sz="950" spc="15" dirty="0">
                <a:latin typeface="Arial MT"/>
                <a:cs typeface="Arial MT"/>
              </a:rPr>
              <a:t>corriente</a:t>
            </a:r>
            <a:endParaRPr sz="950" dirty="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769247" y="4100831"/>
            <a:ext cx="74295" cy="54864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spcBef>
                <a:spcPts val="315"/>
              </a:spcBef>
            </a:pPr>
            <a:r>
              <a:rPr sz="950" b="1" spc="10" dirty="0">
                <a:latin typeface="Arial"/>
                <a:cs typeface="Arial"/>
              </a:rPr>
              <a:t>*</a:t>
            </a:r>
            <a:endParaRPr sz="950">
              <a:latin typeface="Arial"/>
              <a:cs typeface="Arial"/>
            </a:endParaRPr>
          </a:p>
          <a:p>
            <a:pPr marL="12700">
              <a:spcBef>
                <a:spcPts val="220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2700">
              <a:spcBef>
                <a:spcPts val="254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620377" y="4100831"/>
            <a:ext cx="74295" cy="54864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spcBef>
                <a:spcPts val="315"/>
              </a:spcBef>
            </a:pPr>
            <a:r>
              <a:rPr sz="950" b="1" spc="10" dirty="0">
                <a:latin typeface="Arial"/>
                <a:cs typeface="Arial"/>
              </a:rPr>
              <a:t>*</a:t>
            </a:r>
            <a:endParaRPr sz="950">
              <a:latin typeface="Arial"/>
              <a:cs typeface="Arial"/>
            </a:endParaRPr>
          </a:p>
          <a:p>
            <a:pPr marL="12700">
              <a:spcBef>
                <a:spcPts val="220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2700">
              <a:spcBef>
                <a:spcPts val="254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471345" y="4100832"/>
            <a:ext cx="74295" cy="72453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spcBef>
                <a:spcPts val="315"/>
              </a:spcBef>
            </a:pPr>
            <a:r>
              <a:rPr sz="950" b="1" spc="10" dirty="0">
                <a:latin typeface="Arial"/>
                <a:cs typeface="Arial"/>
              </a:rPr>
              <a:t>*</a:t>
            </a:r>
            <a:endParaRPr sz="950">
              <a:latin typeface="Arial"/>
              <a:cs typeface="Arial"/>
            </a:endParaRPr>
          </a:p>
          <a:p>
            <a:pPr marL="12700">
              <a:spcBef>
                <a:spcPts val="220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2700">
              <a:spcBef>
                <a:spcPts val="254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2700">
              <a:spcBef>
                <a:spcPts val="245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19355" y="4256423"/>
            <a:ext cx="681990" cy="543162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ctr">
              <a:lnSpc>
                <a:spcPct val="120500"/>
              </a:lnSpc>
              <a:spcBef>
                <a:spcPts val="80"/>
              </a:spcBef>
            </a:pPr>
            <a:r>
              <a:rPr sz="1050" spc="-20" dirty="0" err="1" smtClean="0">
                <a:latin typeface="Arial MT"/>
                <a:cs typeface="Arial MT"/>
              </a:rPr>
              <a:t>Observar</a:t>
            </a:r>
            <a:r>
              <a:rPr lang="es-ES" sz="1050" spc="-20" dirty="0" smtClean="0">
                <a:latin typeface="Arial MT"/>
                <a:cs typeface="Arial MT"/>
              </a:rPr>
              <a:t> </a:t>
            </a:r>
            <a:r>
              <a:rPr sz="950" spc="15" dirty="0" err="1" smtClean="0">
                <a:latin typeface="Arial MT"/>
                <a:cs typeface="Arial MT"/>
              </a:rPr>
              <a:t>Observar</a:t>
            </a:r>
            <a:r>
              <a:rPr lang="es-ES" sz="950" spc="15" dirty="0" smtClean="0">
                <a:latin typeface="Arial MT"/>
                <a:cs typeface="Arial MT"/>
              </a:rPr>
              <a:t> </a:t>
            </a:r>
            <a:r>
              <a:rPr sz="950" spc="40" dirty="0" err="1" smtClean="0">
                <a:latin typeface="Arial MT"/>
                <a:cs typeface="Arial MT"/>
              </a:rPr>
              <a:t>C</a:t>
            </a:r>
            <a:r>
              <a:rPr sz="950" spc="45" dirty="0" err="1" smtClean="0">
                <a:latin typeface="Arial MT"/>
                <a:cs typeface="Arial MT"/>
              </a:rPr>
              <a:t>o</a:t>
            </a:r>
            <a:r>
              <a:rPr sz="950" spc="100" dirty="0" err="1" smtClean="0">
                <a:latin typeface="Arial MT"/>
                <a:cs typeface="Arial MT"/>
              </a:rPr>
              <a:t>m</a:t>
            </a:r>
            <a:r>
              <a:rPr sz="950" spc="45" dirty="0" err="1" smtClean="0">
                <a:latin typeface="Arial MT"/>
                <a:cs typeface="Arial MT"/>
              </a:rPr>
              <a:t>p</a:t>
            </a:r>
            <a:r>
              <a:rPr sz="950" spc="5" dirty="0" err="1" smtClean="0">
                <a:latin typeface="Arial MT"/>
                <a:cs typeface="Arial MT"/>
              </a:rPr>
              <a:t>r</a:t>
            </a:r>
            <a:r>
              <a:rPr sz="950" spc="45" dirty="0" err="1" smtClean="0">
                <a:latin typeface="Arial MT"/>
                <a:cs typeface="Arial MT"/>
              </a:rPr>
              <a:t>o</a:t>
            </a:r>
            <a:r>
              <a:rPr sz="950" spc="30" dirty="0" err="1" smtClean="0">
                <a:latin typeface="Arial MT"/>
                <a:cs typeface="Arial MT"/>
              </a:rPr>
              <a:t>bar</a:t>
            </a:r>
            <a:endParaRPr sz="950" dirty="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192836" y="4983234"/>
            <a:ext cx="1516380" cy="125349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spcBef>
                <a:spcPts val="315"/>
              </a:spcBef>
            </a:pPr>
            <a:r>
              <a:rPr sz="950" b="1" spc="-55" dirty="0">
                <a:latin typeface="Arial"/>
                <a:cs typeface="Arial"/>
              </a:rPr>
              <a:t>GENERAL</a:t>
            </a:r>
            <a:endParaRPr sz="950" dirty="0">
              <a:latin typeface="Arial"/>
              <a:cs typeface="Arial"/>
            </a:endParaRPr>
          </a:p>
          <a:p>
            <a:pPr marL="12700" marR="202565">
              <a:lnSpc>
                <a:spcPts val="1390"/>
              </a:lnSpc>
              <a:spcBef>
                <a:spcPts val="60"/>
              </a:spcBef>
            </a:pPr>
            <a:r>
              <a:rPr sz="950" spc="30" dirty="0">
                <a:latin typeface="Arial MT"/>
                <a:cs typeface="Arial MT"/>
              </a:rPr>
              <a:t>Estado</a:t>
            </a:r>
            <a:r>
              <a:rPr sz="950" spc="-20" dirty="0">
                <a:latin typeface="Arial MT"/>
                <a:cs typeface="Arial MT"/>
              </a:rPr>
              <a:t> </a:t>
            </a:r>
            <a:r>
              <a:rPr sz="950" spc="30" dirty="0">
                <a:latin typeface="Arial MT"/>
                <a:cs typeface="Arial MT"/>
              </a:rPr>
              <a:t>general</a:t>
            </a:r>
            <a:r>
              <a:rPr sz="950" spc="-20" dirty="0">
                <a:latin typeface="Arial MT"/>
                <a:cs typeface="Arial MT"/>
              </a:rPr>
              <a:t> </a:t>
            </a:r>
            <a:r>
              <a:rPr sz="950" spc="20" dirty="0" err="1" smtClean="0">
                <a:latin typeface="Arial MT"/>
                <a:cs typeface="Arial MT"/>
              </a:rPr>
              <a:t>pintura</a:t>
            </a:r>
            <a:r>
              <a:rPr lang="es-ES" sz="950" spc="20" dirty="0" smtClean="0">
                <a:latin typeface="Arial MT"/>
                <a:cs typeface="Arial MT"/>
              </a:rPr>
              <a:t> </a:t>
            </a:r>
            <a:r>
              <a:rPr sz="950" spc="15" dirty="0" err="1" smtClean="0">
                <a:latin typeface="Arial MT"/>
                <a:cs typeface="Arial MT"/>
              </a:rPr>
              <a:t>Oxidación</a:t>
            </a:r>
            <a:endParaRPr sz="950" dirty="0">
              <a:latin typeface="Arial MT"/>
              <a:cs typeface="Arial MT"/>
            </a:endParaRPr>
          </a:p>
          <a:p>
            <a:pPr marL="12700">
              <a:spcBef>
                <a:spcPts val="160"/>
              </a:spcBef>
            </a:pPr>
            <a:r>
              <a:rPr sz="950" spc="30" dirty="0">
                <a:latin typeface="Arial MT"/>
                <a:cs typeface="Arial MT"/>
              </a:rPr>
              <a:t>Porcelanas/aisladores</a:t>
            </a:r>
            <a:endParaRPr sz="950" dirty="0">
              <a:latin typeface="Arial MT"/>
              <a:cs typeface="Arial MT"/>
            </a:endParaRPr>
          </a:p>
          <a:p>
            <a:pPr marL="12700">
              <a:spcBef>
                <a:spcPts val="245"/>
              </a:spcBef>
            </a:pPr>
            <a:r>
              <a:rPr sz="950" spc="25" dirty="0">
                <a:latin typeface="Arial MT"/>
                <a:cs typeface="Arial MT"/>
              </a:rPr>
              <a:t>Fugas</a:t>
            </a:r>
            <a:r>
              <a:rPr sz="950" spc="20" dirty="0">
                <a:latin typeface="Arial MT"/>
                <a:cs typeface="Arial MT"/>
              </a:rPr>
              <a:t> aceite</a:t>
            </a:r>
            <a:endParaRPr sz="950" dirty="0">
              <a:latin typeface="Arial MT"/>
              <a:cs typeface="Arial MT"/>
            </a:endParaRPr>
          </a:p>
          <a:p>
            <a:pPr marL="12700" marR="5080">
              <a:lnSpc>
                <a:spcPct val="121600"/>
              </a:lnSpc>
              <a:spcBef>
                <a:spcPts val="5"/>
              </a:spcBef>
            </a:pPr>
            <a:r>
              <a:rPr sz="950" spc="40" dirty="0">
                <a:latin typeface="Arial MT"/>
                <a:cs typeface="Arial MT"/>
              </a:rPr>
              <a:t>R</a:t>
            </a:r>
            <a:r>
              <a:rPr sz="950" spc="45" dirty="0">
                <a:latin typeface="Arial MT"/>
                <a:cs typeface="Arial MT"/>
              </a:rPr>
              <a:t>a</a:t>
            </a:r>
            <a:r>
              <a:rPr sz="950" spc="15" dirty="0">
                <a:latin typeface="Arial MT"/>
                <a:cs typeface="Arial MT"/>
              </a:rPr>
              <a:t>c</a:t>
            </a:r>
            <a:r>
              <a:rPr sz="950" spc="35" dirty="0">
                <a:latin typeface="Arial MT"/>
                <a:cs typeface="Arial MT"/>
              </a:rPr>
              <a:t>o</a:t>
            </a:r>
            <a:r>
              <a:rPr sz="950" spc="5" dirty="0">
                <a:latin typeface="Arial MT"/>
                <a:cs typeface="Arial MT"/>
              </a:rPr>
              <a:t>r</a:t>
            </a:r>
            <a:r>
              <a:rPr sz="950" spc="45" dirty="0">
                <a:latin typeface="Arial MT"/>
                <a:cs typeface="Arial MT"/>
              </a:rPr>
              <a:t>e</a:t>
            </a:r>
            <a:r>
              <a:rPr sz="950" spc="15" dirty="0">
                <a:latin typeface="Arial MT"/>
                <a:cs typeface="Arial MT"/>
              </a:rPr>
              <a:t>s</a:t>
            </a:r>
            <a:r>
              <a:rPr sz="950" spc="60" dirty="0">
                <a:latin typeface="Arial MT"/>
                <a:cs typeface="Arial MT"/>
              </a:rPr>
              <a:t> </a:t>
            </a:r>
            <a:r>
              <a:rPr sz="950" spc="15" dirty="0">
                <a:latin typeface="Arial MT"/>
                <a:cs typeface="Arial MT"/>
              </a:rPr>
              <a:t>y</a:t>
            </a:r>
            <a:r>
              <a:rPr sz="950" spc="-105" dirty="0">
                <a:latin typeface="Arial MT"/>
                <a:cs typeface="Arial MT"/>
              </a:rPr>
              <a:t> </a:t>
            </a:r>
            <a:r>
              <a:rPr sz="950" spc="-25" dirty="0">
                <a:latin typeface="Arial MT"/>
                <a:cs typeface="Arial MT"/>
              </a:rPr>
              <a:t>t</a:t>
            </a:r>
            <a:r>
              <a:rPr sz="950" spc="35" dirty="0">
                <a:latin typeface="Arial MT"/>
                <a:cs typeface="Arial MT"/>
              </a:rPr>
              <a:t>ub</a:t>
            </a:r>
            <a:r>
              <a:rPr sz="950" spc="45" dirty="0">
                <a:latin typeface="Arial MT"/>
                <a:cs typeface="Arial MT"/>
              </a:rPr>
              <a:t>e</a:t>
            </a:r>
            <a:r>
              <a:rPr sz="950" spc="5" dirty="0">
                <a:latin typeface="Arial MT"/>
                <a:cs typeface="Arial MT"/>
              </a:rPr>
              <a:t>r</a:t>
            </a:r>
            <a:r>
              <a:rPr sz="950" spc="-25" dirty="0">
                <a:latin typeface="Arial MT"/>
                <a:cs typeface="Arial MT"/>
              </a:rPr>
              <a:t>í</a:t>
            </a:r>
            <a:r>
              <a:rPr sz="950" spc="35" dirty="0">
                <a:latin typeface="Arial MT"/>
                <a:cs typeface="Arial MT"/>
              </a:rPr>
              <a:t>a</a:t>
            </a:r>
            <a:r>
              <a:rPr sz="950" spc="15" dirty="0">
                <a:latin typeface="Arial MT"/>
                <a:cs typeface="Arial MT"/>
              </a:rPr>
              <a:t>s</a:t>
            </a:r>
            <a:r>
              <a:rPr sz="950" spc="65" dirty="0">
                <a:latin typeface="Arial MT"/>
                <a:cs typeface="Arial MT"/>
              </a:rPr>
              <a:t> </a:t>
            </a:r>
            <a:r>
              <a:rPr sz="950" spc="35" dirty="0">
                <a:latin typeface="Arial MT"/>
                <a:cs typeface="Arial MT"/>
              </a:rPr>
              <a:t>d</a:t>
            </a:r>
            <a:r>
              <a:rPr sz="950" spc="15" dirty="0">
                <a:latin typeface="Arial MT"/>
                <a:cs typeface="Arial MT"/>
              </a:rPr>
              <a:t>e</a:t>
            </a:r>
            <a:r>
              <a:rPr sz="950" spc="5" dirty="0">
                <a:latin typeface="Arial MT"/>
                <a:cs typeface="Arial MT"/>
              </a:rPr>
              <a:t> </a:t>
            </a:r>
            <a:r>
              <a:rPr sz="950" spc="30" dirty="0" err="1" smtClean="0">
                <a:latin typeface="Arial MT"/>
                <a:cs typeface="Arial MT"/>
              </a:rPr>
              <a:t>ai</a:t>
            </a:r>
            <a:r>
              <a:rPr sz="950" spc="10" dirty="0" err="1" smtClean="0">
                <a:latin typeface="Arial MT"/>
                <a:cs typeface="Arial MT"/>
              </a:rPr>
              <a:t>re</a:t>
            </a:r>
            <a:r>
              <a:rPr lang="es-ES" sz="950" spc="10" dirty="0" smtClean="0">
                <a:latin typeface="Arial MT"/>
                <a:cs typeface="Arial MT"/>
              </a:rPr>
              <a:t> </a:t>
            </a:r>
            <a:r>
              <a:rPr sz="950" spc="40" dirty="0" err="1" smtClean="0">
                <a:latin typeface="Arial MT"/>
                <a:cs typeface="Arial MT"/>
              </a:rPr>
              <a:t>Pasamuros</a:t>
            </a:r>
            <a:endParaRPr sz="950" dirty="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769393" y="5006772"/>
            <a:ext cx="74295" cy="16286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950" b="1" spc="10" dirty="0">
                <a:latin typeface="Arial"/>
                <a:cs typeface="Arial"/>
              </a:rPr>
              <a:t>*</a:t>
            </a:r>
            <a:endParaRPr sz="9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620503" y="5006772"/>
            <a:ext cx="74295" cy="16286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950" b="1" spc="10" dirty="0">
                <a:latin typeface="Arial"/>
                <a:cs typeface="Arial"/>
              </a:rPr>
              <a:t>*</a:t>
            </a:r>
            <a:endParaRPr sz="9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471163" y="4983235"/>
            <a:ext cx="74930" cy="54800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spcBef>
                <a:spcPts val="315"/>
              </a:spcBef>
            </a:pPr>
            <a:r>
              <a:rPr sz="950" b="1" spc="10" dirty="0">
                <a:latin typeface="Arial"/>
                <a:cs typeface="Arial"/>
              </a:rPr>
              <a:t>*</a:t>
            </a:r>
            <a:endParaRPr sz="950">
              <a:latin typeface="Arial"/>
              <a:cs typeface="Arial"/>
            </a:endParaRPr>
          </a:p>
          <a:p>
            <a:pPr marL="12700">
              <a:spcBef>
                <a:spcPts val="220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2700">
              <a:spcBef>
                <a:spcPts val="245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036198" y="5153162"/>
            <a:ext cx="837565" cy="10833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67640" marR="139700" indent="-635" algn="just">
              <a:lnSpc>
                <a:spcPct val="121800"/>
              </a:lnSpc>
              <a:spcBef>
                <a:spcPts val="90"/>
              </a:spcBef>
            </a:pPr>
            <a:r>
              <a:rPr sz="950" spc="-5" dirty="0" err="1" smtClean="0">
                <a:latin typeface="Arial MT"/>
                <a:cs typeface="Arial MT"/>
              </a:rPr>
              <a:t>O</a:t>
            </a:r>
            <a:r>
              <a:rPr sz="950" spc="40" dirty="0" err="1" smtClean="0">
                <a:latin typeface="Arial MT"/>
                <a:cs typeface="Arial MT"/>
              </a:rPr>
              <a:t>b</a:t>
            </a:r>
            <a:r>
              <a:rPr sz="950" spc="90" dirty="0" err="1" smtClean="0">
                <a:latin typeface="Arial MT"/>
                <a:cs typeface="Arial MT"/>
              </a:rPr>
              <a:t>s</a:t>
            </a:r>
            <a:r>
              <a:rPr sz="950" spc="45" dirty="0" err="1" smtClean="0">
                <a:latin typeface="Arial MT"/>
                <a:cs typeface="Arial MT"/>
              </a:rPr>
              <a:t>e</a:t>
            </a:r>
            <a:r>
              <a:rPr sz="950" spc="5" dirty="0" err="1" smtClean="0">
                <a:latin typeface="Arial MT"/>
                <a:cs typeface="Arial MT"/>
              </a:rPr>
              <a:t>r</a:t>
            </a:r>
            <a:r>
              <a:rPr sz="950" spc="-70" dirty="0" err="1" smtClean="0">
                <a:latin typeface="Arial MT"/>
                <a:cs typeface="Arial MT"/>
              </a:rPr>
              <a:t>v</a:t>
            </a:r>
            <a:r>
              <a:rPr sz="950" spc="35" dirty="0" err="1" smtClean="0">
                <a:latin typeface="Arial MT"/>
                <a:cs typeface="Arial MT"/>
              </a:rPr>
              <a:t>a</a:t>
            </a:r>
            <a:r>
              <a:rPr sz="950" spc="5" dirty="0" err="1" smtClean="0">
                <a:latin typeface="Arial MT"/>
                <a:cs typeface="Arial MT"/>
              </a:rPr>
              <a:t>r</a:t>
            </a:r>
            <a:r>
              <a:rPr lang="es-ES" sz="950" spc="5" dirty="0" smtClean="0">
                <a:latin typeface="Arial MT"/>
                <a:cs typeface="Arial MT"/>
              </a:rPr>
              <a:t> </a:t>
            </a:r>
            <a:r>
              <a:rPr sz="950" spc="25" dirty="0" err="1" smtClean="0">
                <a:latin typeface="Arial MT"/>
                <a:cs typeface="Arial MT"/>
              </a:rPr>
              <a:t>Corregir</a:t>
            </a:r>
            <a:r>
              <a:rPr lang="es-ES" sz="950" spc="25" dirty="0" smtClean="0">
                <a:latin typeface="Arial MT"/>
                <a:cs typeface="Arial MT"/>
              </a:rPr>
              <a:t> </a:t>
            </a:r>
            <a:r>
              <a:rPr sz="950" spc="-5" dirty="0" err="1" smtClean="0">
                <a:latin typeface="Arial MT"/>
                <a:cs typeface="Arial MT"/>
              </a:rPr>
              <a:t>O</a:t>
            </a:r>
            <a:r>
              <a:rPr sz="950" spc="35" dirty="0" err="1" smtClean="0">
                <a:latin typeface="Arial MT"/>
                <a:cs typeface="Arial MT"/>
              </a:rPr>
              <a:t>b</a:t>
            </a:r>
            <a:r>
              <a:rPr sz="950" spc="90" dirty="0" err="1" smtClean="0">
                <a:latin typeface="Arial MT"/>
                <a:cs typeface="Arial MT"/>
              </a:rPr>
              <a:t>s</a:t>
            </a:r>
            <a:r>
              <a:rPr sz="950" spc="45" dirty="0" err="1" smtClean="0">
                <a:latin typeface="Arial MT"/>
                <a:cs typeface="Arial MT"/>
              </a:rPr>
              <a:t>e</a:t>
            </a:r>
            <a:r>
              <a:rPr sz="950" spc="5" dirty="0" err="1" smtClean="0">
                <a:latin typeface="Arial MT"/>
                <a:cs typeface="Arial MT"/>
              </a:rPr>
              <a:t>r</a:t>
            </a:r>
            <a:r>
              <a:rPr sz="950" spc="-70" dirty="0" err="1" smtClean="0">
                <a:latin typeface="Arial MT"/>
                <a:cs typeface="Arial MT"/>
              </a:rPr>
              <a:t>v</a:t>
            </a:r>
            <a:r>
              <a:rPr sz="950" spc="30" dirty="0" err="1" smtClean="0">
                <a:latin typeface="Arial MT"/>
                <a:cs typeface="Arial MT"/>
              </a:rPr>
              <a:t>ar</a:t>
            </a:r>
            <a:r>
              <a:rPr lang="es-ES" sz="950" spc="30" dirty="0" smtClean="0">
                <a:latin typeface="Arial MT"/>
                <a:cs typeface="Arial MT"/>
              </a:rPr>
              <a:t> </a:t>
            </a:r>
            <a:r>
              <a:rPr sz="950" spc="-5" dirty="0" err="1" smtClean="0">
                <a:latin typeface="Arial MT"/>
                <a:cs typeface="Arial MT"/>
              </a:rPr>
              <a:t>O</a:t>
            </a:r>
            <a:r>
              <a:rPr sz="950" spc="35" dirty="0" err="1" smtClean="0">
                <a:latin typeface="Arial MT"/>
                <a:cs typeface="Arial MT"/>
              </a:rPr>
              <a:t>b</a:t>
            </a:r>
            <a:r>
              <a:rPr sz="950" spc="90" dirty="0" err="1" smtClean="0">
                <a:latin typeface="Arial MT"/>
                <a:cs typeface="Arial MT"/>
              </a:rPr>
              <a:t>s</a:t>
            </a:r>
            <a:r>
              <a:rPr sz="950" spc="45" dirty="0" err="1" smtClean="0">
                <a:latin typeface="Arial MT"/>
                <a:cs typeface="Arial MT"/>
              </a:rPr>
              <a:t>e</a:t>
            </a:r>
            <a:r>
              <a:rPr sz="950" spc="5" dirty="0" err="1" smtClean="0">
                <a:latin typeface="Arial MT"/>
                <a:cs typeface="Arial MT"/>
              </a:rPr>
              <a:t>r</a:t>
            </a:r>
            <a:r>
              <a:rPr sz="950" spc="-70" dirty="0" err="1" smtClean="0">
                <a:latin typeface="Arial MT"/>
                <a:cs typeface="Arial MT"/>
              </a:rPr>
              <a:t>v</a:t>
            </a:r>
            <a:r>
              <a:rPr sz="950" spc="35" dirty="0" err="1" smtClean="0">
                <a:latin typeface="Arial MT"/>
                <a:cs typeface="Arial MT"/>
              </a:rPr>
              <a:t>ar</a:t>
            </a:r>
            <a:endParaRPr sz="950" dirty="0">
              <a:latin typeface="Arial MT"/>
              <a:cs typeface="Arial MT"/>
            </a:endParaRPr>
          </a:p>
          <a:p>
            <a:pPr marL="168275" marR="5080" indent="-156210" algn="just">
              <a:lnSpc>
                <a:spcPct val="121600"/>
              </a:lnSpc>
              <a:spcBef>
                <a:spcPts val="5"/>
              </a:spcBef>
            </a:pPr>
            <a:r>
              <a:rPr sz="950" spc="-65" dirty="0" err="1">
                <a:latin typeface="Arial MT"/>
                <a:cs typeface="Arial MT"/>
              </a:rPr>
              <a:t>A</a:t>
            </a:r>
            <a:r>
              <a:rPr sz="950" spc="35" dirty="0" err="1">
                <a:latin typeface="Arial MT"/>
                <a:cs typeface="Arial MT"/>
              </a:rPr>
              <a:t>p</a:t>
            </a:r>
            <a:r>
              <a:rPr sz="950" spc="10" dirty="0" err="1">
                <a:latin typeface="Arial MT"/>
                <a:cs typeface="Arial MT"/>
              </a:rPr>
              <a:t>r</a:t>
            </a:r>
            <a:r>
              <a:rPr sz="950" spc="35" dirty="0" err="1">
                <a:latin typeface="Arial MT"/>
                <a:cs typeface="Arial MT"/>
              </a:rPr>
              <a:t>e</a:t>
            </a:r>
            <a:r>
              <a:rPr sz="950" spc="15" dirty="0" err="1">
                <a:latin typeface="Arial MT"/>
                <a:cs typeface="Arial MT"/>
              </a:rPr>
              <a:t>c</a:t>
            </a:r>
            <a:r>
              <a:rPr sz="950" spc="30" dirty="0" err="1">
                <a:latin typeface="Arial MT"/>
                <a:cs typeface="Arial MT"/>
              </a:rPr>
              <a:t>i</a:t>
            </a:r>
            <a:r>
              <a:rPr sz="950" spc="35" dirty="0" err="1">
                <a:latin typeface="Arial MT"/>
                <a:cs typeface="Arial MT"/>
              </a:rPr>
              <a:t>a</a:t>
            </a:r>
            <a:r>
              <a:rPr sz="950" spc="10" dirty="0" err="1">
                <a:latin typeface="Arial MT"/>
                <a:cs typeface="Arial MT"/>
              </a:rPr>
              <a:t>r</a:t>
            </a:r>
            <a:r>
              <a:rPr sz="950" spc="-25" dirty="0">
                <a:latin typeface="Arial MT"/>
                <a:cs typeface="Arial MT"/>
              </a:rPr>
              <a:t> </a:t>
            </a:r>
            <a:r>
              <a:rPr sz="950" spc="-25" dirty="0" err="1" smtClean="0">
                <a:latin typeface="Arial MT"/>
                <a:cs typeface="Arial MT"/>
              </a:rPr>
              <a:t>f</a:t>
            </a:r>
            <a:r>
              <a:rPr sz="950" spc="45" dirty="0" err="1" smtClean="0">
                <a:latin typeface="Arial MT"/>
                <a:cs typeface="Arial MT"/>
              </a:rPr>
              <a:t>u</a:t>
            </a:r>
            <a:r>
              <a:rPr sz="950" spc="30" dirty="0" err="1" smtClean="0">
                <a:latin typeface="Arial MT"/>
                <a:cs typeface="Arial MT"/>
              </a:rPr>
              <a:t>gas</a:t>
            </a:r>
            <a:r>
              <a:rPr lang="es-ES" sz="950" spc="30" dirty="0" smtClean="0">
                <a:latin typeface="Arial MT"/>
                <a:cs typeface="Arial MT"/>
              </a:rPr>
              <a:t> </a:t>
            </a:r>
            <a:r>
              <a:rPr sz="950" spc="15" dirty="0" err="1" smtClean="0">
                <a:latin typeface="Arial MT"/>
                <a:cs typeface="Arial MT"/>
              </a:rPr>
              <a:t>Observar</a:t>
            </a:r>
            <a:endParaRPr sz="950" dirty="0">
              <a:latin typeface="Arial MT"/>
              <a:cs typeface="Arial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768954" y="5505990"/>
            <a:ext cx="74295" cy="361637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2700">
              <a:spcBef>
                <a:spcPts val="245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620260" y="5708584"/>
            <a:ext cx="74295" cy="16286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471205" y="5681235"/>
            <a:ext cx="74295" cy="55499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>
              <a:spcBef>
                <a:spcPts val="345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2700">
              <a:spcBef>
                <a:spcPts val="250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  <a:p>
            <a:pPr marL="12700">
              <a:spcBef>
                <a:spcPts val="245"/>
              </a:spcBef>
            </a:pPr>
            <a:r>
              <a:rPr sz="950" spc="10" dirty="0">
                <a:latin typeface="Arial MT"/>
                <a:cs typeface="Arial MT"/>
              </a:rPr>
              <a:t>*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2.2.2	</a:t>
            </a:r>
            <a:r>
              <a:rPr dirty="0"/>
              <a:t>MANTENIMIENTO</a:t>
            </a:r>
            <a:r>
              <a:rPr spc="-25" dirty="0"/>
              <a:t> </a:t>
            </a:r>
            <a:r>
              <a:rPr dirty="0"/>
              <a:t>PREVENTIVO.</a:t>
            </a:r>
            <a:r>
              <a:rPr spc="-20" dirty="0"/>
              <a:t> </a:t>
            </a:r>
            <a:r>
              <a:rPr dirty="0"/>
              <a:t>Inspección</a:t>
            </a:r>
            <a:r>
              <a:rPr spc="-15" dirty="0"/>
              <a:t> </a:t>
            </a:r>
            <a:r>
              <a:rPr dirty="0"/>
              <a:t>visual</a:t>
            </a:r>
            <a:r>
              <a:rPr spc="-20" dirty="0"/>
              <a:t> </a:t>
            </a:r>
            <a:r>
              <a:rPr spc="-5" dirty="0"/>
              <a:t>en</a:t>
            </a:r>
            <a:r>
              <a:rPr spc="-20" dirty="0"/>
              <a:t> </a:t>
            </a:r>
            <a:r>
              <a:rPr spc="-5" dirty="0"/>
              <a:t>interruptor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320074" y="1059215"/>
          <a:ext cx="7316468" cy="41287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71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7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06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15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1777">
                <a:tc>
                  <a:txBody>
                    <a:bodyPr/>
                    <a:lstStyle/>
                    <a:p>
                      <a:pPr marL="31750">
                        <a:lnSpc>
                          <a:spcPts val="1510"/>
                        </a:lnSpc>
                      </a:pPr>
                      <a:r>
                        <a:rPr sz="1350" b="1" spc="30" dirty="0">
                          <a:latin typeface="Arial"/>
                          <a:cs typeface="Arial"/>
                        </a:rPr>
                        <a:t>COMPONENTE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ts val="1510"/>
                        </a:lnSpc>
                      </a:pPr>
                      <a:r>
                        <a:rPr sz="1350" b="1" dirty="0">
                          <a:latin typeface="Arial"/>
                          <a:cs typeface="Arial"/>
                        </a:rPr>
                        <a:t>OPERACIÓN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907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50" b="1" spc="25" dirty="0">
                          <a:latin typeface="Arial"/>
                          <a:cs typeface="Arial"/>
                        </a:rPr>
                        <a:t>Mensual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ts val="1510"/>
                        </a:lnSpc>
                      </a:pPr>
                      <a:r>
                        <a:rPr sz="1350" b="1" dirty="0">
                          <a:latin typeface="Arial"/>
                          <a:cs typeface="Arial"/>
                        </a:rPr>
                        <a:t>Trimestral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382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50" b="1" spc="25" dirty="0">
                          <a:latin typeface="Arial"/>
                          <a:cs typeface="Arial"/>
                        </a:rPr>
                        <a:t>Anual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254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63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100" b="1" spc="-7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AR</a:t>
                      </a:r>
                      <a:r>
                        <a:rPr sz="1100" b="1" spc="-3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00" b="1" spc="-3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100" b="1" spc="-9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00" b="1" spc="-7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100" b="1" spc="-3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b="1" spc="-3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O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Contador</a:t>
                      </a:r>
                      <a:r>
                        <a:rPr sz="11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maniobras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35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955"/>
                        </a:spcBef>
                      </a:pPr>
                      <a:r>
                        <a:rPr sz="1100" spc="-10" dirty="0">
                          <a:latin typeface="Arial MT"/>
                          <a:cs typeface="Arial MT"/>
                        </a:rPr>
                        <a:t>Anotar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9710"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*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21971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3505" marB="0"/>
                </a:tc>
                <a:tc>
                  <a:txBody>
                    <a:bodyPr/>
                    <a:lstStyle/>
                    <a:p>
                      <a:pPr marR="45720"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*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R="4635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3505" marB="0"/>
                </a:tc>
                <a:tc>
                  <a:txBody>
                    <a:bodyPr/>
                    <a:lstStyle/>
                    <a:p>
                      <a:pPr marL="123825"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*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123189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350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034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100" b="1" spc="-25" dirty="0">
                          <a:latin typeface="Arial"/>
                          <a:cs typeface="Arial"/>
                        </a:rPr>
                        <a:t>MOTOR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Correas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20" dirty="0">
                          <a:latin typeface="Arial MT"/>
                          <a:cs typeface="Arial MT"/>
                        </a:rPr>
                        <a:t>acoplamiento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79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7625"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3825"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*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123189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795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65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Sentido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giro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3189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0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40" dirty="0">
                          <a:latin typeface="Arial"/>
                          <a:cs typeface="Arial"/>
                        </a:rPr>
                        <a:t>COMPRESOR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Cárter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985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815" algn="ct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0345" algn="ctr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219710"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5410" marB="0"/>
                </a:tc>
                <a:tc>
                  <a:txBody>
                    <a:bodyPr/>
                    <a:lstStyle/>
                    <a:p>
                      <a:pPr marR="45720" algn="ctr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R="45720"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5410" marB="0"/>
                </a:tc>
                <a:tc>
                  <a:txBody>
                    <a:bodyPr/>
                    <a:lstStyle/>
                    <a:p>
                      <a:pPr marL="123825" algn="ctr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123825"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541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4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Niveles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Filtro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aire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61023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61087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21907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123189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12382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735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Horas</a:t>
                      </a:r>
                      <a:r>
                        <a:rPr sz="11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funcionamiento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255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93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spc="-15" dirty="0">
                          <a:latin typeface="Arial MT"/>
                          <a:cs typeface="Arial MT"/>
                        </a:rPr>
                        <a:t>Válvula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descompresión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21971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123189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13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100" b="1" spc="-7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UAD</a:t>
                      </a:r>
                      <a:r>
                        <a:rPr sz="1100" b="1" spc="-7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 D</a:t>
                      </a:r>
                      <a:r>
                        <a:rPr sz="1100" b="1" spc="-3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100" b="1" spc="-3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b="1" spc="-7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b="1" spc="-3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1100" b="1" spc="-7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100" b="1" spc="-30" dirty="0">
                          <a:latin typeface="Arial"/>
                          <a:cs typeface="Arial"/>
                        </a:rPr>
                        <a:t>IO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10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100" b="1" spc="-9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00" b="1" spc="-7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b="1" spc="-3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b="1" spc="-3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A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Manómetros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73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7625"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100" spc="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9710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*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21971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7314" marB="0"/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*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R="4635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7314" marB="0"/>
                </a:tc>
                <a:tc>
                  <a:txBody>
                    <a:bodyPr/>
                    <a:lstStyle/>
                    <a:p>
                      <a:pPr marL="123189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*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123189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7314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977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100" b="1" spc="-60" dirty="0">
                          <a:latin typeface="Arial"/>
                          <a:cs typeface="Arial"/>
                        </a:rPr>
                        <a:t>CONDUCCIONES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ts val="1230"/>
                        </a:lnSpc>
                        <a:spcBef>
                          <a:spcPts val="200"/>
                        </a:spcBef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Purgas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73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1750" algn="ctr">
                        <a:lnSpc>
                          <a:spcPts val="1230"/>
                        </a:lnSpc>
                        <a:spcBef>
                          <a:spcPts val="985"/>
                        </a:spcBef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Purgar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9710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*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219710" algn="ctr">
                        <a:lnSpc>
                          <a:spcPts val="1230"/>
                        </a:lnSpc>
                        <a:spcBef>
                          <a:spcPts val="20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7314" marB="0"/>
                </a:tc>
                <a:tc>
                  <a:txBody>
                    <a:bodyPr/>
                    <a:lstStyle/>
                    <a:p>
                      <a:pPr marR="45720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*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R="46355" algn="ctr">
                        <a:lnSpc>
                          <a:spcPts val="1230"/>
                        </a:lnSpc>
                        <a:spcBef>
                          <a:spcPts val="20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7314" marB="0"/>
                </a:tc>
                <a:tc>
                  <a:txBody>
                    <a:bodyPr/>
                    <a:lstStyle/>
                    <a:p>
                      <a:pPr marL="123189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*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123189" algn="ctr">
                        <a:lnSpc>
                          <a:spcPts val="1230"/>
                        </a:lnSpc>
                        <a:spcBef>
                          <a:spcPts val="20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07314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9129" y="444246"/>
            <a:ext cx="78098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27100" algn="l"/>
              </a:tabLst>
            </a:pPr>
            <a:r>
              <a:rPr spc="-5" dirty="0"/>
              <a:t>2.2.2	</a:t>
            </a:r>
            <a:r>
              <a:rPr dirty="0"/>
              <a:t>MANTENIMIENTO</a:t>
            </a:r>
            <a:r>
              <a:rPr spc="-15" dirty="0"/>
              <a:t> </a:t>
            </a:r>
            <a:r>
              <a:rPr dirty="0"/>
              <a:t>PREVENTIVO.</a:t>
            </a:r>
            <a:r>
              <a:rPr spc="-10" dirty="0"/>
              <a:t> Revisión</a:t>
            </a:r>
            <a:r>
              <a:rPr spc="-15" dirty="0"/>
              <a:t> </a:t>
            </a:r>
            <a:r>
              <a:rPr spc="-5" dirty="0"/>
              <a:t>detallada</a:t>
            </a:r>
            <a:r>
              <a:rPr spc="-15" dirty="0"/>
              <a:t> </a:t>
            </a:r>
            <a:r>
              <a:rPr spc="-5" dirty="0"/>
              <a:t>en</a:t>
            </a:r>
            <a:r>
              <a:rPr spc="-15" dirty="0"/>
              <a:t> </a:t>
            </a:r>
            <a:r>
              <a:rPr spc="-5" dirty="0"/>
              <a:t>interruptor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56295" y="1031025"/>
            <a:ext cx="427164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3195320" algn="l"/>
              </a:tabLst>
            </a:pPr>
            <a:r>
              <a:rPr sz="1400" b="1" spc="5" dirty="0">
                <a:latin typeface="Arial"/>
                <a:cs typeface="Arial"/>
              </a:rPr>
              <a:t>C</a:t>
            </a:r>
            <a:r>
              <a:rPr sz="1400" b="1" spc="30" dirty="0">
                <a:latin typeface="Arial"/>
                <a:cs typeface="Arial"/>
              </a:rPr>
              <a:t>O</a:t>
            </a:r>
            <a:r>
              <a:rPr sz="1400" b="1" spc="40" dirty="0">
                <a:latin typeface="Arial"/>
                <a:cs typeface="Arial"/>
              </a:rPr>
              <a:t>M</a:t>
            </a:r>
            <a:r>
              <a:rPr sz="1400" b="1" spc="-10" dirty="0">
                <a:latin typeface="Arial"/>
                <a:cs typeface="Arial"/>
              </a:rPr>
              <a:t>P</a:t>
            </a:r>
            <a:r>
              <a:rPr sz="1400" b="1" spc="20" dirty="0">
                <a:latin typeface="Arial"/>
                <a:cs typeface="Arial"/>
              </a:rPr>
              <a:t>O</a:t>
            </a:r>
            <a:r>
              <a:rPr sz="1400" b="1" spc="10" dirty="0">
                <a:latin typeface="Arial"/>
                <a:cs typeface="Arial"/>
              </a:rPr>
              <a:t>N</a:t>
            </a:r>
            <a:r>
              <a:rPr sz="1400" b="1" spc="-10" dirty="0">
                <a:latin typeface="Arial"/>
                <a:cs typeface="Arial"/>
              </a:rPr>
              <a:t>E</a:t>
            </a:r>
            <a:r>
              <a:rPr sz="1400" b="1" spc="10" dirty="0">
                <a:latin typeface="Arial"/>
                <a:cs typeface="Arial"/>
              </a:rPr>
              <a:t>N</a:t>
            </a:r>
            <a:r>
              <a:rPr sz="1400" b="1" spc="70" dirty="0">
                <a:latin typeface="Arial"/>
                <a:cs typeface="Arial"/>
              </a:rPr>
              <a:t>T</a:t>
            </a:r>
            <a:r>
              <a:rPr sz="1400" b="1" spc="-5" dirty="0">
                <a:latin typeface="Arial"/>
                <a:cs typeface="Arial"/>
              </a:rPr>
              <a:t>E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20" dirty="0">
                <a:latin typeface="Arial"/>
                <a:cs typeface="Arial"/>
              </a:rPr>
              <a:t>O</a:t>
            </a:r>
            <a:r>
              <a:rPr sz="1400" b="1" spc="-5" dirty="0">
                <a:latin typeface="Arial"/>
                <a:cs typeface="Arial"/>
              </a:rPr>
              <a:t>P</a:t>
            </a:r>
            <a:r>
              <a:rPr sz="1400" b="1" spc="-10" dirty="0">
                <a:latin typeface="Arial"/>
                <a:cs typeface="Arial"/>
              </a:rPr>
              <a:t>E</a:t>
            </a:r>
            <a:r>
              <a:rPr sz="1400" b="1" spc="10" dirty="0">
                <a:latin typeface="Arial"/>
                <a:cs typeface="Arial"/>
              </a:rPr>
              <a:t>R</a:t>
            </a:r>
            <a:r>
              <a:rPr sz="1400" b="1" spc="-185" dirty="0">
                <a:latin typeface="Arial"/>
                <a:cs typeface="Arial"/>
              </a:rPr>
              <a:t>A</a:t>
            </a:r>
            <a:r>
              <a:rPr sz="1400" b="1" spc="10" dirty="0">
                <a:latin typeface="Arial"/>
                <a:cs typeface="Arial"/>
              </a:rPr>
              <a:t>C</a:t>
            </a:r>
            <a:r>
              <a:rPr sz="1400" b="1" spc="-25" dirty="0">
                <a:latin typeface="Arial"/>
                <a:cs typeface="Arial"/>
              </a:rPr>
              <a:t>I</a:t>
            </a:r>
            <a:r>
              <a:rPr sz="1400" b="1" spc="30" dirty="0">
                <a:latin typeface="Arial"/>
                <a:cs typeface="Arial"/>
              </a:rPr>
              <a:t>Ó</a:t>
            </a:r>
            <a:r>
              <a:rPr sz="1400" b="1" spc="-5" dirty="0">
                <a:latin typeface="Arial"/>
                <a:cs typeface="Arial"/>
              </a:rPr>
              <a:t>N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56295" y="1480016"/>
            <a:ext cx="3161665" cy="1044517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spcBef>
                <a:spcPts val="325"/>
              </a:spcBef>
            </a:pPr>
            <a:r>
              <a:rPr sz="1100" b="1" spc="-35" dirty="0">
                <a:latin typeface="Arial"/>
                <a:cs typeface="Arial"/>
              </a:rPr>
              <a:t>BANCADA/CARRO/CHASIS/SOPORTE/SOPORTE</a:t>
            </a:r>
            <a:endParaRPr sz="1100" dirty="0">
              <a:latin typeface="Arial"/>
              <a:cs typeface="Arial"/>
            </a:endParaRPr>
          </a:p>
          <a:p>
            <a:pPr marL="12700" marR="1907539">
              <a:lnSpc>
                <a:spcPts val="1580"/>
              </a:lnSpc>
              <a:spcBef>
                <a:spcPts val="60"/>
              </a:spcBef>
            </a:pPr>
            <a:r>
              <a:rPr sz="1100" spc="25" dirty="0">
                <a:latin typeface="Arial MT"/>
                <a:cs typeface="Arial MT"/>
              </a:rPr>
              <a:t>Puesta</a:t>
            </a:r>
            <a:r>
              <a:rPr sz="1100" spc="25" dirty="0">
                <a:latin typeface="Arial MT"/>
                <a:cs typeface="Arial MT"/>
              </a:rPr>
              <a:t> </a:t>
            </a:r>
            <a:r>
              <a:rPr sz="1100" spc="10" dirty="0">
                <a:latin typeface="Arial MT"/>
                <a:cs typeface="Arial MT"/>
              </a:rPr>
              <a:t>a </a:t>
            </a:r>
            <a:r>
              <a:rPr sz="1100" spc="5" dirty="0" err="1" smtClean="0">
                <a:latin typeface="Arial MT"/>
                <a:cs typeface="Arial MT"/>
              </a:rPr>
              <a:t>tierra</a:t>
            </a:r>
            <a:r>
              <a:rPr lang="es-ES" sz="1100" spc="5" dirty="0" smtClean="0">
                <a:latin typeface="Arial MT"/>
                <a:cs typeface="Arial MT"/>
              </a:rPr>
              <a:t> </a:t>
            </a:r>
            <a:r>
              <a:rPr sz="1100" spc="20" dirty="0" err="1" smtClean="0">
                <a:latin typeface="Arial MT"/>
                <a:cs typeface="Arial MT"/>
              </a:rPr>
              <a:t>Fijación</a:t>
            </a:r>
            <a:r>
              <a:rPr sz="1100" spc="-35" dirty="0" smtClean="0">
                <a:latin typeface="Arial MT"/>
                <a:cs typeface="Arial MT"/>
              </a:rPr>
              <a:t> </a:t>
            </a:r>
            <a:r>
              <a:rPr sz="1100" spc="10" dirty="0">
                <a:latin typeface="Arial MT"/>
                <a:cs typeface="Arial MT"/>
              </a:rPr>
              <a:t>a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30" dirty="0">
                <a:latin typeface="Arial MT"/>
                <a:cs typeface="Arial MT"/>
              </a:rPr>
              <a:t>soportes</a:t>
            </a:r>
            <a:endParaRPr sz="1100" dirty="0">
              <a:latin typeface="Arial MT"/>
              <a:cs typeface="Arial MT"/>
            </a:endParaRPr>
          </a:p>
          <a:p>
            <a:pPr marL="12700" marR="1500505">
              <a:lnSpc>
                <a:spcPts val="1580"/>
              </a:lnSpc>
              <a:spcBef>
                <a:spcPts val="10"/>
              </a:spcBef>
            </a:pPr>
            <a:r>
              <a:rPr sz="1100" spc="20" dirty="0">
                <a:latin typeface="Arial MT"/>
                <a:cs typeface="Arial MT"/>
              </a:rPr>
              <a:t>Fijación </a:t>
            </a:r>
            <a:r>
              <a:rPr sz="1100" spc="25" dirty="0">
                <a:latin typeface="Arial MT"/>
                <a:cs typeface="Arial MT"/>
              </a:rPr>
              <a:t>de </a:t>
            </a:r>
            <a:r>
              <a:rPr sz="1100" spc="25" dirty="0" err="1">
                <a:latin typeface="Arial MT"/>
                <a:cs typeface="Arial MT"/>
              </a:rPr>
              <a:t>los</a:t>
            </a:r>
            <a:r>
              <a:rPr sz="1100" spc="25" dirty="0">
                <a:latin typeface="Arial MT"/>
                <a:cs typeface="Arial MT"/>
              </a:rPr>
              <a:t> </a:t>
            </a:r>
            <a:r>
              <a:rPr sz="1100" spc="20" dirty="0" err="1" smtClean="0">
                <a:latin typeface="Arial MT"/>
                <a:cs typeface="Arial MT"/>
              </a:rPr>
              <a:t>carriles</a:t>
            </a:r>
            <a:r>
              <a:rPr lang="es-ES" sz="1100" spc="20" dirty="0" smtClean="0">
                <a:latin typeface="Arial MT"/>
                <a:cs typeface="Arial MT"/>
              </a:rPr>
              <a:t> </a:t>
            </a:r>
            <a:r>
              <a:rPr sz="1100" spc="5" dirty="0" err="1" smtClean="0">
                <a:latin typeface="Arial MT"/>
                <a:cs typeface="Arial MT"/>
              </a:rPr>
              <a:t>Obra</a:t>
            </a:r>
            <a:r>
              <a:rPr sz="1100" spc="-20" dirty="0" smtClean="0">
                <a:latin typeface="Arial MT"/>
                <a:cs typeface="Arial MT"/>
              </a:rPr>
              <a:t> </a:t>
            </a:r>
            <a:r>
              <a:rPr sz="1100" spc="25" dirty="0">
                <a:latin typeface="Arial MT"/>
                <a:cs typeface="Arial MT"/>
              </a:rPr>
              <a:t>de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fábrica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10" dirty="0">
                <a:latin typeface="Arial MT"/>
                <a:cs typeface="Arial MT"/>
              </a:rPr>
              <a:t>o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25" dirty="0">
                <a:latin typeface="Arial MT"/>
                <a:cs typeface="Arial MT"/>
              </a:rPr>
              <a:t>soporte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92866" y="1672035"/>
            <a:ext cx="770890" cy="830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20000"/>
              </a:lnSpc>
              <a:spcBef>
                <a:spcPts val="95"/>
              </a:spcBef>
            </a:pPr>
            <a:r>
              <a:rPr sz="1100" spc="40" dirty="0" err="1" smtClean="0">
                <a:latin typeface="Arial MT"/>
                <a:cs typeface="Arial MT"/>
              </a:rPr>
              <a:t>C</a:t>
            </a:r>
            <a:r>
              <a:rPr sz="1100" spc="35" dirty="0" err="1" smtClean="0">
                <a:latin typeface="Arial MT"/>
                <a:cs typeface="Arial MT"/>
              </a:rPr>
              <a:t>o</a:t>
            </a:r>
            <a:r>
              <a:rPr sz="1100" spc="105" dirty="0" err="1" smtClean="0">
                <a:latin typeface="Arial MT"/>
                <a:cs typeface="Arial MT"/>
              </a:rPr>
              <a:t>m</a:t>
            </a:r>
            <a:r>
              <a:rPr sz="1100" spc="40" dirty="0" err="1" smtClean="0">
                <a:latin typeface="Arial MT"/>
                <a:cs typeface="Arial MT"/>
              </a:rPr>
              <a:t>p</a:t>
            </a:r>
            <a:r>
              <a:rPr sz="1100" dirty="0" err="1" smtClean="0">
                <a:latin typeface="Arial MT"/>
                <a:cs typeface="Arial MT"/>
              </a:rPr>
              <a:t>r</a:t>
            </a:r>
            <a:r>
              <a:rPr sz="1100" spc="40" dirty="0" err="1" smtClean="0">
                <a:latin typeface="Arial MT"/>
                <a:cs typeface="Arial MT"/>
              </a:rPr>
              <a:t>o</a:t>
            </a:r>
            <a:r>
              <a:rPr sz="1100" spc="35" dirty="0" err="1" smtClean="0">
                <a:latin typeface="Arial MT"/>
                <a:cs typeface="Arial MT"/>
              </a:rPr>
              <a:t>b</a:t>
            </a:r>
            <a:r>
              <a:rPr sz="1100" spc="40" dirty="0" err="1" smtClean="0">
                <a:latin typeface="Arial MT"/>
                <a:cs typeface="Arial MT"/>
              </a:rPr>
              <a:t>a</a:t>
            </a:r>
            <a:r>
              <a:rPr sz="1100" spc="5" dirty="0" err="1" smtClean="0">
                <a:latin typeface="Arial MT"/>
                <a:cs typeface="Arial MT"/>
              </a:rPr>
              <a:t>r</a:t>
            </a:r>
            <a:r>
              <a:rPr lang="es-ES" sz="1100" spc="5" dirty="0" smtClean="0">
                <a:latin typeface="Arial MT"/>
                <a:cs typeface="Arial MT"/>
              </a:rPr>
              <a:t> </a:t>
            </a:r>
            <a:r>
              <a:rPr sz="1100" spc="40" dirty="0" err="1" smtClean="0">
                <a:latin typeface="Arial MT"/>
                <a:cs typeface="Arial MT"/>
              </a:rPr>
              <a:t>C</a:t>
            </a:r>
            <a:r>
              <a:rPr sz="1100" spc="35" dirty="0" err="1" smtClean="0">
                <a:latin typeface="Arial MT"/>
                <a:cs typeface="Arial MT"/>
              </a:rPr>
              <a:t>o</a:t>
            </a:r>
            <a:r>
              <a:rPr sz="1100" spc="105" dirty="0" err="1" smtClean="0">
                <a:latin typeface="Arial MT"/>
                <a:cs typeface="Arial MT"/>
              </a:rPr>
              <a:t>m</a:t>
            </a:r>
            <a:r>
              <a:rPr sz="1100" spc="40" dirty="0" err="1" smtClean="0">
                <a:latin typeface="Arial MT"/>
                <a:cs typeface="Arial MT"/>
              </a:rPr>
              <a:t>p</a:t>
            </a:r>
            <a:r>
              <a:rPr sz="1100" dirty="0" err="1" smtClean="0">
                <a:latin typeface="Arial MT"/>
                <a:cs typeface="Arial MT"/>
              </a:rPr>
              <a:t>r</a:t>
            </a:r>
            <a:r>
              <a:rPr sz="1100" spc="40" dirty="0" err="1" smtClean="0">
                <a:latin typeface="Arial MT"/>
                <a:cs typeface="Arial MT"/>
              </a:rPr>
              <a:t>o</a:t>
            </a:r>
            <a:r>
              <a:rPr sz="1100" spc="35" dirty="0" err="1" smtClean="0">
                <a:latin typeface="Arial MT"/>
                <a:cs typeface="Arial MT"/>
              </a:rPr>
              <a:t>b</a:t>
            </a:r>
            <a:r>
              <a:rPr sz="1100" spc="40" dirty="0" err="1" smtClean="0">
                <a:latin typeface="Arial MT"/>
                <a:cs typeface="Arial MT"/>
              </a:rPr>
              <a:t>a</a:t>
            </a:r>
            <a:r>
              <a:rPr sz="1100" spc="5" dirty="0" err="1" smtClean="0">
                <a:latin typeface="Arial MT"/>
                <a:cs typeface="Arial MT"/>
              </a:rPr>
              <a:t>r</a:t>
            </a:r>
            <a:r>
              <a:rPr lang="es-ES" sz="1100" spc="5" dirty="0" smtClean="0">
                <a:latin typeface="Arial MT"/>
                <a:cs typeface="Arial MT"/>
              </a:rPr>
              <a:t> </a:t>
            </a:r>
            <a:r>
              <a:rPr sz="1100" spc="15" dirty="0" err="1" smtClean="0">
                <a:latin typeface="Arial MT"/>
                <a:cs typeface="Arial MT"/>
              </a:rPr>
              <a:t>Observar</a:t>
            </a:r>
            <a:r>
              <a:rPr lang="es-ES" sz="1100" spc="15" dirty="0" smtClean="0">
                <a:latin typeface="Arial MT"/>
                <a:cs typeface="Arial MT"/>
              </a:rPr>
              <a:t> </a:t>
            </a:r>
            <a:r>
              <a:rPr sz="1100" spc="15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56294" y="2687000"/>
            <a:ext cx="2660650" cy="3483133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spcBef>
                <a:spcPts val="325"/>
              </a:spcBef>
            </a:pPr>
            <a:r>
              <a:rPr sz="1100" b="1" spc="-30" dirty="0">
                <a:latin typeface="Arial"/>
                <a:cs typeface="Arial"/>
              </a:rPr>
              <a:t>MANDOS</a:t>
            </a:r>
            <a:endParaRPr sz="1100" dirty="0">
              <a:latin typeface="Arial"/>
              <a:cs typeface="Arial"/>
            </a:endParaRPr>
          </a:p>
          <a:p>
            <a:pPr marL="12700" marR="5080" indent="-635">
              <a:lnSpc>
                <a:spcPts val="1580"/>
              </a:lnSpc>
              <a:spcBef>
                <a:spcPts val="60"/>
              </a:spcBef>
            </a:pPr>
            <a:r>
              <a:rPr sz="1100" spc="-90" dirty="0">
                <a:latin typeface="Arial MT"/>
                <a:cs typeface="Arial MT"/>
              </a:rPr>
              <a:t>A</a:t>
            </a:r>
            <a:r>
              <a:rPr sz="1100" dirty="0">
                <a:latin typeface="Arial MT"/>
                <a:cs typeface="Arial MT"/>
              </a:rPr>
              <a:t>r</a:t>
            </a:r>
            <a:r>
              <a:rPr sz="1100" spc="105" dirty="0">
                <a:latin typeface="Arial MT"/>
                <a:cs typeface="Arial MT"/>
              </a:rPr>
              <a:t>m</a:t>
            </a:r>
            <a:r>
              <a:rPr sz="1100" spc="40" dirty="0">
                <a:latin typeface="Arial MT"/>
                <a:cs typeface="Arial MT"/>
              </a:rPr>
              <a:t>a</a:t>
            </a:r>
            <a:r>
              <a:rPr sz="1100" dirty="0">
                <a:latin typeface="Arial MT"/>
                <a:cs typeface="Arial MT"/>
              </a:rPr>
              <a:t>r</a:t>
            </a:r>
            <a:r>
              <a:rPr sz="1100" spc="30" dirty="0">
                <a:latin typeface="Arial MT"/>
                <a:cs typeface="Arial MT"/>
              </a:rPr>
              <a:t>i</a:t>
            </a:r>
            <a:r>
              <a:rPr sz="1100" spc="35" dirty="0">
                <a:latin typeface="Arial MT"/>
                <a:cs typeface="Arial MT"/>
              </a:rPr>
              <a:t>o</a:t>
            </a:r>
            <a:r>
              <a:rPr sz="1100" spc="5" dirty="0">
                <a:latin typeface="Arial MT"/>
                <a:cs typeface="Arial MT"/>
              </a:rPr>
              <a:t>s</a:t>
            </a:r>
            <a:r>
              <a:rPr sz="1100" spc="7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(r</a:t>
            </a:r>
            <a:r>
              <a:rPr sz="1100" spc="35" dirty="0">
                <a:latin typeface="Arial MT"/>
                <a:cs typeface="Arial MT"/>
              </a:rPr>
              <a:t>ejilla</a:t>
            </a:r>
            <a:r>
              <a:rPr sz="1100" spc="90" dirty="0">
                <a:latin typeface="Arial MT"/>
                <a:cs typeface="Arial MT"/>
              </a:rPr>
              <a:t>s</a:t>
            </a:r>
            <a:r>
              <a:rPr sz="1100" spc="5" dirty="0">
                <a:latin typeface="Arial MT"/>
                <a:cs typeface="Arial MT"/>
              </a:rPr>
              <a:t>,</a:t>
            </a:r>
            <a:r>
              <a:rPr sz="1100" spc="-60" dirty="0">
                <a:latin typeface="Arial MT"/>
                <a:cs typeface="Arial MT"/>
              </a:rPr>
              <a:t> </a:t>
            </a:r>
            <a:r>
              <a:rPr sz="1100" spc="-90" dirty="0">
                <a:latin typeface="Arial MT"/>
                <a:cs typeface="Arial MT"/>
              </a:rPr>
              <a:t>v</a:t>
            </a:r>
            <a:r>
              <a:rPr sz="1100" spc="40" dirty="0">
                <a:latin typeface="Arial MT"/>
                <a:cs typeface="Arial MT"/>
              </a:rPr>
              <a:t>en</a:t>
            </a:r>
            <a:r>
              <a:rPr sz="1100" spc="-30" dirty="0">
                <a:latin typeface="Arial MT"/>
                <a:cs typeface="Arial MT"/>
              </a:rPr>
              <a:t>t</a:t>
            </a:r>
            <a:r>
              <a:rPr sz="1100" spc="35" dirty="0">
                <a:latin typeface="Arial MT"/>
                <a:cs typeface="Arial MT"/>
              </a:rPr>
              <a:t>ila</a:t>
            </a:r>
            <a:r>
              <a:rPr sz="1100" dirty="0">
                <a:latin typeface="Arial MT"/>
                <a:cs typeface="Arial MT"/>
              </a:rPr>
              <a:t>c</a:t>
            </a:r>
            <a:r>
              <a:rPr sz="1100" spc="30" dirty="0">
                <a:latin typeface="Arial MT"/>
                <a:cs typeface="Arial MT"/>
              </a:rPr>
              <a:t>i</a:t>
            </a:r>
            <a:r>
              <a:rPr sz="1100" spc="35" dirty="0">
                <a:latin typeface="Arial MT"/>
                <a:cs typeface="Arial MT"/>
              </a:rPr>
              <a:t>ó</a:t>
            </a:r>
            <a:r>
              <a:rPr sz="1100" spc="40" dirty="0">
                <a:latin typeface="Arial MT"/>
                <a:cs typeface="Arial MT"/>
              </a:rPr>
              <a:t>n</a:t>
            </a:r>
            <a:r>
              <a:rPr sz="1100" spc="5" dirty="0">
                <a:latin typeface="Arial MT"/>
                <a:cs typeface="Arial MT"/>
              </a:rPr>
              <a:t>,</a:t>
            </a:r>
            <a:r>
              <a:rPr sz="1100" spc="-60" dirty="0">
                <a:latin typeface="Arial MT"/>
                <a:cs typeface="Arial MT"/>
              </a:rPr>
              <a:t> </a:t>
            </a:r>
            <a:r>
              <a:rPr sz="1100" spc="5" dirty="0">
                <a:latin typeface="Arial MT"/>
                <a:cs typeface="Arial MT"/>
              </a:rPr>
              <a:t>c</a:t>
            </a:r>
            <a:r>
              <a:rPr sz="1100" spc="25" dirty="0">
                <a:latin typeface="Arial MT"/>
                <a:cs typeface="Arial MT"/>
              </a:rPr>
              <a:t>i</a:t>
            </a:r>
            <a:r>
              <a:rPr sz="1100" spc="40" dirty="0">
                <a:latin typeface="Arial MT"/>
                <a:cs typeface="Arial MT"/>
              </a:rPr>
              <a:t>e</a:t>
            </a:r>
            <a:r>
              <a:rPr sz="1100" dirty="0">
                <a:latin typeface="Arial MT"/>
                <a:cs typeface="Arial MT"/>
              </a:rPr>
              <a:t>rr</a:t>
            </a:r>
            <a:r>
              <a:rPr sz="1100" spc="10" dirty="0">
                <a:latin typeface="Arial MT"/>
                <a:cs typeface="Arial MT"/>
              </a:rPr>
              <a:t>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5" dirty="0">
                <a:latin typeface="Arial MT"/>
                <a:cs typeface="Arial MT"/>
              </a:rPr>
              <a:t>y</a:t>
            </a:r>
            <a:r>
              <a:rPr sz="1100" spc="-114" dirty="0">
                <a:latin typeface="Arial MT"/>
                <a:cs typeface="Arial MT"/>
              </a:rPr>
              <a:t> </a:t>
            </a:r>
            <a:r>
              <a:rPr sz="1100" spc="35" dirty="0" err="1" smtClean="0">
                <a:latin typeface="Arial MT"/>
                <a:cs typeface="Arial MT"/>
              </a:rPr>
              <a:t>a</a:t>
            </a:r>
            <a:r>
              <a:rPr sz="1100" spc="30" dirty="0" err="1" smtClean="0">
                <a:latin typeface="Arial MT"/>
                <a:cs typeface="Arial MT"/>
              </a:rPr>
              <a:t>l</a:t>
            </a:r>
            <a:r>
              <a:rPr sz="1100" spc="5" dirty="0" err="1" smtClean="0">
                <a:latin typeface="Arial MT"/>
                <a:cs typeface="Arial MT"/>
              </a:rPr>
              <a:t>u</a:t>
            </a:r>
            <a:r>
              <a:rPr lang="es-ES" sz="1100" spc="5" dirty="0" smtClean="0">
                <a:latin typeface="Arial MT"/>
                <a:cs typeface="Arial MT"/>
              </a:rPr>
              <a:t> </a:t>
            </a:r>
            <a:r>
              <a:rPr sz="1100" spc="20" dirty="0" err="1" smtClean="0">
                <a:latin typeface="Arial MT"/>
                <a:cs typeface="Arial MT"/>
              </a:rPr>
              <a:t>Fugas</a:t>
            </a:r>
            <a:r>
              <a:rPr sz="1100" spc="65" dirty="0" smtClean="0">
                <a:latin typeface="Arial MT"/>
                <a:cs typeface="Arial MT"/>
              </a:rPr>
              <a:t> </a:t>
            </a:r>
            <a:r>
              <a:rPr sz="1100" spc="20" dirty="0">
                <a:latin typeface="Arial MT"/>
                <a:cs typeface="Arial MT"/>
              </a:rPr>
              <a:t>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aire/aceite</a:t>
            </a:r>
            <a:endParaRPr sz="1100" dirty="0">
              <a:latin typeface="Arial MT"/>
              <a:cs typeface="Arial MT"/>
            </a:endParaRPr>
          </a:p>
          <a:p>
            <a:pPr marL="12700" marR="620395">
              <a:lnSpc>
                <a:spcPts val="1580"/>
              </a:lnSpc>
              <a:spcBef>
                <a:spcPts val="10"/>
              </a:spcBef>
            </a:pPr>
            <a:r>
              <a:rPr sz="1100" spc="35" dirty="0">
                <a:latin typeface="Arial MT"/>
                <a:cs typeface="Arial MT"/>
              </a:rPr>
              <a:t>Regle</a:t>
            </a:r>
            <a:r>
              <a:rPr sz="1100" spc="-25" dirty="0">
                <a:latin typeface="Arial MT"/>
                <a:cs typeface="Arial MT"/>
              </a:rPr>
              <a:t>t</a:t>
            </a:r>
            <a:r>
              <a:rPr sz="1100" spc="35" dirty="0">
                <a:latin typeface="Arial MT"/>
                <a:cs typeface="Arial MT"/>
              </a:rPr>
              <a:t>a</a:t>
            </a:r>
            <a:r>
              <a:rPr sz="1100" spc="5" dirty="0">
                <a:latin typeface="Arial MT"/>
                <a:cs typeface="Arial MT"/>
              </a:rPr>
              <a:t>s</a:t>
            </a:r>
            <a:r>
              <a:rPr sz="1100" spc="70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d</a:t>
            </a:r>
            <a:r>
              <a:rPr sz="1100" spc="10" dirty="0">
                <a:latin typeface="Arial MT"/>
                <a:cs typeface="Arial MT"/>
              </a:rPr>
              <a:t>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b</a:t>
            </a:r>
            <a:r>
              <a:rPr sz="1100" spc="40" dirty="0">
                <a:latin typeface="Arial MT"/>
                <a:cs typeface="Arial MT"/>
              </a:rPr>
              <a:t>o</a:t>
            </a:r>
            <a:r>
              <a:rPr sz="1100" dirty="0">
                <a:latin typeface="Arial MT"/>
                <a:cs typeface="Arial MT"/>
              </a:rPr>
              <a:t>r</a:t>
            </a:r>
            <a:r>
              <a:rPr sz="1100" spc="40" dirty="0">
                <a:latin typeface="Arial MT"/>
                <a:cs typeface="Arial MT"/>
              </a:rPr>
              <a:t>na</a:t>
            </a:r>
            <a:r>
              <a:rPr sz="1100" spc="5" dirty="0">
                <a:latin typeface="Arial MT"/>
                <a:cs typeface="Arial MT"/>
              </a:rPr>
              <a:t>s</a:t>
            </a:r>
            <a:r>
              <a:rPr sz="1100" spc="65" dirty="0">
                <a:latin typeface="Arial MT"/>
                <a:cs typeface="Arial MT"/>
              </a:rPr>
              <a:t> </a:t>
            </a:r>
            <a:r>
              <a:rPr sz="1100" spc="5" dirty="0">
                <a:latin typeface="Arial MT"/>
                <a:cs typeface="Arial MT"/>
              </a:rPr>
              <a:t>y</a:t>
            </a:r>
            <a:r>
              <a:rPr sz="1100" spc="-125" dirty="0">
                <a:latin typeface="Arial MT"/>
                <a:cs typeface="Arial MT"/>
              </a:rPr>
              <a:t> </a:t>
            </a:r>
            <a:r>
              <a:rPr sz="1100" dirty="0" err="1" smtClean="0">
                <a:latin typeface="Arial MT"/>
                <a:cs typeface="Arial MT"/>
              </a:rPr>
              <a:t>c</a:t>
            </a:r>
            <a:r>
              <a:rPr sz="1100" spc="35" dirty="0" err="1" smtClean="0">
                <a:latin typeface="Arial MT"/>
                <a:cs typeface="Arial MT"/>
              </a:rPr>
              <a:t>ablead</a:t>
            </a:r>
            <a:r>
              <a:rPr sz="1100" spc="5" dirty="0" err="1" smtClean="0">
                <a:latin typeface="Arial MT"/>
                <a:cs typeface="Arial MT"/>
              </a:rPr>
              <a:t>o</a:t>
            </a:r>
            <a:r>
              <a:rPr lang="es-ES" sz="1100" spc="5" dirty="0" smtClean="0">
                <a:latin typeface="Arial MT"/>
                <a:cs typeface="Arial MT"/>
              </a:rPr>
              <a:t> </a:t>
            </a:r>
            <a:r>
              <a:rPr sz="1100" spc="15" dirty="0" err="1" smtClean="0">
                <a:latin typeface="Arial MT"/>
                <a:cs typeface="Arial MT"/>
              </a:rPr>
              <a:t>Contactos</a:t>
            </a:r>
            <a:r>
              <a:rPr sz="1100" spc="60" dirty="0" smtClean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auxiliares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170"/>
              </a:spcBef>
            </a:pPr>
            <a:r>
              <a:rPr sz="1100" spc="35" dirty="0">
                <a:latin typeface="Arial MT"/>
                <a:cs typeface="Arial MT"/>
              </a:rPr>
              <a:t>Resistencia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2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calefacción</a:t>
            </a:r>
            <a:endParaRPr sz="1100" dirty="0">
              <a:latin typeface="Arial MT"/>
              <a:cs typeface="Arial MT"/>
            </a:endParaRPr>
          </a:p>
          <a:p>
            <a:pPr marL="12700" marR="218440" indent="165100">
              <a:lnSpc>
                <a:spcPct val="120000"/>
              </a:lnSpc>
            </a:pPr>
            <a:r>
              <a:rPr sz="1100" spc="15" dirty="0">
                <a:latin typeface="Arial MT"/>
                <a:cs typeface="Arial MT"/>
              </a:rPr>
              <a:t>Señalización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20" dirty="0">
                <a:latin typeface="Arial MT"/>
                <a:cs typeface="Arial MT"/>
              </a:rPr>
              <a:t>local/remota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5" dirty="0">
                <a:latin typeface="Arial MT"/>
                <a:cs typeface="Arial MT"/>
              </a:rPr>
              <a:t>y</a:t>
            </a:r>
            <a:r>
              <a:rPr sz="1100" spc="-120" dirty="0">
                <a:latin typeface="Arial MT"/>
                <a:cs typeface="Arial MT"/>
              </a:rPr>
              <a:t> </a:t>
            </a:r>
            <a:r>
              <a:rPr sz="1100" spc="20" dirty="0" err="1" smtClean="0">
                <a:latin typeface="Arial MT"/>
                <a:cs typeface="Arial MT"/>
              </a:rPr>
              <a:t>resorte</a:t>
            </a:r>
            <a:r>
              <a:rPr lang="es-ES" sz="1100" spc="20" dirty="0" smtClean="0">
                <a:latin typeface="Arial MT"/>
                <a:cs typeface="Arial MT"/>
              </a:rPr>
              <a:t> </a:t>
            </a:r>
            <a:r>
              <a:rPr sz="1100" spc="20" dirty="0" err="1" smtClean="0">
                <a:latin typeface="Arial MT"/>
                <a:cs typeface="Arial MT"/>
              </a:rPr>
              <a:t>Accionamiento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45" dirty="0">
                <a:latin typeface="Arial MT"/>
                <a:cs typeface="Arial MT"/>
              </a:rPr>
              <a:t>manual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265"/>
              </a:spcBef>
            </a:pPr>
            <a:r>
              <a:rPr sz="1100" spc="30" dirty="0">
                <a:latin typeface="Arial MT"/>
                <a:cs typeface="Arial MT"/>
              </a:rPr>
              <a:t>Relés</a:t>
            </a:r>
            <a:endParaRPr sz="1100" dirty="0">
              <a:latin typeface="Arial MT"/>
              <a:cs typeface="Arial MT"/>
            </a:endParaRPr>
          </a:p>
          <a:p>
            <a:pPr marL="12700" marR="655955">
              <a:lnSpc>
                <a:spcPct val="120000"/>
              </a:lnSpc>
            </a:pPr>
            <a:r>
              <a:rPr sz="1100" spc="5" dirty="0" err="1">
                <a:latin typeface="Arial MT"/>
                <a:cs typeface="Arial MT"/>
              </a:rPr>
              <a:t>Electroválvulas</a:t>
            </a:r>
            <a:r>
              <a:rPr sz="1100" spc="50" dirty="0">
                <a:latin typeface="Arial MT"/>
                <a:cs typeface="Arial MT"/>
              </a:rPr>
              <a:t> </a:t>
            </a:r>
            <a:r>
              <a:rPr sz="1100" spc="15" dirty="0" err="1" smtClean="0">
                <a:latin typeface="Arial MT"/>
                <a:cs typeface="Arial MT"/>
              </a:rPr>
              <a:t>Cierre</a:t>
            </a:r>
            <a:r>
              <a:rPr sz="1100" spc="15" dirty="0" smtClean="0">
                <a:latin typeface="Arial MT"/>
                <a:cs typeface="Arial MT"/>
              </a:rPr>
              <a:t>/</a:t>
            </a:r>
            <a:r>
              <a:rPr sz="1100" spc="15" dirty="0" err="1" smtClean="0">
                <a:latin typeface="Arial MT"/>
                <a:cs typeface="Arial MT"/>
              </a:rPr>
              <a:t>apertura</a:t>
            </a:r>
            <a:r>
              <a:rPr lang="es-ES" sz="1100" spc="15" dirty="0" smtClean="0">
                <a:latin typeface="Arial MT"/>
                <a:cs typeface="Arial MT"/>
              </a:rPr>
              <a:t> </a:t>
            </a:r>
            <a:r>
              <a:rPr sz="1100" spc="25" dirty="0" err="1" smtClean="0">
                <a:latin typeface="Arial MT"/>
                <a:cs typeface="Arial MT"/>
              </a:rPr>
              <a:t>Presostatos</a:t>
            </a:r>
            <a:r>
              <a:rPr sz="1100" spc="65" dirty="0" smtClean="0">
                <a:latin typeface="Arial MT"/>
                <a:cs typeface="Arial MT"/>
              </a:rPr>
              <a:t> </a:t>
            </a:r>
            <a:r>
              <a:rPr sz="1100" spc="10" dirty="0">
                <a:latin typeface="Arial MT"/>
                <a:cs typeface="Arial MT"/>
              </a:rPr>
              <a:t>control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35" dirty="0" err="1" smtClean="0">
                <a:latin typeface="Arial MT"/>
                <a:cs typeface="Arial MT"/>
              </a:rPr>
              <a:t>maniobra</a:t>
            </a:r>
            <a:r>
              <a:rPr lang="es-ES" sz="1100" spc="35" dirty="0" smtClean="0">
                <a:latin typeface="Arial MT"/>
                <a:cs typeface="Arial MT"/>
              </a:rPr>
              <a:t> </a:t>
            </a:r>
            <a:r>
              <a:rPr sz="1100" spc="15" dirty="0" err="1" smtClean="0">
                <a:latin typeface="Arial MT"/>
                <a:cs typeface="Arial MT"/>
              </a:rPr>
              <a:t>Manómetros</a:t>
            </a:r>
            <a:r>
              <a:rPr sz="1100" spc="65" dirty="0" smtClean="0">
                <a:latin typeface="Arial MT"/>
                <a:cs typeface="Arial MT"/>
              </a:rPr>
              <a:t> </a:t>
            </a:r>
            <a:r>
              <a:rPr sz="1100" spc="20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presión</a:t>
            </a:r>
            <a:endParaRPr sz="1100" dirty="0">
              <a:latin typeface="Arial MT"/>
              <a:cs typeface="Arial MT"/>
            </a:endParaRPr>
          </a:p>
          <a:p>
            <a:pPr marL="12700" marR="1755139">
              <a:lnSpc>
                <a:spcPct val="120000"/>
              </a:lnSpc>
              <a:spcBef>
                <a:spcPts val="5"/>
              </a:spcBef>
            </a:pPr>
            <a:r>
              <a:rPr sz="1100" spc="30" dirty="0" err="1" smtClean="0">
                <a:latin typeface="Arial MT"/>
                <a:cs typeface="Arial MT"/>
              </a:rPr>
              <a:t>Mecanismos</a:t>
            </a:r>
            <a:r>
              <a:rPr lang="es-ES" sz="1100" spc="30" dirty="0" smtClean="0">
                <a:latin typeface="Arial MT"/>
                <a:cs typeface="Arial MT"/>
              </a:rPr>
              <a:t> </a:t>
            </a:r>
            <a:r>
              <a:rPr sz="1100" spc="5" dirty="0" err="1" smtClean="0">
                <a:latin typeface="Arial MT"/>
                <a:cs typeface="Arial MT"/>
              </a:rPr>
              <a:t>Filtros</a:t>
            </a:r>
            <a:r>
              <a:rPr sz="1100" spc="35" dirty="0" smtClean="0">
                <a:latin typeface="Arial MT"/>
                <a:cs typeface="Arial MT"/>
              </a:rPr>
              <a:t> </a:t>
            </a:r>
            <a:r>
              <a:rPr sz="1100" spc="25" dirty="0">
                <a:latin typeface="Arial MT"/>
                <a:cs typeface="Arial MT"/>
              </a:rPr>
              <a:t>de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20" dirty="0">
                <a:latin typeface="Arial MT"/>
                <a:cs typeface="Arial MT"/>
              </a:rPr>
              <a:t>aire</a:t>
            </a:r>
            <a:endParaRPr sz="1100" dirty="0">
              <a:latin typeface="Arial MT"/>
              <a:cs typeface="Arial MT"/>
            </a:endParaRPr>
          </a:p>
          <a:p>
            <a:pPr marL="12700" marR="869315">
              <a:lnSpc>
                <a:spcPct val="120000"/>
              </a:lnSpc>
            </a:pPr>
            <a:r>
              <a:rPr sz="1100" spc="30" dirty="0">
                <a:latin typeface="Arial MT"/>
                <a:cs typeface="Arial MT"/>
              </a:rPr>
              <a:t>Depósitos </a:t>
            </a:r>
            <a:r>
              <a:rPr sz="1100" spc="20" dirty="0" err="1">
                <a:latin typeface="Arial MT"/>
                <a:cs typeface="Arial MT"/>
              </a:rPr>
              <a:t>aire</a:t>
            </a:r>
            <a:r>
              <a:rPr sz="1100" spc="20" dirty="0">
                <a:latin typeface="Arial MT"/>
                <a:cs typeface="Arial MT"/>
              </a:rPr>
              <a:t> </a:t>
            </a:r>
            <a:r>
              <a:rPr sz="1100" spc="40" dirty="0" err="1" smtClean="0">
                <a:latin typeface="Arial MT"/>
                <a:cs typeface="Arial MT"/>
              </a:rPr>
              <a:t>comprimido</a:t>
            </a:r>
            <a:r>
              <a:rPr lang="es-ES" sz="1100" spc="40" dirty="0" smtClean="0">
                <a:latin typeface="Arial MT"/>
                <a:cs typeface="Arial MT"/>
              </a:rPr>
              <a:t> </a:t>
            </a:r>
            <a:r>
              <a:rPr sz="1100" spc="25" dirty="0" err="1" smtClean="0">
                <a:latin typeface="Arial MT"/>
                <a:cs typeface="Arial MT"/>
              </a:rPr>
              <a:t>Puesta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10" dirty="0">
                <a:latin typeface="Arial MT"/>
                <a:cs typeface="Arial MT"/>
              </a:rPr>
              <a:t>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5" dirty="0">
                <a:latin typeface="Arial MT"/>
                <a:cs typeface="Arial MT"/>
              </a:rPr>
              <a:t>tierra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265"/>
              </a:spcBef>
            </a:pPr>
            <a:r>
              <a:rPr sz="1100" spc="15" dirty="0">
                <a:latin typeface="Arial MT"/>
                <a:cs typeface="Arial MT"/>
              </a:rPr>
              <a:t>Contactos</a:t>
            </a:r>
            <a:r>
              <a:rPr sz="1100" spc="5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fin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25" dirty="0">
                <a:latin typeface="Arial MT"/>
                <a:cs typeface="Arial MT"/>
              </a:rPr>
              <a:t>de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maniobra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08732" y="2879047"/>
            <a:ext cx="1350645" cy="3244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6545" marR="295910" indent="6985" algn="ctr">
              <a:lnSpc>
                <a:spcPct val="120000"/>
              </a:lnSpc>
              <a:spcBef>
                <a:spcPts val="95"/>
              </a:spcBef>
            </a:pPr>
            <a:r>
              <a:rPr sz="1100" spc="10" dirty="0" err="1" smtClean="0">
                <a:latin typeface="Arial MT"/>
                <a:cs typeface="Arial MT"/>
              </a:rPr>
              <a:t>Observar</a:t>
            </a:r>
            <a:r>
              <a:rPr lang="es-ES" sz="1100" spc="10" dirty="0" smtClean="0">
                <a:latin typeface="Arial MT"/>
                <a:cs typeface="Arial MT"/>
              </a:rPr>
              <a:t> </a:t>
            </a:r>
            <a:r>
              <a:rPr sz="1100" spc="40" dirty="0" err="1" smtClean="0">
                <a:latin typeface="Arial MT"/>
                <a:cs typeface="Arial MT"/>
              </a:rPr>
              <a:t>C</a:t>
            </a:r>
            <a:r>
              <a:rPr sz="1100" spc="35" dirty="0" err="1" smtClean="0">
                <a:latin typeface="Arial MT"/>
                <a:cs typeface="Arial MT"/>
              </a:rPr>
              <a:t>o</a:t>
            </a:r>
            <a:r>
              <a:rPr sz="1100" spc="105" dirty="0" err="1" smtClean="0">
                <a:latin typeface="Arial MT"/>
                <a:cs typeface="Arial MT"/>
              </a:rPr>
              <a:t>m</a:t>
            </a:r>
            <a:r>
              <a:rPr sz="1100" spc="40" dirty="0" err="1" smtClean="0">
                <a:latin typeface="Arial MT"/>
                <a:cs typeface="Arial MT"/>
              </a:rPr>
              <a:t>p</a:t>
            </a:r>
            <a:r>
              <a:rPr sz="1100" dirty="0" err="1" smtClean="0">
                <a:latin typeface="Arial MT"/>
                <a:cs typeface="Arial MT"/>
              </a:rPr>
              <a:t>r</a:t>
            </a:r>
            <a:r>
              <a:rPr sz="1100" spc="40" dirty="0" err="1" smtClean="0">
                <a:latin typeface="Arial MT"/>
                <a:cs typeface="Arial MT"/>
              </a:rPr>
              <a:t>o</a:t>
            </a:r>
            <a:r>
              <a:rPr sz="1100" spc="35" dirty="0" err="1" smtClean="0">
                <a:latin typeface="Arial MT"/>
                <a:cs typeface="Arial MT"/>
              </a:rPr>
              <a:t>bar</a:t>
            </a:r>
            <a:r>
              <a:rPr lang="es-ES" sz="1100" spc="35" dirty="0" smtClean="0">
                <a:latin typeface="Arial MT"/>
                <a:cs typeface="Arial MT"/>
              </a:rPr>
              <a:t> </a:t>
            </a:r>
            <a:r>
              <a:rPr sz="1100" spc="20" dirty="0" err="1" smtClean="0">
                <a:latin typeface="Arial MT"/>
                <a:cs typeface="Arial MT"/>
              </a:rPr>
              <a:t>Reapretar</a:t>
            </a:r>
            <a:r>
              <a:rPr lang="es-ES" sz="1100" spc="20" dirty="0" smtClean="0">
                <a:latin typeface="Arial MT"/>
                <a:cs typeface="Arial MT"/>
              </a:rPr>
              <a:t> </a:t>
            </a:r>
            <a:r>
              <a:rPr sz="1100" spc="40" dirty="0" err="1" smtClean="0">
                <a:latin typeface="Arial MT"/>
                <a:cs typeface="Arial MT"/>
              </a:rPr>
              <a:t>C</a:t>
            </a:r>
            <a:r>
              <a:rPr sz="1100" spc="35" dirty="0" err="1" smtClean="0">
                <a:latin typeface="Arial MT"/>
                <a:cs typeface="Arial MT"/>
              </a:rPr>
              <a:t>o</a:t>
            </a:r>
            <a:r>
              <a:rPr sz="1100" spc="105" dirty="0" err="1" smtClean="0">
                <a:latin typeface="Arial MT"/>
                <a:cs typeface="Arial MT"/>
              </a:rPr>
              <a:t>m</a:t>
            </a:r>
            <a:r>
              <a:rPr sz="1100" spc="40" dirty="0" err="1" smtClean="0">
                <a:latin typeface="Arial MT"/>
                <a:cs typeface="Arial MT"/>
              </a:rPr>
              <a:t>p</a:t>
            </a:r>
            <a:r>
              <a:rPr sz="1100" dirty="0" err="1" smtClean="0">
                <a:latin typeface="Arial MT"/>
                <a:cs typeface="Arial MT"/>
              </a:rPr>
              <a:t>r</a:t>
            </a:r>
            <a:r>
              <a:rPr sz="1100" spc="40" dirty="0" err="1" smtClean="0">
                <a:latin typeface="Arial MT"/>
                <a:cs typeface="Arial MT"/>
              </a:rPr>
              <a:t>o</a:t>
            </a:r>
            <a:r>
              <a:rPr sz="1100" spc="35" dirty="0" err="1" smtClean="0">
                <a:latin typeface="Arial MT"/>
                <a:cs typeface="Arial MT"/>
              </a:rPr>
              <a:t>bar</a:t>
            </a:r>
            <a:r>
              <a:rPr lang="es-ES" sz="1100" spc="35" dirty="0" smtClean="0">
                <a:latin typeface="Arial MT"/>
                <a:cs typeface="Arial MT"/>
              </a:rPr>
              <a:t> </a:t>
            </a:r>
            <a:r>
              <a:rPr sz="1100" spc="35" dirty="0" err="1" smtClean="0">
                <a:latin typeface="Arial MT"/>
                <a:cs typeface="Arial MT"/>
              </a:rPr>
              <a:t>Co</a:t>
            </a:r>
            <a:r>
              <a:rPr sz="1100" spc="105" dirty="0" err="1" smtClean="0">
                <a:latin typeface="Arial MT"/>
                <a:cs typeface="Arial MT"/>
              </a:rPr>
              <a:t>m</a:t>
            </a:r>
            <a:r>
              <a:rPr sz="1100" spc="40" dirty="0" err="1" smtClean="0">
                <a:latin typeface="Arial MT"/>
                <a:cs typeface="Arial MT"/>
              </a:rPr>
              <a:t>p</a:t>
            </a:r>
            <a:r>
              <a:rPr sz="1100" dirty="0" err="1" smtClean="0">
                <a:latin typeface="Arial MT"/>
                <a:cs typeface="Arial MT"/>
              </a:rPr>
              <a:t>r</a:t>
            </a:r>
            <a:r>
              <a:rPr sz="1100" spc="40" dirty="0" err="1" smtClean="0">
                <a:latin typeface="Arial MT"/>
                <a:cs typeface="Arial MT"/>
              </a:rPr>
              <a:t>o</a:t>
            </a:r>
            <a:r>
              <a:rPr sz="1100" spc="35" dirty="0" err="1" smtClean="0">
                <a:latin typeface="Arial MT"/>
                <a:cs typeface="Arial MT"/>
              </a:rPr>
              <a:t>b</a:t>
            </a:r>
            <a:r>
              <a:rPr sz="1100" spc="40" dirty="0" err="1" smtClean="0">
                <a:latin typeface="Arial MT"/>
                <a:cs typeface="Arial MT"/>
              </a:rPr>
              <a:t>a</a:t>
            </a:r>
            <a:r>
              <a:rPr sz="1100" spc="5" dirty="0" err="1" smtClean="0">
                <a:latin typeface="Arial MT"/>
                <a:cs typeface="Arial MT"/>
              </a:rPr>
              <a:t>r</a:t>
            </a:r>
            <a:r>
              <a:rPr lang="es-ES" sz="1100" spc="5" dirty="0" smtClean="0">
                <a:latin typeface="Arial MT"/>
                <a:cs typeface="Arial MT"/>
              </a:rPr>
              <a:t> </a:t>
            </a:r>
            <a:r>
              <a:rPr sz="1100" spc="40" dirty="0" err="1" smtClean="0">
                <a:latin typeface="Arial MT"/>
                <a:cs typeface="Arial MT"/>
              </a:rPr>
              <a:t>C</a:t>
            </a:r>
            <a:r>
              <a:rPr sz="1100" spc="35" dirty="0" err="1" smtClean="0">
                <a:latin typeface="Arial MT"/>
                <a:cs typeface="Arial MT"/>
              </a:rPr>
              <a:t>o</a:t>
            </a:r>
            <a:r>
              <a:rPr sz="1100" spc="105" dirty="0" err="1" smtClean="0">
                <a:latin typeface="Arial MT"/>
                <a:cs typeface="Arial MT"/>
              </a:rPr>
              <a:t>m</a:t>
            </a:r>
            <a:r>
              <a:rPr sz="1100" spc="40" dirty="0" err="1" smtClean="0">
                <a:latin typeface="Arial MT"/>
                <a:cs typeface="Arial MT"/>
              </a:rPr>
              <a:t>p</a:t>
            </a:r>
            <a:r>
              <a:rPr sz="1100" dirty="0" err="1" smtClean="0">
                <a:latin typeface="Arial MT"/>
                <a:cs typeface="Arial MT"/>
              </a:rPr>
              <a:t>r</a:t>
            </a:r>
            <a:r>
              <a:rPr sz="1100" spc="40" dirty="0" err="1" smtClean="0">
                <a:latin typeface="Arial MT"/>
                <a:cs typeface="Arial MT"/>
              </a:rPr>
              <a:t>o</a:t>
            </a:r>
            <a:r>
              <a:rPr sz="1100" spc="35" dirty="0" err="1" smtClean="0">
                <a:latin typeface="Arial MT"/>
                <a:cs typeface="Arial MT"/>
              </a:rPr>
              <a:t>b</a:t>
            </a:r>
            <a:r>
              <a:rPr sz="1100" spc="40" dirty="0" err="1" smtClean="0">
                <a:latin typeface="Arial MT"/>
                <a:cs typeface="Arial MT"/>
              </a:rPr>
              <a:t>a</a:t>
            </a:r>
            <a:r>
              <a:rPr sz="1100" spc="5" dirty="0" err="1" smtClean="0">
                <a:latin typeface="Arial MT"/>
                <a:cs typeface="Arial MT"/>
              </a:rPr>
              <a:t>r</a:t>
            </a:r>
            <a:r>
              <a:rPr lang="es-ES" sz="1100" spc="5" dirty="0" smtClean="0">
                <a:latin typeface="Arial MT"/>
                <a:cs typeface="Arial MT"/>
              </a:rPr>
              <a:t> </a:t>
            </a:r>
            <a:r>
              <a:rPr sz="1100" spc="40" dirty="0" err="1" smtClean="0">
                <a:latin typeface="Arial MT"/>
                <a:cs typeface="Arial MT"/>
              </a:rPr>
              <a:t>C</a:t>
            </a:r>
            <a:r>
              <a:rPr sz="1100" spc="35" dirty="0" err="1" smtClean="0">
                <a:latin typeface="Arial MT"/>
                <a:cs typeface="Arial MT"/>
              </a:rPr>
              <a:t>o</a:t>
            </a:r>
            <a:r>
              <a:rPr sz="1100" spc="105" dirty="0" err="1" smtClean="0">
                <a:latin typeface="Arial MT"/>
                <a:cs typeface="Arial MT"/>
              </a:rPr>
              <a:t>m</a:t>
            </a:r>
            <a:r>
              <a:rPr sz="1100" spc="40" dirty="0" err="1" smtClean="0">
                <a:latin typeface="Arial MT"/>
                <a:cs typeface="Arial MT"/>
              </a:rPr>
              <a:t>p</a:t>
            </a:r>
            <a:r>
              <a:rPr sz="1100" dirty="0" err="1" smtClean="0">
                <a:latin typeface="Arial MT"/>
                <a:cs typeface="Arial MT"/>
              </a:rPr>
              <a:t>r</a:t>
            </a:r>
            <a:r>
              <a:rPr sz="1100" spc="40" dirty="0" err="1" smtClean="0">
                <a:latin typeface="Arial MT"/>
                <a:cs typeface="Arial MT"/>
              </a:rPr>
              <a:t>o</a:t>
            </a:r>
            <a:r>
              <a:rPr sz="1100" spc="35" dirty="0" err="1" smtClean="0">
                <a:latin typeface="Arial MT"/>
                <a:cs typeface="Arial MT"/>
              </a:rPr>
              <a:t>b</a:t>
            </a:r>
            <a:r>
              <a:rPr sz="1100" spc="40" dirty="0" err="1" smtClean="0">
                <a:latin typeface="Arial MT"/>
                <a:cs typeface="Arial MT"/>
              </a:rPr>
              <a:t>a</a:t>
            </a:r>
            <a:r>
              <a:rPr sz="1100" spc="5" dirty="0" err="1" smtClean="0">
                <a:latin typeface="Arial MT"/>
                <a:cs typeface="Arial MT"/>
              </a:rPr>
              <a:t>r</a:t>
            </a:r>
            <a:r>
              <a:rPr lang="es-ES" sz="1100" spc="5" dirty="0" smtClean="0">
                <a:latin typeface="Arial MT"/>
                <a:cs typeface="Arial MT"/>
              </a:rPr>
              <a:t> </a:t>
            </a:r>
            <a:r>
              <a:rPr sz="1100" spc="40" dirty="0" err="1" smtClean="0">
                <a:latin typeface="Arial MT"/>
                <a:cs typeface="Arial MT"/>
              </a:rPr>
              <a:t>C</a:t>
            </a:r>
            <a:r>
              <a:rPr sz="1100" spc="35" dirty="0" err="1" smtClean="0">
                <a:latin typeface="Arial MT"/>
                <a:cs typeface="Arial MT"/>
              </a:rPr>
              <a:t>o</a:t>
            </a:r>
            <a:r>
              <a:rPr sz="1100" spc="105" dirty="0" err="1" smtClean="0">
                <a:latin typeface="Arial MT"/>
                <a:cs typeface="Arial MT"/>
              </a:rPr>
              <a:t>m</a:t>
            </a:r>
            <a:r>
              <a:rPr sz="1100" spc="40" dirty="0" err="1" smtClean="0">
                <a:latin typeface="Arial MT"/>
                <a:cs typeface="Arial MT"/>
              </a:rPr>
              <a:t>p</a:t>
            </a:r>
            <a:r>
              <a:rPr sz="1100" dirty="0" err="1" smtClean="0">
                <a:latin typeface="Arial MT"/>
                <a:cs typeface="Arial MT"/>
              </a:rPr>
              <a:t>r</a:t>
            </a:r>
            <a:r>
              <a:rPr sz="1100" spc="40" dirty="0" err="1" smtClean="0">
                <a:latin typeface="Arial MT"/>
                <a:cs typeface="Arial MT"/>
              </a:rPr>
              <a:t>o</a:t>
            </a:r>
            <a:r>
              <a:rPr sz="1100" spc="35" dirty="0" err="1" smtClean="0">
                <a:latin typeface="Arial MT"/>
                <a:cs typeface="Arial MT"/>
              </a:rPr>
              <a:t>bar</a:t>
            </a:r>
            <a:endParaRPr sz="1100" dirty="0">
              <a:latin typeface="Arial MT"/>
              <a:cs typeface="Arial MT"/>
            </a:endParaRPr>
          </a:p>
          <a:p>
            <a:pPr marL="296545" marR="5080" indent="-284480">
              <a:lnSpc>
                <a:spcPct val="120000"/>
              </a:lnSpc>
            </a:pPr>
            <a:r>
              <a:rPr sz="1100" spc="40" dirty="0">
                <a:latin typeface="Arial MT"/>
                <a:cs typeface="Arial MT"/>
              </a:rPr>
              <a:t>Co</a:t>
            </a:r>
            <a:r>
              <a:rPr sz="1100" spc="100" dirty="0">
                <a:latin typeface="Arial MT"/>
                <a:cs typeface="Arial MT"/>
              </a:rPr>
              <a:t>m</a:t>
            </a:r>
            <a:r>
              <a:rPr sz="1100" spc="40" dirty="0">
                <a:latin typeface="Arial MT"/>
                <a:cs typeface="Arial MT"/>
              </a:rPr>
              <a:t>p</a:t>
            </a:r>
            <a:r>
              <a:rPr sz="1100" dirty="0">
                <a:latin typeface="Arial MT"/>
                <a:cs typeface="Arial MT"/>
              </a:rPr>
              <a:t>r</a:t>
            </a:r>
            <a:r>
              <a:rPr sz="1100" spc="40" dirty="0">
                <a:latin typeface="Arial MT"/>
                <a:cs typeface="Arial MT"/>
              </a:rPr>
              <a:t>ob</a:t>
            </a:r>
            <a:r>
              <a:rPr sz="1100" spc="35" dirty="0">
                <a:latin typeface="Arial MT"/>
                <a:cs typeface="Arial MT"/>
              </a:rPr>
              <a:t>a</a:t>
            </a:r>
            <a:r>
              <a:rPr sz="1100" spc="5" dirty="0">
                <a:latin typeface="Arial MT"/>
                <a:cs typeface="Arial MT"/>
              </a:rPr>
              <a:t>r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5" dirty="0">
                <a:latin typeface="Arial MT"/>
                <a:cs typeface="Arial MT"/>
              </a:rPr>
              <a:t>y</a:t>
            </a:r>
            <a:r>
              <a:rPr sz="1100" spc="-125" dirty="0">
                <a:latin typeface="Arial MT"/>
                <a:cs typeface="Arial MT"/>
              </a:rPr>
              <a:t> </a:t>
            </a:r>
            <a:r>
              <a:rPr sz="1100" spc="30" dirty="0" err="1" smtClean="0">
                <a:latin typeface="Arial MT"/>
                <a:cs typeface="Arial MT"/>
              </a:rPr>
              <a:t>li</a:t>
            </a:r>
            <a:r>
              <a:rPr sz="1100" spc="105" dirty="0" err="1" smtClean="0">
                <a:latin typeface="Arial MT"/>
                <a:cs typeface="Arial MT"/>
              </a:rPr>
              <a:t>m</a:t>
            </a:r>
            <a:r>
              <a:rPr sz="1100" spc="35" dirty="0" err="1" smtClean="0">
                <a:latin typeface="Arial MT"/>
                <a:cs typeface="Arial MT"/>
              </a:rPr>
              <a:t>pia</a:t>
            </a:r>
            <a:r>
              <a:rPr sz="1100" spc="5" dirty="0" err="1" smtClean="0">
                <a:latin typeface="Arial MT"/>
                <a:cs typeface="Arial MT"/>
              </a:rPr>
              <a:t>r</a:t>
            </a:r>
            <a:r>
              <a:rPr lang="es-ES" sz="1100" spc="5" dirty="0" smtClean="0">
                <a:latin typeface="Arial MT"/>
                <a:cs typeface="Arial MT"/>
              </a:rPr>
              <a:t> </a:t>
            </a:r>
            <a:r>
              <a:rPr sz="1100" spc="35" dirty="0" err="1" smtClean="0">
                <a:latin typeface="Arial MT"/>
                <a:cs typeface="Arial MT"/>
              </a:rPr>
              <a:t>Comprobar</a:t>
            </a:r>
            <a:r>
              <a:rPr lang="es-ES" sz="1100" spc="35" dirty="0" smtClean="0">
                <a:latin typeface="Arial MT"/>
                <a:cs typeface="Arial MT"/>
              </a:rPr>
              <a:t> </a:t>
            </a:r>
            <a:r>
              <a:rPr sz="1100" spc="10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  <a:p>
            <a:pPr marL="36830" marR="35560" indent="-4445" algn="ctr">
              <a:lnSpc>
                <a:spcPct val="120000"/>
              </a:lnSpc>
              <a:spcBef>
                <a:spcPts val="5"/>
              </a:spcBef>
            </a:pPr>
            <a:r>
              <a:rPr sz="1100" spc="35" dirty="0">
                <a:latin typeface="Arial MT"/>
                <a:cs typeface="Arial MT"/>
              </a:rPr>
              <a:t>Li</a:t>
            </a:r>
            <a:r>
              <a:rPr sz="1100" spc="100" dirty="0">
                <a:latin typeface="Arial MT"/>
                <a:cs typeface="Arial MT"/>
              </a:rPr>
              <a:t>m</a:t>
            </a:r>
            <a:r>
              <a:rPr sz="1100" spc="35" dirty="0">
                <a:latin typeface="Arial MT"/>
                <a:cs typeface="Arial MT"/>
              </a:rPr>
              <a:t>pia</a:t>
            </a:r>
            <a:r>
              <a:rPr sz="1100" spc="5" dirty="0">
                <a:latin typeface="Arial MT"/>
                <a:cs typeface="Arial MT"/>
              </a:rPr>
              <a:t>r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5" dirty="0">
                <a:latin typeface="Arial MT"/>
                <a:cs typeface="Arial MT"/>
              </a:rPr>
              <a:t>y</a:t>
            </a:r>
            <a:r>
              <a:rPr sz="1100" spc="-125" dirty="0">
                <a:latin typeface="Arial MT"/>
                <a:cs typeface="Arial MT"/>
              </a:rPr>
              <a:t> </a:t>
            </a:r>
            <a:r>
              <a:rPr sz="1100" spc="40" dirty="0" err="1" smtClean="0">
                <a:latin typeface="Arial MT"/>
                <a:cs typeface="Arial MT"/>
              </a:rPr>
              <a:t>en</a:t>
            </a:r>
            <a:r>
              <a:rPr sz="1100" spc="35" dirty="0" err="1" smtClean="0">
                <a:latin typeface="Arial MT"/>
                <a:cs typeface="Arial MT"/>
              </a:rPr>
              <a:t>g</a:t>
            </a:r>
            <a:r>
              <a:rPr sz="1100" dirty="0" err="1" smtClean="0">
                <a:latin typeface="Arial MT"/>
                <a:cs typeface="Arial MT"/>
              </a:rPr>
              <a:t>r</a:t>
            </a:r>
            <a:r>
              <a:rPr sz="1100" spc="40" dirty="0" err="1" smtClean="0">
                <a:latin typeface="Arial MT"/>
                <a:cs typeface="Arial MT"/>
              </a:rPr>
              <a:t>a</a:t>
            </a:r>
            <a:r>
              <a:rPr sz="1100" spc="95" dirty="0" err="1" smtClean="0">
                <a:latin typeface="Arial MT"/>
                <a:cs typeface="Arial MT"/>
              </a:rPr>
              <a:t>s</a:t>
            </a:r>
            <a:r>
              <a:rPr sz="1100" spc="40" dirty="0" err="1" smtClean="0">
                <a:latin typeface="Arial MT"/>
                <a:cs typeface="Arial MT"/>
              </a:rPr>
              <a:t>a</a:t>
            </a:r>
            <a:r>
              <a:rPr sz="1100" spc="5" dirty="0" err="1" smtClean="0">
                <a:latin typeface="Arial MT"/>
                <a:cs typeface="Arial MT"/>
              </a:rPr>
              <a:t>r</a:t>
            </a:r>
            <a:r>
              <a:rPr lang="es-ES" sz="1100" spc="5" dirty="0" smtClean="0">
                <a:latin typeface="Arial MT"/>
                <a:cs typeface="Arial MT"/>
              </a:rPr>
              <a:t> </a:t>
            </a:r>
            <a:r>
              <a:rPr sz="1100" spc="40" dirty="0" err="1" smtClean="0">
                <a:latin typeface="Arial MT"/>
                <a:cs typeface="Arial MT"/>
              </a:rPr>
              <a:t>Limpiar</a:t>
            </a:r>
            <a:r>
              <a:rPr sz="1100" spc="-55" dirty="0" smtClean="0">
                <a:latin typeface="Arial MT"/>
                <a:cs typeface="Arial MT"/>
              </a:rPr>
              <a:t> </a:t>
            </a:r>
            <a:r>
              <a:rPr sz="1100" spc="-40" dirty="0">
                <a:latin typeface="Arial MT"/>
                <a:cs typeface="Arial MT"/>
              </a:rPr>
              <a:t>y/o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35" dirty="0" err="1" smtClean="0">
                <a:latin typeface="Arial MT"/>
                <a:cs typeface="Arial MT"/>
              </a:rPr>
              <a:t>sustituir</a:t>
            </a:r>
            <a:r>
              <a:rPr lang="es-ES" sz="1100" spc="35" dirty="0" smtClean="0">
                <a:latin typeface="Arial MT"/>
                <a:cs typeface="Arial MT"/>
              </a:rPr>
              <a:t> </a:t>
            </a:r>
            <a:r>
              <a:rPr sz="1100" spc="25" dirty="0" err="1" smtClean="0">
                <a:latin typeface="Arial MT"/>
                <a:cs typeface="Arial MT"/>
              </a:rPr>
              <a:t>Purgar</a:t>
            </a:r>
            <a:endParaRPr sz="1100" dirty="0">
              <a:latin typeface="Arial MT"/>
              <a:cs typeface="Arial MT"/>
            </a:endParaRPr>
          </a:p>
          <a:p>
            <a:pPr marL="296545" marR="300355" indent="-635" algn="ctr">
              <a:lnSpc>
                <a:spcPct val="120000"/>
              </a:lnSpc>
            </a:pPr>
            <a:r>
              <a:rPr sz="1100" spc="40" dirty="0" err="1" smtClean="0">
                <a:latin typeface="Arial MT"/>
                <a:cs typeface="Arial MT"/>
              </a:rPr>
              <a:t>C</a:t>
            </a:r>
            <a:r>
              <a:rPr sz="1100" spc="35" dirty="0" err="1" smtClean="0">
                <a:latin typeface="Arial MT"/>
                <a:cs typeface="Arial MT"/>
              </a:rPr>
              <a:t>o</a:t>
            </a:r>
            <a:r>
              <a:rPr sz="1100" spc="105" dirty="0" err="1" smtClean="0">
                <a:latin typeface="Arial MT"/>
                <a:cs typeface="Arial MT"/>
              </a:rPr>
              <a:t>m</a:t>
            </a:r>
            <a:r>
              <a:rPr sz="1100" spc="40" dirty="0" err="1" smtClean="0">
                <a:latin typeface="Arial MT"/>
                <a:cs typeface="Arial MT"/>
              </a:rPr>
              <a:t>p</a:t>
            </a:r>
            <a:r>
              <a:rPr sz="1100" dirty="0" err="1" smtClean="0">
                <a:latin typeface="Arial MT"/>
                <a:cs typeface="Arial MT"/>
              </a:rPr>
              <a:t>r</a:t>
            </a:r>
            <a:r>
              <a:rPr sz="1100" spc="40" dirty="0" err="1" smtClean="0">
                <a:latin typeface="Arial MT"/>
                <a:cs typeface="Arial MT"/>
              </a:rPr>
              <a:t>o</a:t>
            </a:r>
            <a:r>
              <a:rPr sz="1100" spc="35" dirty="0" err="1" smtClean="0">
                <a:latin typeface="Arial MT"/>
                <a:cs typeface="Arial MT"/>
              </a:rPr>
              <a:t>b</a:t>
            </a:r>
            <a:r>
              <a:rPr sz="1100" spc="40" dirty="0" err="1" smtClean="0">
                <a:latin typeface="Arial MT"/>
                <a:cs typeface="Arial MT"/>
              </a:rPr>
              <a:t>a</a:t>
            </a:r>
            <a:r>
              <a:rPr sz="1100" spc="5" dirty="0" err="1" smtClean="0">
                <a:latin typeface="Arial MT"/>
                <a:cs typeface="Arial MT"/>
              </a:rPr>
              <a:t>r</a:t>
            </a:r>
            <a:r>
              <a:rPr lang="es-ES" sz="1100" spc="5" dirty="0" smtClean="0">
                <a:latin typeface="Arial MT"/>
                <a:cs typeface="Arial MT"/>
              </a:rPr>
              <a:t> </a:t>
            </a:r>
            <a:r>
              <a:rPr sz="1100" spc="40" dirty="0" err="1" smtClean="0">
                <a:latin typeface="Arial MT"/>
                <a:cs typeface="Arial MT"/>
              </a:rPr>
              <a:t>C</a:t>
            </a:r>
            <a:r>
              <a:rPr sz="1100" spc="35" dirty="0" err="1" smtClean="0">
                <a:latin typeface="Arial MT"/>
                <a:cs typeface="Arial MT"/>
              </a:rPr>
              <a:t>o</a:t>
            </a:r>
            <a:r>
              <a:rPr sz="1100" spc="105" dirty="0" err="1" smtClean="0">
                <a:latin typeface="Arial MT"/>
                <a:cs typeface="Arial MT"/>
              </a:rPr>
              <a:t>m</a:t>
            </a:r>
            <a:r>
              <a:rPr sz="1100" spc="40" dirty="0" err="1" smtClean="0">
                <a:latin typeface="Arial MT"/>
                <a:cs typeface="Arial MT"/>
              </a:rPr>
              <a:t>p</a:t>
            </a:r>
            <a:r>
              <a:rPr sz="1100" dirty="0" err="1" smtClean="0">
                <a:latin typeface="Arial MT"/>
                <a:cs typeface="Arial MT"/>
              </a:rPr>
              <a:t>r</a:t>
            </a:r>
            <a:r>
              <a:rPr sz="1100" spc="40" dirty="0" err="1" smtClean="0">
                <a:latin typeface="Arial MT"/>
                <a:cs typeface="Arial MT"/>
              </a:rPr>
              <a:t>o</a:t>
            </a:r>
            <a:r>
              <a:rPr sz="1100" spc="35" dirty="0" err="1" smtClean="0">
                <a:latin typeface="Arial MT"/>
                <a:cs typeface="Arial MT"/>
              </a:rPr>
              <a:t>b</a:t>
            </a:r>
            <a:r>
              <a:rPr sz="1100" spc="40" dirty="0" err="1" smtClean="0">
                <a:latin typeface="Arial MT"/>
                <a:cs typeface="Arial MT"/>
              </a:rPr>
              <a:t>a</a:t>
            </a:r>
            <a:r>
              <a:rPr sz="1100" spc="5" dirty="0" err="1" smtClean="0">
                <a:latin typeface="Arial MT"/>
                <a:cs typeface="Arial MT"/>
              </a:rPr>
              <a:t>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9129" y="444246"/>
            <a:ext cx="78098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27100" algn="l"/>
              </a:tabLst>
            </a:pPr>
            <a:r>
              <a:rPr spc="-5" dirty="0"/>
              <a:t>2.2.2	</a:t>
            </a:r>
            <a:r>
              <a:rPr dirty="0"/>
              <a:t>MANTENIMIENTO</a:t>
            </a:r>
            <a:r>
              <a:rPr spc="-15" dirty="0"/>
              <a:t> </a:t>
            </a:r>
            <a:r>
              <a:rPr dirty="0"/>
              <a:t>PREVENTIVO.</a:t>
            </a:r>
            <a:r>
              <a:rPr spc="-10" dirty="0"/>
              <a:t> Revisión</a:t>
            </a:r>
            <a:r>
              <a:rPr spc="-15" dirty="0"/>
              <a:t> </a:t>
            </a:r>
            <a:r>
              <a:rPr spc="-5" dirty="0"/>
              <a:t>detallada</a:t>
            </a:r>
            <a:r>
              <a:rPr spc="-15" dirty="0"/>
              <a:t> </a:t>
            </a:r>
            <a:r>
              <a:rPr spc="-5" dirty="0"/>
              <a:t>en</a:t>
            </a:r>
            <a:r>
              <a:rPr spc="-15" dirty="0"/>
              <a:t> </a:t>
            </a:r>
            <a:r>
              <a:rPr spc="-5" dirty="0"/>
              <a:t>interruptor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28685" y="1031584"/>
            <a:ext cx="4331335" cy="2301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3240405" algn="l"/>
              </a:tabLst>
            </a:pPr>
            <a:r>
              <a:rPr sz="1400" b="1" spc="30" dirty="0">
                <a:latin typeface="Arial"/>
                <a:cs typeface="Arial"/>
              </a:rPr>
              <a:t>COMPONENTE	</a:t>
            </a:r>
            <a:r>
              <a:rPr sz="1400" b="1" spc="-5" dirty="0">
                <a:latin typeface="Arial"/>
                <a:cs typeface="Arial"/>
              </a:rPr>
              <a:t>OPERACIÓN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28682" y="1478127"/>
            <a:ext cx="2700655" cy="36982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280670" algn="just">
              <a:lnSpc>
                <a:spcPct val="121800"/>
              </a:lnSpc>
              <a:spcBef>
                <a:spcPts val="90"/>
              </a:spcBef>
            </a:pPr>
            <a:r>
              <a:rPr sz="1100" spc="40" dirty="0">
                <a:latin typeface="Arial MT"/>
                <a:cs typeface="Arial MT"/>
              </a:rPr>
              <a:t>Engrase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25" dirty="0">
                <a:latin typeface="Arial MT"/>
                <a:cs typeface="Arial MT"/>
              </a:rPr>
              <a:t>gatillos</a:t>
            </a:r>
            <a:r>
              <a:rPr sz="1100" spc="80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y</a:t>
            </a:r>
            <a:r>
              <a:rPr sz="1100" spc="-120" dirty="0">
                <a:latin typeface="Arial MT"/>
                <a:cs typeface="Arial MT"/>
              </a:rPr>
              <a:t> </a:t>
            </a:r>
            <a:r>
              <a:rPr sz="1100" spc="55" dirty="0" err="1">
                <a:latin typeface="Arial MT"/>
                <a:cs typeface="Arial MT"/>
              </a:rPr>
              <a:t>sistema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25" dirty="0" err="1" smtClean="0">
                <a:latin typeface="Arial MT"/>
                <a:cs typeface="Arial MT"/>
              </a:rPr>
              <a:t>retención</a:t>
            </a:r>
            <a:r>
              <a:rPr lang="es-ES" sz="1100" spc="25" dirty="0" smtClean="0">
                <a:latin typeface="Arial MT"/>
                <a:cs typeface="Arial MT"/>
              </a:rPr>
              <a:t> </a:t>
            </a:r>
            <a:r>
              <a:rPr sz="1100" spc="35" dirty="0" smtClean="0">
                <a:latin typeface="Arial MT"/>
                <a:cs typeface="Arial MT"/>
              </a:rPr>
              <a:t>Estado</a:t>
            </a:r>
            <a:r>
              <a:rPr sz="1100" spc="5" dirty="0" smtClean="0">
                <a:latin typeface="Arial MT"/>
                <a:cs typeface="Arial MT"/>
              </a:rPr>
              <a:t> </a:t>
            </a:r>
            <a:r>
              <a:rPr sz="1100" spc="30" dirty="0">
                <a:latin typeface="Arial MT"/>
                <a:cs typeface="Arial MT"/>
              </a:rPr>
              <a:t>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30" dirty="0">
                <a:latin typeface="Arial MT"/>
                <a:cs typeface="Arial MT"/>
              </a:rPr>
              <a:t>las</a:t>
            </a:r>
            <a:r>
              <a:rPr sz="1100" spc="65" dirty="0">
                <a:latin typeface="Arial MT"/>
                <a:cs typeface="Arial MT"/>
              </a:rPr>
              <a:t> </a:t>
            </a:r>
            <a:r>
              <a:rPr sz="1100" spc="30" dirty="0">
                <a:latin typeface="Arial MT"/>
                <a:cs typeface="Arial MT"/>
              </a:rPr>
              <a:t>juntas</a:t>
            </a:r>
            <a:endParaRPr sz="1100" dirty="0">
              <a:latin typeface="Arial MT"/>
              <a:cs typeface="Arial MT"/>
            </a:endParaRPr>
          </a:p>
          <a:p>
            <a:pPr marL="12700" marR="5080" algn="just">
              <a:lnSpc>
                <a:spcPct val="121600"/>
              </a:lnSpc>
              <a:spcBef>
                <a:spcPts val="5"/>
              </a:spcBef>
            </a:pPr>
            <a:r>
              <a:rPr sz="1100" spc="-75" dirty="0">
                <a:latin typeface="Arial MT"/>
                <a:cs typeface="Arial MT"/>
              </a:rPr>
              <a:t>A</a:t>
            </a:r>
            <a:r>
              <a:rPr sz="1100" spc="114" dirty="0">
                <a:latin typeface="Arial MT"/>
                <a:cs typeface="Arial MT"/>
              </a:rPr>
              <a:t>m</a:t>
            </a:r>
            <a:r>
              <a:rPr sz="1100" spc="40" dirty="0">
                <a:latin typeface="Arial MT"/>
                <a:cs typeface="Arial MT"/>
              </a:rPr>
              <a:t>o</a:t>
            </a:r>
            <a:r>
              <a:rPr sz="1100" spc="10" dirty="0">
                <a:latin typeface="Arial MT"/>
                <a:cs typeface="Arial MT"/>
              </a:rPr>
              <a:t>r</a:t>
            </a:r>
            <a:r>
              <a:rPr sz="1100" spc="-30" dirty="0">
                <a:latin typeface="Arial MT"/>
                <a:cs typeface="Arial MT"/>
              </a:rPr>
              <a:t>t</a:t>
            </a:r>
            <a:r>
              <a:rPr sz="1100" spc="30" dirty="0">
                <a:latin typeface="Arial MT"/>
                <a:cs typeface="Arial MT"/>
              </a:rPr>
              <a:t>i</a:t>
            </a:r>
            <a:r>
              <a:rPr sz="1100" spc="50" dirty="0">
                <a:latin typeface="Arial MT"/>
                <a:cs typeface="Arial MT"/>
              </a:rPr>
              <a:t>g</a:t>
            </a:r>
            <a:r>
              <a:rPr sz="1100" spc="40" dirty="0">
                <a:latin typeface="Arial MT"/>
                <a:cs typeface="Arial MT"/>
              </a:rPr>
              <a:t>uado</a:t>
            </a:r>
            <a:r>
              <a:rPr sz="1100" spc="10" dirty="0">
                <a:latin typeface="Arial MT"/>
                <a:cs typeface="Arial MT"/>
              </a:rPr>
              <a:t>r</a:t>
            </a:r>
            <a:r>
              <a:rPr sz="1100" spc="50" dirty="0">
                <a:latin typeface="Arial MT"/>
                <a:cs typeface="Arial MT"/>
              </a:rPr>
              <a:t>e</a:t>
            </a:r>
            <a:r>
              <a:rPr sz="1100" spc="15" dirty="0">
                <a:latin typeface="Arial MT"/>
                <a:cs typeface="Arial MT"/>
              </a:rPr>
              <a:t>s</a:t>
            </a:r>
            <a:r>
              <a:rPr sz="1100" spc="65" dirty="0">
                <a:latin typeface="Arial MT"/>
                <a:cs typeface="Arial MT"/>
              </a:rPr>
              <a:t> </a:t>
            </a:r>
            <a:r>
              <a:rPr sz="1100" spc="40" dirty="0">
                <a:latin typeface="Arial MT"/>
                <a:cs typeface="Arial MT"/>
              </a:rPr>
              <a:t>d</a:t>
            </a:r>
            <a:r>
              <a:rPr sz="1100" spc="50" dirty="0">
                <a:latin typeface="Arial MT"/>
                <a:cs typeface="Arial MT"/>
              </a:rPr>
              <a:t>e</a:t>
            </a:r>
            <a:r>
              <a:rPr sz="1100" spc="5" dirty="0">
                <a:latin typeface="Arial MT"/>
                <a:cs typeface="Arial MT"/>
              </a:rPr>
              <a:t>l </a:t>
            </a:r>
            <a:r>
              <a:rPr sz="1100" spc="114" dirty="0">
                <a:latin typeface="Arial MT"/>
                <a:cs typeface="Arial MT"/>
              </a:rPr>
              <a:t>m</a:t>
            </a:r>
            <a:r>
              <a:rPr sz="1100" spc="40" dirty="0">
                <a:latin typeface="Arial MT"/>
                <a:cs typeface="Arial MT"/>
              </a:rPr>
              <a:t>a</a:t>
            </a:r>
            <a:r>
              <a:rPr sz="1100" spc="50" dirty="0">
                <a:latin typeface="Arial MT"/>
                <a:cs typeface="Arial MT"/>
              </a:rPr>
              <a:t>n</a:t>
            </a:r>
            <a:r>
              <a:rPr sz="1100" spc="40" dirty="0">
                <a:latin typeface="Arial MT"/>
                <a:cs typeface="Arial MT"/>
              </a:rPr>
              <a:t>d</a:t>
            </a:r>
            <a:r>
              <a:rPr sz="1100" spc="15" dirty="0">
                <a:latin typeface="Arial MT"/>
                <a:cs typeface="Arial MT"/>
              </a:rPr>
              <a:t>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10" dirty="0">
                <a:latin typeface="Arial MT"/>
                <a:cs typeface="Arial MT"/>
              </a:rPr>
              <a:t>(</a:t>
            </a:r>
            <a:r>
              <a:rPr sz="1100" spc="50" dirty="0">
                <a:latin typeface="Arial MT"/>
                <a:cs typeface="Arial MT"/>
              </a:rPr>
              <a:t>N</a:t>
            </a:r>
            <a:r>
              <a:rPr sz="1100" spc="30" dirty="0">
                <a:latin typeface="Arial MT"/>
                <a:cs typeface="Arial MT"/>
              </a:rPr>
              <a:t>i</a:t>
            </a:r>
            <a:r>
              <a:rPr sz="1100" spc="-80" dirty="0">
                <a:latin typeface="Arial MT"/>
                <a:cs typeface="Arial MT"/>
              </a:rPr>
              <a:t>v</a:t>
            </a:r>
            <a:r>
              <a:rPr sz="1100" spc="35" dirty="0">
                <a:latin typeface="Arial MT"/>
                <a:cs typeface="Arial MT"/>
              </a:rPr>
              <a:t>el</a:t>
            </a:r>
            <a:r>
              <a:rPr sz="1100" spc="50" dirty="0">
                <a:latin typeface="Arial MT"/>
                <a:cs typeface="Arial MT"/>
              </a:rPr>
              <a:t>e</a:t>
            </a:r>
            <a:r>
              <a:rPr sz="1100" spc="15" dirty="0">
                <a:latin typeface="Arial MT"/>
                <a:cs typeface="Arial MT"/>
              </a:rPr>
              <a:t>s</a:t>
            </a:r>
            <a:r>
              <a:rPr sz="1100" spc="65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y</a:t>
            </a:r>
            <a:r>
              <a:rPr sz="1100" spc="-120" dirty="0">
                <a:latin typeface="Arial MT"/>
                <a:cs typeface="Arial MT"/>
              </a:rPr>
              <a:t> </a:t>
            </a:r>
            <a:r>
              <a:rPr sz="1100" spc="35" dirty="0" err="1" smtClean="0">
                <a:latin typeface="Arial MT"/>
                <a:cs typeface="Arial MT"/>
              </a:rPr>
              <a:t>pé</a:t>
            </a:r>
            <a:r>
              <a:rPr lang="es-ES" sz="1100" spc="35" dirty="0" smtClean="0">
                <a:latin typeface="Arial MT"/>
                <a:cs typeface="Arial MT"/>
              </a:rPr>
              <a:t> </a:t>
            </a:r>
            <a:r>
              <a:rPr sz="1100" spc="-75" dirty="0" err="1" smtClean="0">
                <a:latin typeface="Arial MT"/>
                <a:cs typeface="Arial MT"/>
              </a:rPr>
              <a:t>A</a:t>
            </a:r>
            <a:r>
              <a:rPr sz="1100" dirty="0" err="1" smtClean="0">
                <a:latin typeface="Arial MT"/>
                <a:cs typeface="Arial MT"/>
              </a:rPr>
              <a:t>r</a:t>
            </a:r>
            <a:r>
              <a:rPr sz="1100" spc="120" dirty="0" err="1" smtClean="0">
                <a:latin typeface="Arial MT"/>
                <a:cs typeface="Arial MT"/>
              </a:rPr>
              <a:t>m</a:t>
            </a:r>
            <a:r>
              <a:rPr sz="1100" spc="40" dirty="0" err="1" smtClean="0">
                <a:latin typeface="Arial MT"/>
                <a:cs typeface="Arial MT"/>
              </a:rPr>
              <a:t>a</a:t>
            </a:r>
            <a:r>
              <a:rPr sz="1100" spc="10" dirty="0" err="1" smtClean="0">
                <a:latin typeface="Arial MT"/>
                <a:cs typeface="Arial MT"/>
              </a:rPr>
              <a:t>r</a:t>
            </a:r>
            <a:r>
              <a:rPr sz="1100" spc="35" dirty="0" err="1" smtClean="0">
                <a:latin typeface="Arial MT"/>
                <a:cs typeface="Arial MT"/>
              </a:rPr>
              <a:t>io</a:t>
            </a:r>
            <a:r>
              <a:rPr sz="1100" spc="15" dirty="0" err="1" smtClean="0">
                <a:latin typeface="Arial MT"/>
                <a:cs typeface="Arial MT"/>
              </a:rPr>
              <a:t>s</a:t>
            </a:r>
            <a:r>
              <a:rPr sz="1100" spc="75" dirty="0" smtClean="0">
                <a:latin typeface="Arial MT"/>
                <a:cs typeface="Arial MT"/>
              </a:rPr>
              <a:t> </a:t>
            </a:r>
            <a:r>
              <a:rPr sz="1100" spc="10" dirty="0">
                <a:latin typeface="Arial MT"/>
                <a:cs typeface="Arial MT"/>
              </a:rPr>
              <a:t>(</a:t>
            </a:r>
            <a:r>
              <a:rPr sz="1100" spc="10" dirty="0">
                <a:latin typeface="Arial MT"/>
                <a:cs typeface="Arial MT"/>
              </a:rPr>
              <a:t>r</a:t>
            </a:r>
            <a:r>
              <a:rPr sz="1100" spc="35" dirty="0">
                <a:latin typeface="Arial MT"/>
                <a:cs typeface="Arial MT"/>
              </a:rPr>
              <a:t>eji</a:t>
            </a:r>
            <a:r>
              <a:rPr sz="1100" spc="40" dirty="0">
                <a:latin typeface="Arial MT"/>
                <a:cs typeface="Arial MT"/>
              </a:rPr>
              <a:t>l</a:t>
            </a:r>
            <a:r>
              <a:rPr sz="1100" spc="35" dirty="0">
                <a:latin typeface="Arial MT"/>
                <a:cs typeface="Arial MT"/>
              </a:rPr>
              <a:t>la</a:t>
            </a:r>
            <a:r>
              <a:rPr sz="1100" spc="105" dirty="0">
                <a:latin typeface="Arial MT"/>
                <a:cs typeface="Arial MT"/>
              </a:rPr>
              <a:t>s</a:t>
            </a:r>
            <a:r>
              <a:rPr sz="1100" spc="5" dirty="0">
                <a:latin typeface="Arial MT"/>
                <a:cs typeface="Arial MT"/>
              </a:rPr>
              <a:t>,</a:t>
            </a:r>
            <a:r>
              <a:rPr sz="1100" spc="-55" dirty="0">
                <a:latin typeface="Arial MT"/>
                <a:cs typeface="Arial MT"/>
              </a:rPr>
              <a:t> </a:t>
            </a:r>
            <a:r>
              <a:rPr sz="1100" spc="-80" dirty="0">
                <a:latin typeface="Arial MT"/>
                <a:cs typeface="Arial MT"/>
              </a:rPr>
              <a:t>v</a:t>
            </a:r>
            <a:r>
              <a:rPr sz="1100" spc="40" dirty="0">
                <a:latin typeface="Arial MT"/>
                <a:cs typeface="Arial MT"/>
              </a:rPr>
              <a:t>en</a:t>
            </a:r>
            <a:r>
              <a:rPr sz="1100" spc="-30" dirty="0">
                <a:latin typeface="Arial MT"/>
                <a:cs typeface="Arial MT"/>
              </a:rPr>
              <a:t>t</a:t>
            </a:r>
            <a:r>
              <a:rPr sz="1100" spc="30" dirty="0">
                <a:latin typeface="Arial MT"/>
                <a:cs typeface="Arial MT"/>
              </a:rPr>
              <a:t>i</a:t>
            </a:r>
            <a:r>
              <a:rPr sz="1100" spc="40" dirty="0">
                <a:latin typeface="Arial MT"/>
                <a:cs typeface="Arial MT"/>
              </a:rPr>
              <a:t>la</a:t>
            </a:r>
            <a:r>
              <a:rPr sz="1100" spc="10" dirty="0">
                <a:latin typeface="Arial MT"/>
                <a:cs typeface="Arial MT"/>
              </a:rPr>
              <a:t>c</a:t>
            </a:r>
            <a:r>
              <a:rPr sz="1100" spc="40" dirty="0">
                <a:latin typeface="Arial MT"/>
                <a:cs typeface="Arial MT"/>
              </a:rPr>
              <a:t>ión</a:t>
            </a:r>
            <a:r>
              <a:rPr sz="1100" spc="5" dirty="0">
                <a:latin typeface="Arial MT"/>
                <a:cs typeface="Arial MT"/>
              </a:rPr>
              <a:t>,</a:t>
            </a:r>
            <a:r>
              <a:rPr sz="1100" spc="-55" dirty="0">
                <a:latin typeface="Arial MT"/>
                <a:cs typeface="Arial MT"/>
              </a:rPr>
              <a:t> </a:t>
            </a:r>
            <a:r>
              <a:rPr sz="1100" spc="10" dirty="0">
                <a:latin typeface="Arial MT"/>
                <a:cs typeface="Arial MT"/>
              </a:rPr>
              <a:t>c</a:t>
            </a:r>
            <a:r>
              <a:rPr sz="1100" spc="35" dirty="0">
                <a:latin typeface="Arial MT"/>
                <a:cs typeface="Arial MT"/>
              </a:rPr>
              <a:t>i</a:t>
            </a:r>
            <a:r>
              <a:rPr sz="1100" spc="50" dirty="0">
                <a:latin typeface="Arial MT"/>
                <a:cs typeface="Arial MT"/>
              </a:rPr>
              <a:t>e</a:t>
            </a:r>
            <a:r>
              <a:rPr sz="1100" dirty="0">
                <a:latin typeface="Arial MT"/>
                <a:cs typeface="Arial MT"/>
              </a:rPr>
              <a:t>r</a:t>
            </a:r>
            <a:r>
              <a:rPr sz="1100" spc="15" dirty="0">
                <a:latin typeface="Arial MT"/>
                <a:cs typeface="Arial MT"/>
              </a:rPr>
              <a:t>re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y</a:t>
            </a:r>
            <a:r>
              <a:rPr sz="1100" spc="-120" dirty="0">
                <a:latin typeface="Arial MT"/>
                <a:cs typeface="Arial MT"/>
              </a:rPr>
              <a:t> </a:t>
            </a:r>
            <a:r>
              <a:rPr sz="1100" spc="35" dirty="0" err="1" smtClean="0">
                <a:latin typeface="Arial MT"/>
                <a:cs typeface="Arial MT"/>
              </a:rPr>
              <a:t>alu</a:t>
            </a:r>
            <a:r>
              <a:rPr lang="es-ES" sz="1100" spc="35" dirty="0" smtClean="0">
                <a:latin typeface="Arial MT"/>
                <a:cs typeface="Arial MT"/>
              </a:rPr>
              <a:t> </a:t>
            </a:r>
            <a:r>
              <a:rPr sz="1100" spc="25" dirty="0" err="1" smtClean="0">
                <a:latin typeface="Arial MT"/>
                <a:cs typeface="Arial MT"/>
              </a:rPr>
              <a:t>Fugas</a:t>
            </a:r>
            <a:r>
              <a:rPr sz="1100" spc="70" dirty="0" smtClean="0">
                <a:latin typeface="Arial MT"/>
                <a:cs typeface="Arial MT"/>
              </a:rPr>
              <a:t> </a:t>
            </a:r>
            <a:r>
              <a:rPr sz="1100" spc="30" dirty="0">
                <a:latin typeface="Arial MT"/>
                <a:cs typeface="Arial MT"/>
              </a:rPr>
              <a:t>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20" dirty="0">
                <a:latin typeface="Arial MT"/>
                <a:cs typeface="Arial MT"/>
              </a:rPr>
              <a:t>aire/aceite</a:t>
            </a:r>
            <a:endParaRPr sz="1100" dirty="0">
              <a:latin typeface="Arial MT"/>
              <a:cs typeface="Arial MT"/>
            </a:endParaRPr>
          </a:p>
          <a:p>
            <a:pPr marL="12700" marR="632460">
              <a:lnSpc>
                <a:spcPct val="121800"/>
              </a:lnSpc>
            </a:pPr>
            <a:r>
              <a:rPr sz="1100" spc="45" dirty="0">
                <a:latin typeface="Arial MT"/>
                <a:cs typeface="Arial MT"/>
              </a:rPr>
              <a:t>Reg</a:t>
            </a:r>
            <a:r>
              <a:rPr sz="1100" spc="40" dirty="0">
                <a:latin typeface="Arial MT"/>
                <a:cs typeface="Arial MT"/>
              </a:rPr>
              <a:t>le</a:t>
            </a:r>
            <a:r>
              <a:rPr sz="1100" spc="-30" dirty="0">
                <a:latin typeface="Arial MT"/>
                <a:cs typeface="Arial MT"/>
              </a:rPr>
              <a:t>t</a:t>
            </a:r>
            <a:r>
              <a:rPr sz="1100" spc="40" dirty="0">
                <a:latin typeface="Arial MT"/>
                <a:cs typeface="Arial MT"/>
              </a:rPr>
              <a:t>a</a:t>
            </a:r>
            <a:r>
              <a:rPr sz="1100" spc="15" dirty="0">
                <a:latin typeface="Arial MT"/>
                <a:cs typeface="Arial MT"/>
              </a:rPr>
              <a:t>s</a:t>
            </a:r>
            <a:r>
              <a:rPr sz="1100" spc="75" dirty="0">
                <a:latin typeface="Arial MT"/>
                <a:cs typeface="Arial MT"/>
              </a:rPr>
              <a:t> </a:t>
            </a:r>
            <a:r>
              <a:rPr sz="1100" spc="40" dirty="0">
                <a:latin typeface="Arial MT"/>
                <a:cs typeface="Arial MT"/>
              </a:rPr>
              <a:t>d</a:t>
            </a:r>
            <a:r>
              <a:rPr sz="1100" spc="15" dirty="0">
                <a:latin typeface="Arial MT"/>
                <a:cs typeface="Arial MT"/>
              </a:rPr>
              <a:t>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50" dirty="0">
                <a:latin typeface="Arial MT"/>
                <a:cs typeface="Arial MT"/>
              </a:rPr>
              <a:t>b</a:t>
            </a:r>
            <a:r>
              <a:rPr sz="1100" spc="40" dirty="0">
                <a:latin typeface="Arial MT"/>
                <a:cs typeface="Arial MT"/>
              </a:rPr>
              <a:t>o</a:t>
            </a:r>
            <a:r>
              <a:rPr sz="1100" spc="10" dirty="0">
                <a:latin typeface="Arial MT"/>
                <a:cs typeface="Arial MT"/>
              </a:rPr>
              <a:t>r</a:t>
            </a:r>
            <a:r>
              <a:rPr sz="1100" spc="40" dirty="0">
                <a:latin typeface="Arial MT"/>
                <a:cs typeface="Arial MT"/>
              </a:rPr>
              <a:t>na</a:t>
            </a:r>
            <a:r>
              <a:rPr sz="1100" spc="15" dirty="0">
                <a:latin typeface="Arial MT"/>
                <a:cs typeface="Arial MT"/>
              </a:rPr>
              <a:t>s</a:t>
            </a:r>
            <a:r>
              <a:rPr sz="1100" spc="75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y</a:t>
            </a:r>
            <a:r>
              <a:rPr sz="1100" spc="-120" dirty="0">
                <a:latin typeface="Arial MT"/>
                <a:cs typeface="Arial MT"/>
              </a:rPr>
              <a:t> </a:t>
            </a:r>
            <a:r>
              <a:rPr sz="1100" spc="10" dirty="0" err="1" smtClean="0">
                <a:latin typeface="Arial MT"/>
                <a:cs typeface="Arial MT"/>
              </a:rPr>
              <a:t>c</a:t>
            </a:r>
            <a:r>
              <a:rPr sz="1100" spc="40" dirty="0" err="1" smtClean="0">
                <a:latin typeface="Arial MT"/>
                <a:cs typeface="Arial MT"/>
              </a:rPr>
              <a:t>a</a:t>
            </a:r>
            <a:r>
              <a:rPr sz="1100" spc="50" dirty="0" err="1" smtClean="0">
                <a:latin typeface="Arial MT"/>
                <a:cs typeface="Arial MT"/>
              </a:rPr>
              <a:t>b</a:t>
            </a:r>
            <a:r>
              <a:rPr sz="1100" spc="35" dirty="0" err="1" smtClean="0">
                <a:latin typeface="Arial MT"/>
                <a:cs typeface="Arial MT"/>
              </a:rPr>
              <a:t>l</a:t>
            </a:r>
            <a:r>
              <a:rPr sz="1100" spc="40" dirty="0" err="1" smtClean="0">
                <a:latin typeface="Arial MT"/>
                <a:cs typeface="Arial MT"/>
              </a:rPr>
              <a:t>ea</a:t>
            </a:r>
            <a:r>
              <a:rPr sz="1100" spc="50" dirty="0" err="1" smtClean="0">
                <a:latin typeface="Arial MT"/>
                <a:cs typeface="Arial MT"/>
              </a:rPr>
              <a:t>d</a:t>
            </a:r>
            <a:r>
              <a:rPr sz="1100" spc="10" dirty="0" err="1" smtClean="0">
                <a:latin typeface="Arial MT"/>
                <a:cs typeface="Arial MT"/>
              </a:rPr>
              <a:t>o</a:t>
            </a:r>
            <a:r>
              <a:rPr lang="es-ES" sz="1100" spc="10" dirty="0" smtClean="0">
                <a:latin typeface="Arial MT"/>
                <a:cs typeface="Arial MT"/>
              </a:rPr>
              <a:t> </a:t>
            </a:r>
            <a:r>
              <a:rPr sz="1100" spc="20" dirty="0" err="1" smtClean="0">
                <a:latin typeface="Arial MT"/>
                <a:cs typeface="Arial MT"/>
              </a:rPr>
              <a:t>Contactos</a:t>
            </a:r>
            <a:r>
              <a:rPr sz="1100" spc="60" dirty="0" smtClean="0">
                <a:latin typeface="Arial MT"/>
                <a:cs typeface="Arial MT"/>
              </a:rPr>
              <a:t> </a:t>
            </a:r>
            <a:r>
              <a:rPr sz="1100" spc="20" dirty="0">
                <a:latin typeface="Arial MT"/>
                <a:cs typeface="Arial MT"/>
              </a:rPr>
              <a:t>auxiliares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280"/>
              </a:spcBef>
            </a:pPr>
            <a:r>
              <a:rPr sz="1100" spc="40" dirty="0">
                <a:latin typeface="Arial MT"/>
                <a:cs typeface="Arial MT"/>
              </a:rPr>
              <a:t>Resistencia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30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25" dirty="0">
                <a:latin typeface="Arial MT"/>
                <a:cs typeface="Arial MT"/>
              </a:rPr>
              <a:t>calefacción</a:t>
            </a:r>
            <a:endParaRPr sz="1100" dirty="0">
              <a:latin typeface="Arial MT"/>
              <a:cs typeface="Arial MT"/>
            </a:endParaRPr>
          </a:p>
          <a:p>
            <a:pPr marL="12700" marR="392430">
              <a:lnSpc>
                <a:spcPct val="121800"/>
              </a:lnSpc>
            </a:pPr>
            <a:r>
              <a:rPr sz="1100" spc="20" dirty="0">
                <a:latin typeface="Arial MT"/>
                <a:cs typeface="Arial MT"/>
              </a:rPr>
              <a:t>S</a:t>
            </a:r>
            <a:r>
              <a:rPr sz="1100" spc="40" dirty="0">
                <a:latin typeface="Arial MT"/>
                <a:cs typeface="Arial MT"/>
              </a:rPr>
              <a:t>e</a:t>
            </a:r>
            <a:r>
              <a:rPr sz="1100" spc="50" dirty="0">
                <a:latin typeface="Arial MT"/>
                <a:cs typeface="Arial MT"/>
              </a:rPr>
              <a:t>ñ</a:t>
            </a:r>
            <a:r>
              <a:rPr sz="1100" spc="35" dirty="0">
                <a:latin typeface="Arial MT"/>
                <a:cs typeface="Arial MT"/>
              </a:rPr>
              <a:t>ali</a:t>
            </a:r>
            <a:r>
              <a:rPr sz="1100" spc="-80" dirty="0">
                <a:latin typeface="Arial MT"/>
                <a:cs typeface="Arial MT"/>
              </a:rPr>
              <a:t>z</a:t>
            </a:r>
            <a:r>
              <a:rPr sz="1100" spc="40" dirty="0">
                <a:latin typeface="Arial MT"/>
                <a:cs typeface="Arial MT"/>
              </a:rPr>
              <a:t>a</a:t>
            </a:r>
            <a:r>
              <a:rPr sz="1100" spc="15" dirty="0">
                <a:latin typeface="Arial MT"/>
                <a:cs typeface="Arial MT"/>
              </a:rPr>
              <a:t>c</a:t>
            </a:r>
            <a:r>
              <a:rPr sz="1100" spc="35" dirty="0">
                <a:latin typeface="Arial MT"/>
                <a:cs typeface="Arial MT"/>
              </a:rPr>
              <a:t>ió</a:t>
            </a:r>
            <a:r>
              <a:rPr sz="1100" spc="15" dirty="0">
                <a:latin typeface="Arial MT"/>
                <a:cs typeface="Arial MT"/>
              </a:rPr>
              <a:t>n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lo</a:t>
            </a:r>
            <a:r>
              <a:rPr sz="1100" spc="15" dirty="0">
                <a:latin typeface="Arial MT"/>
                <a:cs typeface="Arial MT"/>
              </a:rPr>
              <a:t>c</a:t>
            </a:r>
            <a:r>
              <a:rPr sz="1100" spc="35" dirty="0">
                <a:latin typeface="Arial MT"/>
                <a:cs typeface="Arial MT"/>
              </a:rPr>
              <a:t>al</a:t>
            </a:r>
            <a:r>
              <a:rPr sz="1100" spc="-30" dirty="0">
                <a:latin typeface="Arial MT"/>
                <a:cs typeface="Arial MT"/>
              </a:rPr>
              <a:t>/</a:t>
            </a:r>
            <a:r>
              <a:rPr sz="1100" spc="10" dirty="0">
                <a:latin typeface="Arial MT"/>
                <a:cs typeface="Arial MT"/>
              </a:rPr>
              <a:t>r</a:t>
            </a:r>
            <a:r>
              <a:rPr sz="1100" spc="50" dirty="0">
                <a:latin typeface="Arial MT"/>
                <a:cs typeface="Arial MT"/>
              </a:rPr>
              <a:t>e</a:t>
            </a:r>
            <a:r>
              <a:rPr sz="1100" spc="114" dirty="0">
                <a:latin typeface="Arial MT"/>
                <a:cs typeface="Arial MT"/>
              </a:rPr>
              <a:t>m</a:t>
            </a:r>
            <a:r>
              <a:rPr sz="1100" spc="40" dirty="0">
                <a:latin typeface="Arial MT"/>
                <a:cs typeface="Arial MT"/>
              </a:rPr>
              <a:t>o</a:t>
            </a:r>
            <a:r>
              <a:rPr sz="1100" spc="-30" dirty="0">
                <a:latin typeface="Arial MT"/>
                <a:cs typeface="Arial MT"/>
              </a:rPr>
              <a:t>t</a:t>
            </a:r>
            <a:r>
              <a:rPr sz="1100" spc="15" dirty="0">
                <a:latin typeface="Arial MT"/>
                <a:cs typeface="Arial MT"/>
              </a:rPr>
              <a:t>a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y</a:t>
            </a:r>
            <a:r>
              <a:rPr sz="1100" spc="-120" dirty="0">
                <a:latin typeface="Arial MT"/>
                <a:cs typeface="Arial MT"/>
              </a:rPr>
              <a:t> </a:t>
            </a:r>
            <a:r>
              <a:rPr sz="1100" spc="10" dirty="0" err="1" smtClean="0">
                <a:latin typeface="Arial MT"/>
                <a:cs typeface="Arial MT"/>
              </a:rPr>
              <a:t>r</a:t>
            </a:r>
            <a:r>
              <a:rPr sz="1100" spc="40" dirty="0" err="1" smtClean="0">
                <a:latin typeface="Arial MT"/>
                <a:cs typeface="Arial MT"/>
              </a:rPr>
              <a:t>e</a:t>
            </a:r>
            <a:r>
              <a:rPr sz="1100" spc="105" dirty="0" err="1" smtClean="0">
                <a:latin typeface="Arial MT"/>
                <a:cs typeface="Arial MT"/>
              </a:rPr>
              <a:t>s</a:t>
            </a:r>
            <a:r>
              <a:rPr sz="1100" spc="40" dirty="0" err="1" smtClean="0">
                <a:latin typeface="Arial MT"/>
                <a:cs typeface="Arial MT"/>
              </a:rPr>
              <a:t>o</a:t>
            </a:r>
            <a:r>
              <a:rPr sz="1100" spc="10" dirty="0" err="1" smtClean="0">
                <a:latin typeface="Arial MT"/>
                <a:cs typeface="Arial MT"/>
              </a:rPr>
              <a:t>r</a:t>
            </a:r>
            <a:r>
              <a:rPr sz="1100" spc="-30" dirty="0" err="1" smtClean="0">
                <a:latin typeface="Arial MT"/>
                <a:cs typeface="Arial MT"/>
              </a:rPr>
              <a:t>t</a:t>
            </a:r>
            <a:r>
              <a:rPr sz="1100" spc="10" dirty="0" err="1" smtClean="0">
                <a:latin typeface="Arial MT"/>
                <a:cs typeface="Arial MT"/>
              </a:rPr>
              <a:t>e</a:t>
            </a:r>
            <a:r>
              <a:rPr lang="es-ES" sz="1100" spc="10" dirty="0" smtClean="0">
                <a:latin typeface="Arial MT"/>
                <a:cs typeface="Arial MT"/>
              </a:rPr>
              <a:t> </a:t>
            </a:r>
            <a:r>
              <a:rPr sz="1100" spc="25" dirty="0" err="1" smtClean="0">
                <a:latin typeface="Arial MT"/>
                <a:cs typeface="Arial MT"/>
              </a:rPr>
              <a:t>Accionamiento</a:t>
            </a:r>
            <a:r>
              <a:rPr sz="1100" spc="5" dirty="0" smtClean="0">
                <a:latin typeface="Arial MT"/>
                <a:cs typeface="Arial MT"/>
              </a:rPr>
              <a:t> </a:t>
            </a:r>
            <a:r>
              <a:rPr sz="1100" spc="55" dirty="0">
                <a:latin typeface="Arial MT"/>
                <a:cs typeface="Arial MT"/>
              </a:rPr>
              <a:t>manual</a:t>
            </a:r>
            <a:endParaRPr sz="1100" dirty="0">
              <a:latin typeface="Arial MT"/>
              <a:cs typeface="Arial MT"/>
            </a:endParaRPr>
          </a:p>
          <a:p>
            <a:pPr marL="12700" marR="1723389">
              <a:lnSpc>
                <a:spcPct val="121400"/>
              </a:lnSpc>
              <a:spcBef>
                <a:spcPts val="10"/>
              </a:spcBef>
            </a:pPr>
            <a:r>
              <a:rPr sz="1100" spc="40" dirty="0" err="1" smtClean="0">
                <a:latin typeface="Arial MT"/>
                <a:cs typeface="Arial MT"/>
              </a:rPr>
              <a:t>Mecanismos</a:t>
            </a:r>
            <a:r>
              <a:rPr lang="es-ES" sz="1100" spc="40" dirty="0" smtClean="0">
                <a:latin typeface="Arial MT"/>
                <a:cs typeface="Arial MT"/>
              </a:rPr>
              <a:t> </a:t>
            </a:r>
            <a:r>
              <a:rPr sz="1100" spc="35" dirty="0" err="1" smtClean="0">
                <a:latin typeface="Arial MT"/>
                <a:cs typeface="Arial MT"/>
              </a:rPr>
              <a:t>Puesta</a:t>
            </a:r>
            <a:r>
              <a:rPr sz="1100" spc="-30" dirty="0" smtClean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a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tierra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285"/>
              </a:spcBef>
            </a:pPr>
            <a:r>
              <a:rPr sz="1100" spc="35" dirty="0">
                <a:latin typeface="Arial MT"/>
                <a:cs typeface="Arial MT"/>
              </a:rPr>
              <a:t>Deslizamiento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de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10" dirty="0">
                <a:latin typeface="Arial MT"/>
                <a:cs typeface="Arial MT"/>
              </a:rPr>
              <a:t>volante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en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70" dirty="0">
                <a:latin typeface="Arial MT"/>
                <a:cs typeface="Arial MT"/>
              </a:rPr>
              <a:t>mm</a:t>
            </a:r>
            <a:endParaRPr sz="1100" dirty="0">
              <a:latin typeface="Arial MT"/>
              <a:cs typeface="Arial MT"/>
            </a:endParaRPr>
          </a:p>
          <a:p>
            <a:pPr marL="12700" marR="5080">
              <a:lnSpc>
                <a:spcPct val="121400"/>
              </a:lnSpc>
              <a:spcBef>
                <a:spcPts val="5"/>
              </a:spcBef>
            </a:pPr>
            <a:r>
              <a:rPr sz="1100" spc="-75" dirty="0">
                <a:latin typeface="Arial MT"/>
                <a:cs typeface="Arial MT"/>
              </a:rPr>
              <a:t>A</a:t>
            </a:r>
            <a:r>
              <a:rPr sz="1100" spc="114" dirty="0">
                <a:latin typeface="Arial MT"/>
                <a:cs typeface="Arial MT"/>
              </a:rPr>
              <a:t>m</a:t>
            </a:r>
            <a:r>
              <a:rPr sz="1100" spc="40" dirty="0">
                <a:latin typeface="Arial MT"/>
                <a:cs typeface="Arial MT"/>
              </a:rPr>
              <a:t>o</a:t>
            </a:r>
            <a:r>
              <a:rPr sz="1100" spc="10" dirty="0">
                <a:latin typeface="Arial MT"/>
                <a:cs typeface="Arial MT"/>
              </a:rPr>
              <a:t>r</a:t>
            </a:r>
            <a:r>
              <a:rPr sz="1100" spc="-30" dirty="0">
                <a:latin typeface="Arial MT"/>
                <a:cs typeface="Arial MT"/>
              </a:rPr>
              <a:t>t</a:t>
            </a:r>
            <a:r>
              <a:rPr sz="1100" spc="30" dirty="0">
                <a:latin typeface="Arial MT"/>
                <a:cs typeface="Arial MT"/>
              </a:rPr>
              <a:t>i</a:t>
            </a:r>
            <a:r>
              <a:rPr sz="1100" spc="50" dirty="0">
                <a:latin typeface="Arial MT"/>
                <a:cs typeface="Arial MT"/>
              </a:rPr>
              <a:t>g</a:t>
            </a:r>
            <a:r>
              <a:rPr sz="1100" spc="40" dirty="0">
                <a:latin typeface="Arial MT"/>
                <a:cs typeface="Arial MT"/>
              </a:rPr>
              <a:t>uado</a:t>
            </a:r>
            <a:r>
              <a:rPr sz="1100" spc="10" dirty="0">
                <a:latin typeface="Arial MT"/>
                <a:cs typeface="Arial MT"/>
              </a:rPr>
              <a:t>r</a:t>
            </a:r>
            <a:r>
              <a:rPr sz="1100" spc="50" dirty="0">
                <a:latin typeface="Arial MT"/>
                <a:cs typeface="Arial MT"/>
              </a:rPr>
              <a:t>e</a:t>
            </a:r>
            <a:r>
              <a:rPr sz="1100" spc="15" dirty="0">
                <a:latin typeface="Arial MT"/>
                <a:cs typeface="Arial MT"/>
              </a:rPr>
              <a:t>s</a:t>
            </a:r>
            <a:r>
              <a:rPr sz="1100" spc="65" dirty="0">
                <a:latin typeface="Arial MT"/>
                <a:cs typeface="Arial MT"/>
              </a:rPr>
              <a:t> </a:t>
            </a:r>
            <a:r>
              <a:rPr sz="1100" spc="40" dirty="0">
                <a:latin typeface="Arial MT"/>
                <a:cs typeface="Arial MT"/>
              </a:rPr>
              <a:t>d</a:t>
            </a:r>
            <a:r>
              <a:rPr sz="1100" spc="50" dirty="0">
                <a:latin typeface="Arial MT"/>
                <a:cs typeface="Arial MT"/>
              </a:rPr>
              <a:t>e</a:t>
            </a:r>
            <a:r>
              <a:rPr sz="1100" spc="5" dirty="0">
                <a:latin typeface="Arial MT"/>
                <a:cs typeface="Arial MT"/>
              </a:rPr>
              <a:t>l </a:t>
            </a:r>
            <a:r>
              <a:rPr sz="1100" spc="114" dirty="0">
                <a:latin typeface="Arial MT"/>
                <a:cs typeface="Arial MT"/>
              </a:rPr>
              <a:t>m</a:t>
            </a:r>
            <a:r>
              <a:rPr sz="1100" spc="40" dirty="0">
                <a:latin typeface="Arial MT"/>
                <a:cs typeface="Arial MT"/>
              </a:rPr>
              <a:t>a</a:t>
            </a:r>
            <a:r>
              <a:rPr sz="1100" spc="50" dirty="0">
                <a:latin typeface="Arial MT"/>
                <a:cs typeface="Arial MT"/>
              </a:rPr>
              <a:t>n</a:t>
            </a:r>
            <a:r>
              <a:rPr sz="1100" spc="40" dirty="0">
                <a:latin typeface="Arial MT"/>
                <a:cs typeface="Arial MT"/>
              </a:rPr>
              <a:t>d</a:t>
            </a:r>
            <a:r>
              <a:rPr sz="1100" spc="15" dirty="0">
                <a:latin typeface="Arial MT"/>
                <a:cs typeface="Arial MT"/>
              </a:rPr>
              <a:t>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10" dirty="0">
                <a:latin typeface="Arial MT"/>
                <a:cs typeface="Arial MT"/>
              </a:rPr>
              <a:t>(</a:t>
            </a:r>
            <a:r>
              <a:rPr sz="1100" spc="50" dirty="0">
                <a:latin typeface="Arial MT"/>
                <a:cs typeface="Arial MT"/>
              </a:rPr>
              <a:t>N</a:t>
            </a:r>
            <a:r>
              <a:rPr sz="1100" spc="30" dirty="0">
                <a:latin typeface="Arial MT"/>
                <a:cs typeface="Arial MT"/>
              </a:rPr>
              <a:t>i</a:t>
            </a:r>
            <a:r>
              <a:rPr sz="1100" spc="-80" dirty="0">
                <a:latin typeface="Arial MT"/>
                <a:cs typeface="Arial MT"/>
              </a:rPr>
              <a:t>v</a:t>
            </a:r>
            <a:r>
              <a:rPr sz="1100" spc="35" dirty="0">
                <a:latin typeface="Arial MT"/>
                <a:cs typeface="Arial MT"/>
              </a:rPr>
              <a:t>el</a:t>
            </a:r>
            <a:r>
              <a:rPr sz="1100" spc="50" dirty="0">
                <a:latin typeface="Arial MT"/>
                <a:cs typeface="Arial MT"/>
              </a:rPr>
              <a:t>e</a:t>
            </a:r>
            <a:r>
              <a:rPr sz="1100" spc="15" dirty="0">
                <a:latin typeface="Arial MT"/>
                <a:cs typeface="Arial MT"/>
              </a:rPr>
              <a:t>s</a:t>
            </a:r>
            <a:r>
              <a:rPr sz="1100" spc="65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y</a:t>
            </a:r>
            <a:r>
              <a:rPr sz="1100" spc="-120" dirty="0">
                <a:latin typeface="Arial MT"/>
                <a:cs typeface="Arial MT"/>
              </a:rPr>
              <a:t> </a:t>
            </a:r>
            <a:r>
              <a:rPr sz="1100" spc="35" dirty="0" err="1" smtClean="0">
                <a:latin typeface="Arial MT"/>
                <a:cs typeface="Arial MT"/>
              </a:rPr>
              <a:t>pé</a:t>
            </a:r>
            <a:r>
              <a:rPr lang="es-ES" sz="1100" spc="35" dirty="0" smtClean="0">
                <a:latin typeface="Arial MT"/>
                <a:cs typeface="Arial MT"/>
              </a:rPr>
              <a:t> </a:t>
            </a:r>
            <a:r>
              <a:rPr sz="1100" spc="10" dirty="0" err="1" smtClean="0">
                <a:latin typeface="Arial MT"/>
                <a:cs typeface="Arial MT"/>
              </a:rPr>
              <a:t>Nivel</a:t>
            </a:r>
            <a:r>
              <a:rPr sz="1100" spc="5" dirty="0" smtClean="0">
                <a:latin typeface="Arial MT"/>
                <a:cs typeface="Arial MT"/>
              </a:rPr>
              <a:t> </a:t>
            </a:r>
            <a:r>
              <a:rPr sz="1100" spc="20" dirty="0">
                <a:latin typeface="Arial MT"/>
                <a:cs typeface="Arial MT"/>
              </a:rPr>
              <a:t>aceite,</a:t>
            </a:r>
            <a:r>
              <a:rPr sz="1100" spc="-55" dirty="0">
                <a:latin typeface="Arial MT"/>
                <a:cs typeface="Arial MT"/>
              </a:rPr>
              <a:t> </a:t>
            </a:r>
            <a:r>
              <a:rPr sz="1100" spc="25" dirty="0">
                <a:latin typeface="Arial MT"/>
                <a:cs typeface="Arial MT"/>
              </a:rPr>
              <a:t>caja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30" dirty="0">
                <a:latin typeface="Arial MT"/>
                <a:cs typeface="Arial MT"/>
              </a:rPr>
              <a:t>de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40" dirty="0">
                <a:latin typeface="Arial MT"/>
                <a:cs typeface="Arial MT"/>
              </a:rPr>
              <a:t>engranaje</a:t>
            </a:r>
            <a:endParaRPr sz="1100" dirty="0">
              <a:latin typeface="Arial MT"/>
              <a:cs typeface="Arial MT"/>
            </a:endParaRPr>
          </a:p>
          <a:p>
            <a:pPr marL="12700" marR="84455">
              <a:lnSpc>
                <a:spcPct val="121800"/>
              </a:lnSpc>
            </a:pPr>
            <a:r>
              <a:rPr sz="1100" spc="-70" dirty="0">
                <a:latin typeface="Arial MT"/>
                <a:cs typeface="Arial MT"/>
              </a:rPr>
              <a:t>M</a:t>
            </a:r>
            <a:r>
              <a:rPr sz="1100" spc="40" dirty="0">
                <a:latin typeface="Arial MT"/>
                <a:cs typeface="Arial MT"/>
              </a:rPr>
              <a:t>o</a:t>
            </a:r>
            <a:r>
              <a:rPr sz="1100" spc="-30" dirty="0">
                <a:latin typeface="Arial MT"/>
                <a:cs typeface="Arial MT"/>
              </a:rPr>
              <a:t>t</a:t>
            </a:r>
            <a:r>
              <a:rPr sz="1100" spc="50" dirty="0">
                <a:latin typeface="Arial MT"/>
                <a:cs typeface="Arial MT"/>
              </a:rPr>
              <a:t>o</a:t>
            </a:r>
            <a:r>
              <a:rPr sz="1100" spc="10" dirty="0">
                <a:latin typeface="Arial MT"/>
                <a:cs typeface="Arial MT"/>
              </a:rPr>
              <a:t>r:</a:t>
            </a:r>
            <a:r>
              <a:rPr sz="1100" spc="-60" dirty="0">
                <a:latin typeface="Arial MT"/>
                <a:cs typeface="Arial MT"/>
              </a:rPr>
              <a:t> </a:t>
            </a:r>
            <a:r>
              <a:rPr sz="1100" spc="40" dirty="0">
                <a:latin typeface="Arial MT"/>
                <a:cs typeface="Arial MT"/>
              </a:rPr>
              <a:t>e</a:t>
            </a:r>
            <a:r>
              <a:rPr sz="1100" spc="110" dirty="0">
                <a:latin typeface="Arial MT"/>
                <a:cs typeface="Arial MT"/>
              </a:rPr>
              <a:t>s</a:t>
            </a:r>
            <a:r>
              <a:rPr sz="1100" spc="10" dirty="0">
                <a:latin typeface="Arial MT"/>
                <a:cs typeface="Arial MT"/>
              </a:rPr>
              <a:t>c</a:t>
            </a:r>
            <a:r>
              <a:rPr sz="1100" spc="40" dirty="0">
                <a:latin typeface="Arial MT"/>
                <a:cs typeface="Arial MT"/>
              </a:rPr>
              <a:t>obi</a:t>
            </a:r>
            <a:r>
              <a:rPr sz="1100" spc="35" dirty="0">
                <a:latin typeface="Arial MT"/>
                <a:cs typeface="Arial MT"/>
              </a:rPr>
              <a:t>lla</a:t>
            </a:r>
            <a:r>
              <a:rPr sz="1100" spc="110" dirty="0">
                <a:latin typeface="Arial MT"/>
                <a:cs typeface="Arial MT"/>
              </a:rPr>
              <a:t>s</a:t>
            </a:r>
            <a:r>
              <a:rPr sz="1100" spc="5" dirty="0">
                <a:latin typeface="Arial MT"/>
                <a:cs typeface="Arial MT"/>
              </a:rPr>
              <a:t>,</a:t>
            </a:r>
            <a:r>
              <a:rPr sz="1100" spc="-60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c</a:t>
            </a:r>
            <a:r>
              <a:rPr sz="1100" spc="40" dirty="0">
                <a:latin typeface="Arial MT"/>
                <a:cs typeface="Arial MT"/>
              </a:rPr>
              <a:t>one</a:t>
            </a:r>
            <a:r>
              <a:rPr sz="1100" spc="-80" dirty="0">
                <a:latin typeface="Arial MT"/>
                <a:cs typeface="Arial MT"/>
              </a:rPr>
              <a:t>x</a:t>
            </a:r>
            <a:r>
              <a:rPr sz="1100" spc="35" dirty="0">
                <a:latin typeface="Arial MT"/>
                <a:cs typeface="Arial MT"/>
              </a:rPr>
              <a:t>io</a:t>
            </a:r>
            <a:r>
              <a:rPr sz="1100" spc="50" dirty="0">
                <a:latin typeface="Arial MT"/>
                <a:cs typeface="Arial MT"/>
              </a:rPr>
              <a:t>n</a:t>
            </a:r>
            <a:r>
              <a:rPr sz="1100" spc="40" dirty="0">
                <a:latin typeface="Arial MT"/>
                <a:cs typeface="Arial MT"/>
              </a:rPr>
              <a:t>e</a:t>
            </a:r>
            <a:r>
              <a:rPr sz="1100" spc="15" dirty="0">
                <a:latin typeface="Arial MT"/>
                <a:cs typeface="Arial MT"/>
              </a:rPr>
              <a:t>s</a:t>
            </a:r>
            <a:r>
              <a:rPr sz="1100" spc="65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y</a:t>
            </a:r>
            <a:r>
              <a:rPr sz="1100" spc="-120" dirty="0">
                <a:latin typeface="Arial MT"/>
                <a:cs typeface="Arial MT"/>
              </a:rPr>
              <a:t> </a:t>
            </a:r>
            <a:r>
              <a:rPr sz="1100" spc="-25" dirty="0" err="1" smtClean="0">
                <a:latin typeface="Arial MT"/>
                <a:cs typeface="Arial MT"/>
              </a:rPr>
              <a:t>f</a:t>
            </a:r>
            <a:r>
              <a:rPr sz="1100" spc="40" dirty="0" err="1" smtClean="0">
                <a:latin typeface="Arial MT"/>
                <a:cs typeface="Arial MT"/>
              </a:rPr>
              <a:t>u</a:t>
            </a:r>
            <a:r>
              <a:rPr sz="1100" spc="105" dirty="0" err="1" smtClean="0">
                <a:latin typeface="Arial MT"/>
                <a:cs typeface="Arial MT"/>
              </a:rPr>
              <a:t>s</a:t>
            </a:r>
            <a:r>
              <a:rPr sz="1100" spc="35" dirty="0" err="1" smtClean="0">
                <a:latin typeface="Arial MT"/>
                <a:cs typeface="Arial MT"/>
              </a:rPr>
              <a:t>i</a:t>
            </a:r>
            <a:r>
              <a:rPr sz="1100" spc="40" dirty="0" err="1" smtClean="0">
                <a:latin typeface="Arial MT"/>
                <a:cs typeface="Arial MT"/>
              </a:rPr>
              <a:t>bl</a:t>
            </a:r>
            <a:r>
              <a:rPr sz="1100" spc="35" dirty="0" err="1" smtClean="0">
                <a:latin typeface="Arial MT"/>
                <a:cs typeface="Arial MT"/>
              </a:rPr>
              <a:t>es</a:t>
            </a:r>
            <a:r>
              <a:rPr lang="es-ES" sz="1100" spc="35" dirty="0" smtClean="0">
                <a:latin typeface="Arial MT"/>
                <a:cs typeface="Arial MT"/>
              </a:rPr>
              <a:t> </a:t>
            </a:r>
            <a:r>
              <a:rPr sz="1100" spc="25" dirty="0" err="1" smtClean="0">
                <a:latin typeface="Arial MT"/>
                <a:cs typeface="Arial MT"/>
              </a:rPr>
              <a:t>Tornillos</a:t>
            </a:r>
            <a:r>
              <a:rPr sz="1100" spc="60" dirty="0" smtClean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jaula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30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30" dirty="0">
                <a:latin typeface="Arial MT"/>
                <a:cs typeface="Arial MT"/>
              </a:rPr>
              <a:t>resorte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290"/>
              </a:spcBef>
            </a:pPr>
            <a:r>
              <a:rPr sz="1100" spc="35" dirty="0">
                <a:latin typeface="Arial MT"/>
                <a:cs typeface="Arial MT"/>
              </a:rPr>
              <a:t>Resorte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de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40" dirty="0">
                <a:latin typeface="Arial MT"/>
                <a:cs typeface="Arial MT"/>
              </a:rPr>
              <a:t>enganche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72536" y="1478127"/>
            <a:ext cx="1264285" cy="3698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marR="220345" indent="118745">
              <a:lnSpc>
                <a:spcPct val="121700"/>
              </a:lnSpc>
              <a:spcBef>
                <a:spcPts val="95"/>
              </a:spcBef>
            </a:pPr>
            <a:r>
              <a:rPr sz="1100" spc="25" dirty="0" err="1" smtClean="0">
                <a:latin typeface="Arial MT"/>
                <a:cs typeface="Arial MT"/>
              </a:rPr>
              <a:t>Realizar</a:t>
            </a:r>
            <a:r>
              <a:rPr lang="es-ES" sz="1100" spc="25" dirty="0" smtClean="0">
                <a:latin typeface="Arial MT"/>
                <a:cs typeface="Arial MT"/>
              </a:rPr>
              <a:t> </a:t>
            </a:r>
            <a:r>
              <a:rPr sz="1100" spc="45" dirty="0" err="1" smtClean="0">
                <a:latin typeface="Arial MT"/>
                <a:cs typeface="Arial MT"/>
              </a:rPr>
              <a:t>Comprobar</a:t>
            </a:r>
            <a:r>
              <a:rPr lang="es-ES" sz="1100" spc="45" dirty="0" smtClean="0">
                <a:latin typeface="Arial MT"/>
                <a:cs typeface="Arial MT"/>
              </a:rPr>
              <a:t> </a:t>
            </a:r>
            <a:r>
              <a:rPr sz="1100" spc="45" dirty="0" err="1" smtClean="0">
                <a:latin typeface="Arial MT"/>
                <a:cs typeface="Arial MT"/>
              </a:rPr>
              <a:t>Comprobar</a:t>
            </a:r>
            <a:r>
              <a:rPr lang="es-ES" sz="1100" spc="45" dirty="0" smtClean="0">
                <a:latin typeface="Arial MT"/>
                <a:cs typeface="Arial MT"/>
              </a:rPr>
              <a:t> </a:t>
            </a:r>
            <a:r>
              <a:rPr sz="1100" spc="45" dirty="0" err="1" smtClean="0">
                <a:latin typeface="Arial MT"/>
                <a:cs typeface="Arial MT"/>
              </a:rPr>
              <a:t>Comprobar</a:t>
            </a:r>
            <a:r>
              <a:rPr lang="es-ES" sz="1100" spc="45" dirty="0" smtClean="0">
                <a:latin typeface="Arial MT"/>
                <a:cs typeface="Arial MT"/>
              </a:rPr>
              <a:t> </a:t>
            </a:r>
            <a:r>
              <a:rPr sz="1100" spc="20" dirty="0" err="1" smtClean="0">
                <a:latin typeface="Arial MT"/>
                <a:cs typeface="Arial MT"/>
              </a:rPr>
              <a:t>Observar</a:t>
            </a:r>
            <a:r>
              <a:rPr lang="es-ES" sz="1100" spc="20" dirty="0" smtClean="0">
                <a:latin typeface="Arial MT"/>
                <a:cs typeface="Arial MT"/>
              </a:rPr>
              <a:t> </a:t>
            </a:r>
            <a:r>
              <a:rPr sz="1100" spc="30" dirty="0" err="1" smtClean="0">
                <a:latin typeface="Arial MT"/>
                <a:cs typeface="Arial MT"/>
              </a:rPr>
              <a:t>Reapretar</a:t>
            </a:r>
            <a:r>
              <a:rPr sz="1100" spc="30" dirty="0" smtClean="0">
                <a:latin typeface="Arial MT"/>
                <a:cs typeface="Arial MT"/>
              </a:rPr>
              <a:t> </a:t>
            </a:r>
            <a:r>
              <a:rPr sz="1100" spc="15" dirty="0" smtClean="0">
                <a:latin typeface="Arial MT"/>
                <a:cs typeface="Arial MT"/>
              </a:rPr>
              <a:t>y</a:t>
            </a:r>
            <a:r>
              <a:rPr lang="es-ES" sz="1100" spc="15" dirty="0" smtClean="0">
                <a:latin typeface="Arial MT"/>
                <a:cs typeface="Arial MT"/>
              </a:rPr>
              <a:t> </a:t>
            </a:r>
            <a:r>
              <a:rPr sz="1100" spc="45" dirty="0" err="1" smtClean="0">
                <a:latin typeface="Arial MT"/>
                <a:cs typeface="Arial MT"/>
              </a:rPr>
              <a:t>Comprobar</a:t>
            </a:r>
            <a:r>
              <a:rPr lang="es-ES" sz="1100" spc="45" dirty="0" smtClean="0">
                <a:latin typeface="Arial MT"/>
                <a:cs typeface="Arial MT"/>
              </a:rPr>
              <a:t> </a:t>
            </a:r>
            <a:r>
              <a:rPr sz="1100" spc="45" dirty="0" err="1" smtClean="0">
                <a:latin typeface="Arial MT"/>
                <a:cs typeface="Arial MT"/>
              </a:rPr>
              <a:t>Comprobar</a:t>
            </a:r>
            <a:r>
              <a:rPr lang="es-ES" sz="1100" spc="45" dirty="0" smtClean="0">
                <a:latin typeface="Arial MT"/>
                <a:cs typeface="Arial MT"/>
              </a:rPr>
              <a:t> </a:t>
            </a:r>
            <a:r>
              <a:rPr sz="1100" spc="45" dirty="0" err="1" smtClean="0">
                <a:latin typeface="Arial MT"/>
                <a:cs typeface="Arial MT"/>
              </a:rPr>
              <a:t>C</a:t>
            </a:r>
            <a:r>
              <a:rPr sz="1100" spc="50" dirty="0" err="1" smtClean="0">
                <a:latin typeface="Arial MT"/>
                <a:cs typeface="Arial MT"/>
              </a:rPr>
              <a:t>o</a:t>
            </a:r>
            <a:r>
              <a:rPr sz="1100" spc="114" dirty="0" err="1" smtClean="0">
                <a:latin typeface="Arial MT"/>
                <a:cs typeface="Arial MT"/>
              </a:rPr>
              <a:t>m</a:t>
            </a:r>
            <a:r>
              <a:rPr sz="1100" spc="40" dirty="0" err="1" smtClean="0">
                <a:latin typeface="Arial MT"/>
                <a:cs typeface="Arial MT"/>
              </a:rPr>
              <a:t>p</a:t>
            </a:r>
            <a:r>
              <a:rPr sz="1100" spc="10" dirty="0" err="1" smtClean="0">
                <a:latin typeface="Arial MT"/>
                <a:cs typeface="Arial MT"/>
              </a:rPr>
              <a:t>r</a:t>
            </a:r>
            <a:r>
              <a:rPr sz="1100" spc="40" dirty="0" err="1" smtClean="0">
                <a:latin typeface="Arial MT"/>
                <a:cs typeface="Arial MT"/>
              </a:rPr>
              <a:t>o</a:t>
            </a:r>
            <a:r>
              <a:rPr sz="1100" spc="50" dirty="0" err="1" smtClean="0">
                <a:latin typeface="Arial MT"/>
                <a:cs typeface="Arial MT"/>
              </a:rPr>
              <a:t>b</a:t>
            </a:r>
            <a:r>
              <a:rPr sz="1100" spc="40" dirty="0" err="1" smtClean="0">
                <a:latin typeface="Arial MT"/>
                <a:cs typeface="Arial MT"/>
              </a:rPr>
              <a:t>a</a:t>
            </a:r>
            <a:r>
              <a:rPr sz="1100" spc="5" dirty="0" err="1" smtClean="0">
                <a:latin typeface="Arial MT"/>
                <a:cs typeface="Arial MT"/>
              </a:rPr>
              <a:t>r</a:t>
            </a:r>
            <a:r>
              <a:rPr sz="1100" spc="5" dirty="0" smtClean="0">
                <a:latin typeface="Arial MT"/>
                <a:cs typeface="Arial MT"/>
              </a:rPr>
              <a:t>/</a:t>
            </a:r>
            <a:r>
              <a:rPr lang="es-ES" sz="1100" spc="5" dirty="0" smtClean="0">
                <a:latin typeface="Arial MT"/>
                <a:cs typeface="Arial MT"/>
              </a:rPr>
              <a:t> </a:t>
            </a:r>
            <a:r>
              <a:rPr sz="1100" spc="45" dirty="0" err="1" smtClean="0">
                <a:latin typeface="Arial MT"/>
                <a:cs typeface="Arial MT"/>
              </a:rPr>
              <a:t>Comprobar</a:t>
            </a:r>
            <a:endParaRPr sz="1100" dirty="0">
              <a:latin typeface="Arial MT"/>
              <a:cs typeface="Arial MT"/>
            </a:endParaRPr>
          </a:p>
          <a:p>
            <a:pPr marL="12065" marR="5080" algn="ctr">
              <a:lnSpc>
                <a:spcPct val="121400"/>
              </a:lnSpc>
              <a:spcBef>
                <a:spcPts val="5"/>
              </a:spcBef>
            </a:pPr>
            <a:r>
              <a:rPr sz="1100" spc="35" dirty="0">
                <a:latin typeface="Arial MT"/>
                <a:cs typeface="Arial MT"/>
              </a:rPr>
              <a:t>Li</a:t>
            </a:r>
            <a:r>
              <a:rPr sz="1100" spc="114" dirty="0">
                <a:latin typeface="Arial MT"/>
                <a:cs typeface="Arial MT"/>
              </a:rPr>
              <a:t>m</a:t>
            </a:r>
            <a:r>
              <a:rPr sz="1100" spc="50" dirty="0">
                <a:latin typeface="Arial MT"/>
                <a:cs typeface="Arial MT"/>
              </a:rPr>
              <a:t>p</a:t>
            </a:r>
            <a:r>
              <a:rPr sz="1100" spc="35" dirty="0">
                <a:latin typeface="Arial MT"/>
                <a:cs typeface="Arial MT"/>
              </a:rPr>
              <a:t>ia</a:t>
            </a:r>
            <a:r>
              <a:rPr sz="1100" spc="10" dirty="0">
                <a:latin typeface="Arial MT"/>
                <a:cs typeface="Arial MT"/>
              </a:rPr>
              <a:t>r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y</a:t>
            </a:r>
            <a:r>
              <a:rPr sz="1100" spc="-120" dirty="0">
                <a:latin typeface="Arial MT"/>
                <a:cs typeface="Arial MT"/>
              </a:rPr>
              <a:t> </a:t>
            </a:r>
            <a:r>
              <a:rPr sz="1100" spc="40" dirty="0" err="1" smtClean="0">
                <a:latin typeface="Arial MT"/>
                <a:cs typeface="Arial MT"/>
              </a:rPr>
              <a:t>e</a:t>
            </a:r>
            <a:r>
              <a:rPr sz="1100" spc="50" dirty="0" err="1" smtClean="0">
                <a:latin typeface="Arial MT"/>
                <a:cs typeface="Arial MT"/>
              </a:rPr>
              <a:t>n</a:t>
            </a:r>
            <a:r>
              <a:rPr sz="1100" spc="40" dirty="0" err="1" smtClean="0">
                <a:latin typeface="Arial MT"/>
                <a:cs typeface="Arial MT"/>
              </a:rPr>
              <a:t>g</a:t>
            </a:r>
            <a:r>
              <a:rPr sz="1100" spc="10" dirty="0" err="1" smtClean="0">
                <a:latin typeface="Arial MT"/>
                <a:cs typeface="Arial MT"/>
              </a:rPr>
              <a:t>r</a:t>
            </a:r>
            <a:r>
              <a:rPr sz="1100" spc="40" dirty="0" err="1" smtClean="0">
                <a:latin typeface="Arial MT"/>
                <a:cs typeface="Arial MT"/>
              </a:rPr>
              <a:t>a</a:t>
            </a:r>
            <a:r>
              <a:rPr sz="1100" spc="105" dirty="0" err="1" smtClean="0">
                <a:latin typeface="Arial MT"/>
                <a:cs typeface="Arial MT"/>
              </a:rPr>
              <a:t>s</a:t>
            </a:r>
            <a:r>
              <a:rPr sz="1100" spc="35" dirty="0" err="1" smtClean="0">
                <a:latin typeface="Arial MT"/>
                <a:cs typeface="Arial MT"/>
              </a:rPr>
              <a:t>ar</a:t>
            </a:r>
            <a:r>
              <a:rPr lang="es-ES" sz="1100" spc="35" dirty="0" smtClean="0">
                <a:latin typeface="Arial MT"/>
                <a:cs typeface="Arial MT"/>
              </a:rPr>
              <a:t> </a:t>
            </a:r>
            <a:r>
              <a:rPr sz="1100" spc="45" dirty="0" err="1" smtClean="0">
                <a:latin typeface="Arial MT"/>
                <a:cs typeface="Arial MT"/>
              </a:rPr>
              <a:t>Comprobar</a:t>
            </a:r>
            <a:endParaRPr sz="1100" dirty="0">
              <a:latin typeface="Arial MT"/>
              <a:cs typeface="Arial MT"/>
            </a:endParaRPr>
          </a:p>
          <a:p>
            <a:pPr marL="239395" marR="220345" algn="ctr">
              <a:lnSpc>
                <a:spcPct val="121600"/>
              </a:lnSpc>
            </a:pPr>
            <a:r>
              <a:rPr sz="1100" spc="45" dirty="0" err="1">
                <a:latin typeface="Arial MT"/>
                <a:cs typeface="Arial MT"/>
              </a:rPr>
              <a:t>C</a:t>
            </a:r>
            <a:r>
              <a:rPr sz="1100" spc="50" dirty="0" err="1">
                <a:latin typeface="Arial MT"/>
                <a:cs typeface="Arial MT"/>
              </a:rPr>
              <a:t>o</a:t>
            </a:r>
            <a:r>
              <a:rPr sz="1100" spc="114" dirty="0" err="1">
                <a:latin typeface="Arial MT"/>
                <a:cs typeface="Arial MT"/>
              </a:rPr>
              <a:t>m</a:t>
            </a:r>
            <a:r>
              <a:rPr sz="1100" spc="40" dirty="0" err="1">
                <a:latin typeface="Arial MT"/>
                <a:cs typeface="Arial MT"/>
              </a:rPr>
              <a:t>p</a:t>
            </a:r>
            <a:r>
              <a:rPr sz="1100" spc="10" dirty="0" err="1">
                <a:latin typeface="Arial MT"/>
                <a:cs typeface="Arial MT"/>
              </a:rPr>
              <a:t>r</a:t>
            </a:r>
            <a:r>
              <a:rPr sz="1100" spc="40" dirty="0" err="1">
                <a:latin typeface="Arial MT"/>
                <a:cs typeface="Arial MT"/>
              </a:rPr>
              <a:t>o</a:t>
            </a:r>
            <a:r>
              <a:rPr sz="1100" spc="50" dirty="0" err="1">
                <a:latin typeface="Arial MT"/>
                <a:cs typeface="Arial MT"/>
              </a:rPr>
              <a:t>b</a:t>
            </a:r>
            <a:r>
              <a:rPr sz="1100" spc="40" dirty="0" err="1">
                <a:latin typeface="Arial MT"/>
                <a:cs typeface="Arial MT"/>
              </a:rPr>
              <a:t>a</a:t>
            </a:r>
            <a:r>
              <a:rPr sz="1100" spc="5" dirty="0" err="1">
                <a:latin typeface="Arial MT"/>
                <a:cs typeface="Arial MT"/>
              </a:rPr>
              <a:t>r</a:t>
            </a:r>
            <a:r>
              <a:rPr sz="1100" spc="5" dirty="0" smtClean="0">
                <a:latin typeface="Arial MT"/>
                <a:cs typeface="Arial MT"/>
              </a:rPr>
              <a:t>/</a:t>
            </a:r>
            <a:r>
              <a:rPr lang="es-ES" sz="1100" spc="5" dirty="0" smtClean="0">
                <a:latin typeface="Arial MT"/>
                <a:cs typeface="Arial MT"/>
              </a:rPr>
              <a:t> </a:t>
            </a:r>
            <a:r>
              <a:rPr sz="1100" spc="20" dirty="0" err="1" smtClean="0">
                <a:latin typeface="Arial MT"/>
                <a:cs typeface="Arial MT"/>
              </a:rPr>
              <a:t>Observar</a:t>
            </a:r>
            <a:r>
              <a:rPr lang="es-ES" sz="1100" spc="20" dirty="0" smtClean="0">
                <a:latin typeface="Arial MT"/>
                <a:cs typeface="Arial MT"/>
              </a:rPr>
              <a:t> </a:t>
            </a:r>
            <a:r>
              <a:rPr sz="1100" spc="20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  <a:p>
            <a:pPr marL="252095" marR="247650" algn="ctr">
              <a:lnSpc>
                <a:spcPct val="121800"/>
              </a:lnSpc>
            </a:pPr>
            <a:r>
              <a:rPr sz="1100" spc="45" dirty="0" err="1" smtClean="0">
                <a:latin typeface="Arial MT"/>
                <a:cs typeface="Arial MT"/>
              </a:rPr>
              <a:t>Co</a:t>
            </a:r>
            <a:r>
              <a:rPr sz="1100" spc="120" dirty="0" err="1" smtClean="0">
                <a:latin typeface="Arial MT"/>
                <a:cs typeface="Arial MT"/>
              </a:rPr>
              <a:t>m</a:t>
            </a:r>
            <a:r>
              <a:rPr sz="1100" spc="40" dirty="0" err="1" smtClean="0">
                <a:latin typeface="Arial MT"/>
                <a:cs typeface="Arial MT"/>
              </a:rPr>
              <a:t>p</a:t>
            </a:r>
            <a:r>
              <a:rPr sz="1100" spc="10" dirty="0" err="1" smtClean="0">
                <a:latin typeface="Arial MT"/>
                <a:cs typeface="Arial MT"/>
              </a:rPr>
              <a:t>r</a:t>
            </a:r>
            <a:r>
              <a:rPr sz="1100" spc="40" dirty="0" err="1" smtClean="0">
                <a:latin typeface="Arial MT"/>
                <a:cs typeface="Arial MT"/>
              </a:rPr>
              <a:t>ob</a:t>
            </a:r>
            <a:r>
              <a:rPr sz="1100" spc="50" dirty="0" err="1" smtClean="0">
                <a:latin typeface="Arial MT"/>
                <a:cs typeface="Arial MT"/>
              </a:rPr>
              <a:t>a</a:t>
            </a:r>
            <a:r>
              <a:rPr sz="1100" spc="10" dirty="0" err="1" smtClean="0">
                <a:latin typeface="Arial MT"/>
                <a:cs typeface="Arial MT"/>
              </a:rPr>
              <a:t>r</a:t>
            </a:r>
            <a:r>
              <a:rPr lang="es-ES" sz="1100" spc="10" dirty="0" smtClean="0">
                <a:latin typeface="Arial MT"/>
                <a:cs typeface="Arial MT"/>
              </a:rPr>
              <a:t> </a:t>
            </a:r>
            <a:r>
              <a:rPr sz="1100" spc="30" dirty="0" err="1" smtClean="0">
                <a:latin typeface="Arial MT"/>
                <a:cs typeface="Arial MT"/>
              </a:rPr>
              <a:t>Reapretar</a:t>
            </a:r>
            <a:r>
              <a:rPr lang="es-ES" sz="1100" spc="30" dirty="0" smtClean="0">
                <a:latin typeface="Arial MT"/>
                <a:cs typeface="Arial MT"/>
              </a:rPr>
              <a:t> </a:t>
            </a:r>
            <a:r>
              <a:rPr sz="1100" spc="40" dirty="0" err="1" smtClean="0">
                <a:latin typeface="Arial MT"/>
                <a:cs typeface="Arial MT"/>
              </a:rPr>
              <a:t>Engrasar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28681" y="5181602"/>
            <a:ext cx="3652520" cy="18594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100" spc="35" dirty="0">
                <a:latin typeface="Arial MT"/>
                <a:cs typeface="Arial MT"/>
              </a:rPr>
              <a:t>Estado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30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25" dirty="0">
                <a:latin typeface="Arial MT"/>
                <a:cs typeface="Arial MT"/>
              </a:rPr>
              <a:t>fijación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30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40" dirty="0">
                <a:latin typeface="Arial MT"/>
                <a:cs typeface="Arial MT"/>
              </a:rPr>
              <a:t>bobinas</a:t>
            </a:r>
            <a:r>
              <a:rPr sz="1100" spc="65" dirty="0">
                <a:latin typeface="Arial MT"/>
                <a:cs typeface="Arial MT"/>
              </a:rPr>
              <a:t> </a:t>
            </a:r>
            <a:r>
              <a:rPr sz="1100" spc="30" dirty="0">
                <a:latin typeface="Arial MT"/>
                <a:cs typeface="Arial MT"/>
              </a:rPr>
              <a:t>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45" dirty="0">
                <a:latin typeface="Arial MT"/>
                <a:cs typeface="Arial MT"/>
              </a:rPr>
              <a:t>maniobra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45" dirty="0">
                <a:latin typeface="Arial MT"/>
                <a:cs typeface="Arial MT"/>
              </a:rPr>
              <a:t>Comprobar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28682" y="5354395"/>
            <a:ext cx="2733675" cy="6375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spcBef>
                <a:spcPts val="380"/>
              </a:spcBef>
            </a:pPr>
            <a:r>
              <a:rPr sz="1100" spc="20" dirty="0">
                <a:latin typeface="Arial MT"/>
                <a:cs typeface="Arial MT"/>
              </a:rPr>
              <a:t>Contactos</a:t>
            </a:r>
            <a:r>
              <a:rPr sz="1100" spc="55" dirty="0">
                <a:latin typeface="Arial MT"/>
                <a:cs typeface="Arial MT"/>
              </a:rPr>
              <a:t> </a:t>
            </a:r>
            <a:r>
              <a:rPr sz="1100" spc="10" dirty="0">
                <a:latin typeface="Arial MT"/>
                <a:cs typeface="Arial MT"/>
              </a:rPr>
              <a:t>fin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30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20" dirty="0">
                <a:latin typeface="Arial MT"/>
                <a:cs typeface="Arial MT"/>
              </a:rPr>
              <a:t>carrera</a:t>
            </a:r>
            <a:endParaRPr sz="1100" dirty="0">
              <a:latin typeface="Arial MT"/>
              <a:cs typeface="Arial MT"/>
            </a:endParaRPr>
          </a:p>
          <a:p>
            <a:pPr marL="12700" marR="5080">
              <a:lnSpc>
                <a:spcPct val="121400"/>
              </a:lnSpc>
              <a:spcBef>
                <a:spcPts val="5"/>
              </a:spcBef>
            </a:pPr>
            <a:r>
              <a:rPr sz="1100" spc="15" dirty="0">
                <a:latin typeface="Arial MT"/>
                <a:cs typeface="Arial MT"/>
              </a:rPr>
              <a:t>B</a:t>
            </a:r>
            <a:r>
              <a:rPr sz="1100" spc="35" dirty="0">
                <a:latin typeface="Arial MT"/>
                <a:cs typeface="Arial MT"/>
              </a:rPr>
              <a:t>l</a:t>
            </a:r>
            <a:r>
              <a:rPr sz="1100" spc="50" dirty="0">
                <a:latin typeface="Arial MT"/>
                <a:cs typeface="Arial MT"/>
              </a:rPr>
              <a:t>o</a:t>
            </a:r>
            <a:r>
              <a:rPr sz="1100" spc="40" dirty="0">
                <a:latin typeface="Arial MT"/>
                <a:cs typeface="Arial MT"/>
              </a:rPr>
              <a:t>que</a:t>
            </a:r>
            <a:r>
              <a:rPr sz="1100" spc="15" dirty="0">
                <a:latin typeface="Arial MT"/>
                <a:cs typeface="Arial MT"/>
              </a:rPr>
              <a:t>s</a:t>
            </a:r>
            <a:r>
              <a:rPr sz="1100" spc="75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114" dirty="0">
                <a:latin typeface="Arial MT"/>
                <a:cs typeface="Arial MT"/>
              </a:rPr>
              <a:t>m</a:t>
            </a:r>
            <a:r>
              <a:rPr sz="1100" spc="50" dirty="0">
                <a:latin typeface="Arial MT"/>
                <a:cs typeface="Arial MT"/>
              </a:rPr>
              <a:t>e</a:t>
            </a:r>
            <a:r>
              <a:rPr sz="1100" spc="10" dirty="0">
                <a:latin typeface="Arial MT"/>
                <a:cs typeface="Arial MT"/>
              </a:rPr>
              <a:t>c</a:t>
            </a:r>
            <a:r>
              <a:rPr sz="1100" spc="40" dirty="0">
                <a:latin typeface="Arial MT"/>
                <a:cs typeface="Arial MT"/>
              </a:rPr>
              <a:t>a</a:t>
            </a:r>
            <a:r>
              <a:rPr sz="1100" spc="50" dirty="0">
                <a:latin typeface="Arial MT"/>
                <a:cs typeface="Arial MT"/>
              </a:rPr>
              <a:t>n</a:t>
            </a:r>
            <a:r>
              <a:rPr sz="1100" spc="35" dirty="0">
                <a:latin typeface="Arial MT"/>
                <a:cs typeface="Arial MT"/>
              </a:rPr>
              <a:t>i</a:t>
            </a:r>
            <a:r>
              <a:rPr sz="1100" spc="110" dirty="0">
                <a:latin typeface="Arial MT"/>
                <a:cs typeface="Arial MT"/>
              </a:rPr>
              <a:t>sm</a:t>
            </a:r>
            <a:r>
              <a:rPr sz="1100" spc="40" dirty="0">
                <a:latin typeface="Arial MT"/>
                <a:cs typeface="Arial MT"/>
              </a:rPr>
              <a:t>o</a:t>
            </a:r>
            <a:r>
              <a:rPr sz="1100" spc="15" dirty="0">
                <a:latin typeface="Arial MT"/>
                <a:cs typeface="Arial MT"/>
              </a:rPr>
              <a:t>s</a:t>
            </a:r>
            <a:r>
              <a:rPr sz="1100" spc="75" dirty="0">
                <a:latin typeface="Arial MT"/>
                <a:cs typeface="Arial MT"/>
              </a:rPr>
              <a:t> </a:t>
            </a:r>
            <a:r>
              <a:rPr sz="1100" spc="40" dirty="0">
                <a:latin typeface="Arial MT"/>
                <a:cs typeface="Arial MT"/>
              </a:rPr>
              <a:t>d</a:t>
            </a:r>
            <a:r>
              <a:rPr sz="1100" spc="15" dirty="0">
                <a:latin typeface="Arial MT"/>
                <a:cs typeface="Arial MT"/>
              </a:rPr>
              <a:t>e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40" dirty="0">
                <a:latin typeface="Arial MT"/>
                <a:cs typeface="Arial MT"/>
              </a:rPr>
              <a:t>eng</a:t>
            </a:r>
            <a:r>
              <a:rPr sz="1100" spc="50" dirty="0">
                <a:latin typeface="Arial MT"/>
                <a:cs typeface="Arial MT"/>
              </a:rPr>
              <a:t>a</a:t>
            </a:r>
            <a:r>
              <a:rPr sz="1100" spc="40" dirty="0">
                <a:latin typeface="Arial MT"/>
                <a:cs typeface="Arial MT"/>
              </a:rPr>
              <a:t>n</a:t>
            </a:r>
            <a:r>
              <a:rPr sz="1100" spc="10" dirty="0">
                <a:latin typeface="Arial MT"/>
                <a:cs typeface="Arial MT"/>
              </a:rPr>
              <a:t>c</a:t>
            </a:r>
            <a:r>
              <a:rPr sz="1100" spc="40" dirty="0">
                <a:latin typeface="Arial MT"/>
                <a:cs typeface="Arial MT"/>
              </a:rPr>
              <a:t>h</a:t>
            </a:r>
            <a:r>
              <a:rPr sz="1100" spc="15" dirty="0">
                <a:latin typeface="Arial MT"/>
                <a:cs typeface="Arial MT"/>
              </a:rPr>
              <a:t>e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y</a:t>
            </a:r>
            <a:r>
              <a:rPr sz="1100" spc="-120" dirty="0">
                <a:latin typeface="Arial MT"/>
                <a:cs typeface="Arial MT"/>
              </a:rPr>
              <a:t> </a:t>
            </a:r>
            <a:r>
              <a:rPr sz="1100" spc="10" dirty="0" smtClean="0">
                <a:latin typeface="Arial MT"/>
                <a:cs typeface="Arial MT"/>
              </a:rPr>
              <a:t>d</a:t>
            </a:r>
            <a:r>
              <a:rPr lang="es-ES" sz="1100" spc="10" dirty="0" smtClean="0">
                <a:latin typeface="Arial MT"/>
                <a:cs typeface="Arial MT"/>
              </a:rPr>
              <a:t> </a:t>
            </a:r>
            <a:r>
              <a:rPr sz="1100" spc="35" dirty="0" err="1" smtClean="0">
                <a:latin typeface="Arial MT"/>
                <a:cs typeface="Arial MT"/>
              </a:rPr>
              <a:t>Holguras</a:t>
            </a:r>
            <a:r>
              <a:rPr sz="1100" spc="75" dirty="0" smtClean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entre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30" dirty="0">
                <a:latin typeface="Arial MT"/>
                <a:cs typeface="Arial MT"/>
              </a:rPr>
              <a:t>ejes</a:t>
            </a:r>
            <a:r>
              <a:rPr sz="1100" spc="75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y</a:t>
            </a:r>
            <a:r>
              <a:rPr sz="1100" spc="-114" dirty="0">
                <a:latin typeface="Arial MT"/>
                <a:cs typeface="Arial MT"/>
              </a:rPr>
              <a:t> </a:t>
            </a:r>
            <a:r>
              <a:rPr sz="1100" spc="25" dirty="0">
                <a:latin typeface="Arial MT"/>
                <a:cs typeface="Arial MT"/>
              </a:rPr>
              <a:t>conjunto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30" dirty="0">
                <a:latin typeface="Arial MT"/>
                <a:cs typeface="Arial MT"/>
              </a:rPr>
              <a:t>de</a:t>
            </a:r>
            <a:r>
              <a:rPr sz="1100" spc="10" dirty="0">
                <a:latin typeface="Arial MT"/>
                <a:cs typeface="Arial MT"/>
              </a:rPr>
              <a:t> volante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12248" y="5354395"/>
            <a:ext cx="782320" cy="6122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21600"/>
              </a:lnSpc>
              <a:spcBef>
                <a:spcPts val="95"/>
              </a:spcBef>
            </a:pPr>
            <a:r>
              <a:rPr sz="1100" spc="45" dirty="0" err="1" smtClean="0">
                <a:latin typeface="Arial MT"/>
                <a:cs typeface="Arial MT"/>
              </a:rPr>
              <a:t>Co</a:t>
            </a:r>
            <a:r>
              <a:rPr sz="1100" spc="120" dirty="0" err="1" smtClean="0">
                <a:latin typeface="Arial MT"/>
                <a:cs typeface="Arial MT"/>
              </a:rPr>
              <a:t>m</a:t>
            </a:r>
            <a:r>
              <a:rPr sz="1100" spc="40" dirty="0" err="1" smtClean="0">
                <a:latin typeface="Arial MT"/>
                <a:cs typeface="Arial MT"/>
              </a:rPr>
              <a:t>p</a:t>
            </a:r>
            <a:r>
              <a:rPr sz="1100" spc="10" dirty="0" err="1" smtClean="0">
                <a:latin typeface="Arial MT"/>
                <a:cs typeface="Arial MT"/>
              </a:rPr>
              <a:t>r</a:t>
            </a:r>
            <a:r>
              <a:rPr sz="1100" spc="40" dirty="0" err="1" smtClean="0">
                <a:latin typeface="Arial MT"/>
                <a:cs typeface="Arial MT"/>
              </a:rPr>
              <a:t>ob</a:t>
            </a:r>
            <a:r>
              <a:rPr sz="1100" spc="50" dirty="0" err="1" smtClean="0">
                <a:latin typeface="Arial MT"/>
                <a:cs typeface="Arial MT"/>
              </a:rPr>
              <a:t>a</a:t>
            </a:r>
            <a:r>
              <a:rPr sz="1100" spc="10" dirty="0" err="1" smtClean="0">
                <a:latin typeface="Arial MT"/>
                <a:cs typeface="Arial MT"/>
              </a:rPr>
              <a:t>r</a:t>
            </a:r>
            <a:r>
              <a:rPr lang="es-ES" sz="1100" spc="10" dirty="0" smtClean="0">
                <a:latin typeface="Arial MT"/>
                <a:cs typeface="Arial MT"/>
              </a:rPr>
              <a:t> </a:t>
            </a:r>
            <a:r>
              <a:rPr sz="1100" spc="45" dirty="0" err="1" smtClean="0">
                <a:latin typeface="Arial MT"/>
                <a:cs typeface="Arial MT"/>
              </a:rPr>
              <a:t>Co</a:t>
            </a:r>
            <a:r>
              <a:rPr sz="1100" spc="120" dirty="0" err="1" smtClean="0">
                <a:latin typeface="Arial MT"/>
                <a:cs typeface="Arial MT"/>
              </a:rPr>
              <a:t>m</a:t>
            </a:r>
            <a:r>
              <a:rPr sz="1100" spc="40" dirty="0" err="1" smtClean="0">
                <a:latin typeface="Arial MT"/>
                <a:cs typeface="Arial MT"/>
              </a:rPr>
              <a:t>p</a:t>
            </a:r>
            <a:r>
              <a:rPr sz="1100" spc="10" dirty="0" err="1" smtClean="0">
                <a:latin typeface="Arial MT"/>
                <a:cs typeface="Arial MT"/>
              </a:rPr>
              <a:t>r</a:t>
            </a:r>
            <a:r>
              <a:rPr sz="1100" spc="40" dirty="0" err="1" smtClean="0">
                <a:latin typeface="Arial MT"/>
                <a:cs typeface="Arial MT"/>
              </a:rPr>
              <a:t>ob</a:t>
            </a:r>
            <a:r>
              <a:rPr sz="1100" spc="50" dirty="0" err="1" smtClean="0">
                <a:latin typeface="Arial MT"/>
                <a:cs typeface="Arial MT"/>
              </a:rPr>
              <a:t>a</a:t>
            </a:r>
            <a:r>
              <a:rPr sz="1100" spc="10" dirty="0" err="1" smtClean="0">
                <a:latin typeface="Arial MT"/>
                <a:cs typeface="Arial MT"/>
              </a:rPr>
              <a:t>r</a:t>
            </a:r>
            <a:r>
              <a:rPr lang="es-ES" sz="1100" spc="10" dirty="0" smtClean="0">
                <a:latin typeface="Arial MT"/>
                <a:cs typeface="Arial MT"/>
              </a:rPr>
              <a:t> </a:t>
            </a:r>
            <a:r>
              <a:rPr sz="1100" spc="45" dirty="0" err="1" smtClean="0">
                <a:latin typeface="Arial MT"/>
                <a:cs typeface="Arial MT"/>
              </a:rPr>
              <a:t>Co</a:t>
            </a:r>
            <a:r>
              <a:rPr sz="1100" spc="120" dirty="0" err="1" smtClean="0">
                <a:latin typeface="Arial MT"/>
                <a:cs typeface="Arial MT"/>
              </a:rPr>
              <a:t>m</a:t>
            </a:r>
            <a:r>
              <a:rPr sz="1100" spc="40" dirty="0" err="1" smtClean="0">
                <a:latin typeface="Arial MT"/>
                <a:cs typeface="Arial MT"/>
              </a:rPr>
              <a:t>p</a:t>
            </a:r>
            <a:r>
              <a:rPr sz="1100" spc="10" dirty="0" err="1" smtClean="0">
                <a:latin typeface="Arial MT"/>
                <a:cs typeface="Arial MT"/>
              </a:rPr>
              <a:t>r</a:t>
            </a:r>
            <a:r>
              <a:rPr sz="1100" spc="40" dirty="0" err="1" smtClean="0">
                <a:latin typeface="Arial MT"/>
                <a:cs typeface="Arial MT"/>
              </a:rPr>
              <a:t>ob</a:t>
            </a:r>
            <a:r>
              <a:rPr sz="1100" spc="50" dirty="0" err="1" smtClean="0">
                <a:latin typeface="Arial MT"/>
                <a:cs typeface="Arial MT"/>
              </a:rPr>
              <a:t>a</a:t>
            </a:r>
            <a:r>
              <a:rPr sz="1100" spc="10" dirty="0" err="1" smtClean="0">
                <a:latin typeface="Arial MT"/>
                <a:cs typeface="Arial MT"/>
              </a:rPr>
              <a:t>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9129" y="444246"/>
            <a:ext cx="78098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27100" algn="l"/>
              </a:tabLst>
            </a:pPr>
            <a:r>
              <a:rPr spc="-5" dirty="0"/>
              <a:t>2.2.2	</a:t>
            </a:r>
            <a:r>
              <a:rPr dirty="0"/>
              <a:t>MANTENIMIENTO</a:t>
            </a:r>
            <a:r>
              <a:rPr spc="-15" dirty="0"/>
              <a:t> </a:t>
            </a:r>
            <a:r>
              <a:rPr dirty="0"/>
              <a:t>PREVENTIVO.</a:t>
            </a:r>
            <a:r>
              <a:rPr spc="-10" dirty="0"/>
              <a:t> Revisión</a:t>
            </a:r>
            <a:r>
              <a:rPr spc="-15" dirty="0"/>
              <a:t> </a:t>
            </a:r>
            <a:r>
              <a:rPr spc="-5" dirty="0"/>
              <a:t>detallada</a:t>
            </a:r>
            <a:r>
              <a:rPr spc="-15" dirty="0"/>
              <a:t> </a:t>
            </a:r>
            <a:r>
              <a:rPr spc="-5" dirty="0"/>
              <a:t>en</a:t>
            </a:r>
            <a:r>
              <a:rPr spc="-15" dirty="0"/>
              <a:t> </a:t>
            </a:r>
            <a:r>
              <a:rPr spc="-5" dirty="0"/>
              <a:t>interruptor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09991" y="886093"/>
            <a:ext cx="3947795" cy="21159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2952750" algn="l"/>
              </a:tabLst>
            </a:pPr>
            <a:r>
              <a:rPr sz="1300" b="1" spc="5" dirty="0">
                <a:latin typeface="Arial"/>
                <a:cs typeface="Arial"/>
              </a:rPr>
              <a:t>C</a:t>
            </a:r>
            <a:r>
              <a:rPr sz="1300" b="1" spc="15" dirty="0">
                <a:latin typeface="Arial"/>
                <a:cs typeface="Arial"/>
              </a:rPr>
              <a:t>O</a:t>
            </a:r>
            <a:r>
              <a:rPr sz="1300" b="1" spc="30" dirty="0">
                <a:latin typeface="Arial"/>
                <a:cs typeface="Arial"/>
              </a:rPr>
              <a:t>M</a:t>
            </a:r>
            <a:r>
              <a:rPr sz="1300" b="1" spc="-10" dirty="0">
                <a:latin typeface="Arial"/>
                <a:cs typeface="Arial"/>
              </a:rPr>
              <a:t>P</a:t>
            </a:r>
            <a:r>
              <a:rPr sz="1300" b="1" spc="15" dirty="0">
                <a:latin typeface="Arial"/>
                <a:cs typeface="Arial"/>
              </a:rPr>
              <a:t>O</a:t>
            </a:r>
            <a:r>
              <a:rPr sz="1300" b="1" spc="5" dirty="0">
                <a:latin typeface="Arial"/>
                <a:cs typeface="Arial"/>
              </a:rPr>
              <a:t>N</a:t>
            </a:r>
            <a:r>
              <a:rPr sz="1300" b="1" spc="-15" dirty="0">
                <a:latin typeface="Arial"/>
                <a:cs typeface="Arial"/>
              </a:rPr>
              <a:t>E</a:t>
            </a:r>
            <a:r>
              <a:rPr sz="1300" b="1" spc="5" dirty="0">
                <a:latin typeface="Arial"/>
                <a:cs typeface="Arial"/>
              </a:rPr>
              <a:t>N</a:t>
            </a:r>
            <a:r>
              <a:rPr sz="1300" b="1" spc="65" dirty="0">
                <a:latin typeface="Arial"/>
                <a:cs typeface="Arial"/>
              </a:rPr>
              <a:t>T</a:t>
            </a:r>
            <a:r>
              <a:rPr sz="1300" b="1" spc="-10" dirty="0">
                <a:latin typeface="Arial"/>
                <a:cs typeface="Arial"/>
              </a:rPr>
              <a:t>E</a:t>
            </a:r>
            <a:r>
              <a:rPr sz="1300" b="1" dirty="0">
                <a:latin typeface="Arial"/>
                <a:cs typeface="Arial"/>
              </a:rPr>
              <a:t>	</a:t>
            </a:r>
            <a:r>
              <a:rPr sz="1300" b="1" spc="15" dirty="0">
                <a:latin typeface="Arial"/>
                <a:cs typeface="Arial"/>
              </a:rPr>
              <a:t>O</a:t>
            </a:r>
            <a:r>
              <a:rPr sz="1300" b="1" spc="-15" dirty="0">
                <a:latin typeface="Arial"/>
                <a:cs typeface="Arial"/>
              </a:rPr>
              <a:t>P</a:t>
            </a:r>
            <a:r>
              <a:rPr sz="1300" b="1" spc="-10" dirty="0">
                <a:latin typeface="Arial"/>
                <a:cs typeface="Arial"/>
              </a:rPr>
              <a:t>E</a:t>
            </a:r>
            <a:r>
              <a:rPr sz="1300" b="1" spc="-5" dirty="0">
                <a:latin typeface="Arial"/>
                <a:cs typeface="Arial"/>
              </a:rPr>
              <a:t>R</a:t>
            </a:r>
            <a:r>
              <a:rPr sz="1300" b="1" spc="-165" dirty="0">
                <a:latin typeface="Arial"/>
                <a:cs typeface="Arial"/>
              </a:rPr>
              <a:t>A</a:t>
            </a:r>
            <a:r>
              <a:rPr sz="1300" b="1" spc="-5" dirty="0">
                <a:latin typeface="Arial"/>
                <a:cs typeface="Arial"/>
              </a:rPr>
              <a:t>C</a:t>
            </a:r>
            <a:r>
              <a:rPr sz="1300" b="1" spc="-20" dirty="0">
                <a:latin typeface="Arial"/>
                <a:cs typeface="Arial"/>
              </a:rPr>
              <a:t>I</a:t>
            </a:r>
            <a:r>
              <a:rPr sz="1300" b="1" spc="15" dirty="0">
                <a:latin typeface="Arial"/>
                <a:cs typeface="Arial"/>
              </a:rPr>
              <a:t>Ó</a:t>
            </a:r>
            <a:r>
              <a:rPr sz="1300" b="1" spc="-10" dirty="0">
                <a:latin typeface="Arial"/>
                <a:cs typeface="Arial"/>
              </a:rPr>
              <a:t>N</a:t>
            </a:r>
            <a:endParaRPr sz="13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09991" y="1288865"/>
            <a:ext cx="2503805" cy="375744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spcBef>
                <a:spcPts val="330"/>
              </a:spcBef>
            </a:pPr>
            <a:r>
              <a:rPr sz="1000" b="1" spc="-15" dirty="0">
                <a:latin typeface="Arial"/>
                <a:cs typeface="Arial"/>
              </a:rPr>
              <a:t>TRANSMISIONES</a:t>
            </a:r>
            <a:endParaRPr sz="1000">
              <a:latin typeface="Arial"/>
              <a:cs typeface="Arial"/>
            </a:endParaRPr>
          </a:p>
          <a:p>
            <a:pPr marL="12700">
              <a:spcBef>
                <a:spcPts val="240"/>
              </a:spcBef>
            </a:pPr>
            <a:r>
              <a:rPr sz="1000" spc="-5" dirty="0">
                <a:latin typeface="Arial MT"/>
                <a:cs typeface="Arial MT"/>
              </a:rPr>
              <a:t>T</a:t>
            </a:r>
            <a:r>
              <a:rPr sz="1000" spc="5" dirty="0">
                <a:latin typeface="Arial MT"/>
                <a:cs typeface="Arial MT"/>
              </a:rPr>
              <a:t>r</a:t>
            </a:r>
            <a:r>
              <a:rPr sz="1000" spc="40" dirty="0">
                <a:latin typeface="Arial MT"/>
                <a:cs typeface="Arial MT"/>
              </a:rPr>
              <a:t>a</a:t>
            </a:r>
            <a:r>
              <a:rPr sz="1000" spc="45" dirty="0">
                <a:latin typeface="Arial MT"/>
                <a:cs typeface="Arial MT"/>
              </a:rPr>
              <a:t>n</a:t>
            </a:r>
            <a:r>
              <a:rPr sz="1000" spc="100" dirty="0">
                <a:latin typeface="Arial MT"/>
                <a:cs typeface="Arial MT"/>
              </a:rPr>
              <a:t>sm</a:t>
            </a:r>
            <a:r>
              <a:rPr sz="1000" spc="30" dirty="0">
                <a:latin typeface="Arial MT"/>
                <a:cs typeface="Arial MT"/>
              </a:rPr>
              <a:t>i</a:t>
            </a:r>
            <a:r>
              <a:rPr sz="1000" spc="95" dirty="0">
                <a:latin typeface="Arial MT"/>
                <a:cs typeface="Arial MT"/>
              </a:rPr>
              <a:t>s</a:t>
            </a:r>
            <a:r>
              <a:rPr sz="1000" spc="30" dirty="0">
                <a:latin typeface="Arial MT"/>
                <a:cs typeface="Arial MT"/>
              </a:rPr>
              <a:t>i</a:t>
            </a:r>
            <a:r>
              <a:rPr sz="1000" spc="45" dirty="0">
                <a:latin typeface="Arial MT"/>
                <a:cs typeface="Arial MT"/>
              </a:rPr>
              <a:t>o</a:t>
            </a:r>
            <a:r>
              <a:rPr sz="1000" spc="40" dirty="0">
                <a:latin typeface="Arial MT"/>
                <a:cs typeface="Arial MT"/>
              </a:rPr>
              <a:t>n</a:t>
            </a:r>
            <a:r>
              <a:rPr sz="1000" spc="45" dirty="0">
                <a:latin typeface="Arial MT"/>
                <a:cs typeface="Arial MT"/>
              </a:rPr>
              <a:t>e</a:t>
            </a:r>
            <a:r>
              <a:rPr sz="1000" spc="15" dirty="0">
                <a:latin typeface="Arial MT"/>
                <a:cs typeface="Arial MT"/>
              </a:rPr>
              <a:t>s</a:t>
            </a:r>
            <a:r>
              <a:rPr sz="1000" spc="60" dirty="0">
                <a:latin typeface="Arial MT"/>
                <a:cs typeface="Arial MT"/>
              </a:rPr>
              <a:t> </a:t>
            </a:r>
            <a:r>
              <a:rPr sz="1000" spc="35" dirty="0">
                <a:latin typeface="Arial MT"/>
                <a:cs typeface="Arial MT"/>
              </a:rPr>
              <a:t>in</a:t>
            </a:r>
            <a:r>
              <a:rPr sz="1000" spc="-20" dirty="0">
                <a:latin typeface="Arial MT"/>
                <a:cs typeface="Arial MT"/>
              </a:rPr>
              <a:t>f</a:t>
            </a:r>
            <a:r>
              <a:rPr sz="1000" spc="40" dirty="0">
                <a:latin typeface="Arial MT"/>
                <a:cs typeface="Arial MT"/>
              </a:rPr>
              <a:t>e</a:t>
            </a:r>
            <a:r>
              <a:rPr sz="1000" spc="5" dirty="0">
                <a:latin typeface="Arial MT"/>
                <a:cs typeface="Arial MT"/>
              </a:rPr>
              <a:t>r</a:t>
            </a:r>
            <a:r>
              <a:rPr sz="1000" spc="30" dirty="0">
                <a:latin typeface="Arial MT"/>
                <a:cs typeface="Arial MT"/>
              </a:rPr>
              <a:t>i</a:t>
            </a:r>
            <a:r>
              <a:rPr sz="1000" spc="45" dirty="0">
                <a:latin typeface="Arial MT"/>
                <a:cs typeface="Arial MT"/>
              </a:rPr>
              <a:t>o</a:t>
            </a:r>
            <a:r>
              <a:rPr sz="1000" spc="5" dirty="0">
                <a:latin typeface="Arial MT"/>
                <a:cs typeface="Arial MT"/>
              </a:rPr>
              <a:t>r</a:t>
            </a:r>
            <a:r>
              <a:rPr sz="1000" spc="45" dirty="0">
                <a:latin typeface="Arial MT"/>
                <a:cs typeface="Arial MT"/>
              </a:rPr>
              <a:t>e</a:t>
            </a:r>
            <a:r>
              <a:rPr sz="1000" spc="15" dirty="0">
                <a:latin typeface="Arial MT"/>
                <a:cs typeface="Arial MT"/>
              </a:rPr>
              <a:t>s</a:t>
            </a:r>
            <a:r>
              <a:rPr sz="1000" spc="60" dirty="0">
                <a:latin typeface="Arial MT"/>
                <a:cs typeface="Arial MT"/>
              </a:rPr>
              <a:t> </a:t>
            </a:r>
            <a:r>
              <a:rPr sz="1000" spc="15" dirty="0">
                <a:latin typeface="Arial MT"/>
                <a:cs typeface="Arial MT"/>
              </a:rPr>
              <a:t>y</a:t>
            </a:r>
            <a:r>
              <a:rPr sz="1000" spc="-105" dirty="0">
                <a:latin typeface="Arial MT"/>
                <a:cs typeface="Arial MT"/>
              </a:rPr>
              <a:t> </a:t>
            </a:r>
            <a:r>
              <a:rPr sz="1000" spc="5" dirty="0">
                <a:latin typeface="Arial MT"/>
                <a:cs typeface="Arial MT"/>
              </a:rPr>
              <a:t>r</a:t>
            </a:r>
            <a:r>
              <a:rPr sz="1000" spc="45" dirty="0">
                <a:latin typeface="Arial MT"/>
                <a:cs typeface="Arial MT"/>
              </a:rPr>
              <a:t>e</a:t>
            </a:r>
            <a:r>
              <a:rPr sz="1000" spc="95" dirty="0">
                <a:latin typeface="Arial MT"/>
                <a:cs typeface="Arial MT"/>
              </a:rPr>
              <a:t>s</a:t>
            </a:r>
            <a:r>
              <a:rPr sz="1000" spc="40" dirty="0">
                <a:latin typeface="Arial MT"/>
                <a:cs typeface="Arial MT"/>
              </a:rPr>
              <a:t>o</a:t>
            </a:r>
            <a:r>
              <a:rPr sz="1000" spc="10" dirty="0">
                <a:latin typeface="Arial MT"/>
                <a:cs typeface="Arial MT"/>
              </a:rPr>
              <a:t>r</a:t>
            </a:r>
            <a:r>
              <a:rPr sz="1000" spc="-25" dirty="0">
                <a:latin typeface="Arial MT"/>
                <a:cs typeface="Arial MT"/>
              </a:rPr>
              <a:t>t</a:t>
            </a:r>
            <a:r>
              <a:rPr sz="1000" spc="15" dirty="0">
                <a:latin typeface="Arial MT"/>
                <a:cs typeface="Arial MT"/>
              </a:rPr>
              <a:t>e</a:t>
            </a:r>
            <a:r>
              <a:rPr sz="1000" spc="5" dirty="0">
                <a:latin typeface="Arial MT"/>
                <a:cs typeface="Arial MT"/>
              </a:rPr>
              <a:t> </a:t>
            </a:r>
            <a:r>
              <a:rPr sz="1000" spc="45" dirty="0">
                <a:latin typeface="Arial MT"/>
                <a:cs typeface="Arial MT"/>
              </a:rPr>
              <a:t>d</a:t>
            </a:r>
            <a:r>
              <a:rPr sz="1000" spc="40" dirty="0">
                <a:latin typeface="Arial MT"/>
                <a:cs typeface="Arial MT"/>
              </a:rPr>
              <a:t>e</a:t>
            </a:r>
            <a:r>
              <a:rPr sz="1000" spc="95" dirty="0">
                <a:latin typeface="Arial MT"/>
                <a:cs typeface="Arial MT"/>
              </a:rPr>
              <a:t>s</a:t>
            </a:r>
            <a:r>
              <a:rPr sz="1000" spc="50" dirty="0">
                <a:latin typeface="Arial MT"/>
                <a:cs typeface="Arial MT"/>
              </a:rPr>
              <a:t>e</a:t>
            </a:r>
            <a:r>
              <a:rPr sz="1000" spc="15" dirty="0">
                <a:latin typeface="Arial MT"/>
                <a:cs typeface="Arial MT"/>
              </a:rPr>
              <a:t>n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92280" y="1497241"/>
            <a:ext cx="717550" cy="1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000" spc="45" dirty="0">
                <a:latin typeface="Arial MT"/>
                <a:cs typeface="Arial MT"/>
              </a:rPr>
              <a:t>Comprobar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10004" y="1847408"/>
            <a:ext cx="2481580" cy="1554913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algn="just">
              <a:spcBef>
                <a:spcPts val="325"/>
              </a:spcBef>
            </a:pPr>
            <a:r>
              <a:rPr sz="1000" b="1" spc="-65" dirty="0">
                <a:latin typeface="Arial"/>
                <a:cs typeface="Arial"/>
              </a:rPr>
              <a:t>E</a:t>
            </a:r>
            <a:r>
              <a:rPr sz="1000" b="1" spc="-15" dirty="0">
                <a:latin typeface="Arial"/>
                <a:cs typeface="Arial"/>
              </a:rPr>
              <a:t>L</a:t>
            </a:r>
            <a:r>
              <a:rPr sz="1000" b="1" spc="-70" dirty="0">
                <a:latin typeface="Arial"/>
                <a:cs typeface="Arial"/>
              </a:rPr>
              <a:t>E</a:t>
            </a:r>
            <a:r>
              <a:rPr sz="1000" b="1" spc="25" dirty="0">
                <a:latin typeface="Arial"/>
                <a:cs typeface="Arial"/>
              </a:rPr>
              <a:t>M</a:t>
            </a:r>
            <a:r>
              <a:rPr sz="1000" b="1" spc="-70" dirty="0">
                <a:latin typeface="Arial"/>
                <a:cs typeface="Arial"/>
              </a:rPr>
              <a:t>E</a:t>
            </a:r>
            <a:r>
              <a:rPr sz="1000" b="1" spc="-40" dirty="0">
                <a:latin typeface="Arial"/>
                <a:cs typeface="Arial"/>
              </a:rPr>
              <a:t>N</a:t>
            </a:r>
            <a:r>
              <a:rPr sz="1000" b="1" spc="-15" dirty="0">
                <a:latin typeface="Arial"/>
                <a:cs typeface="Arial"/>
              </a:rPr>
              <a:t>T</a:t>
            </a:r>
            <a:r>
              <a:rPr sz="1000" b="1" spc="-5" dirty="0">
                <a:latin typeface="Arial"/>
                <a:cs typeface="Arial"/>
              </a:rPr>
              <a:t>O</a:t>
            </a:r>
            <a:r>
              <a:rPr sz="1000" b="1" spc="20" dirty="0">
                <a:latin typeface="Arial"/>
                <a:cs typeface="Arial"/>
              </a:rPr>
              <a:t>S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-40" dirty="0">
                <a:latin typeface="Arial"/>
                <a:cs typeface="Arial"/>
              </a:rPr>
              <a:t>D</a:t>
            </a:r>
            <a:r>
              <a:rPr sz="1000" b="1" spc="20" dirty="0">
                <a:latin typeface="Arial"/>
                <a:cs typeface="Arial"/>
              </a:rPr>
              <a:t>E</a:t>
            </a:r>
            <a:r>
              <a:rPr sz="1000" b="1" spc="-110" dirty="0">
                <a:latin typeface="Arial"/>
                <a:cs typeface="Arial"/>
              </a:rPr>
              <a:t> </a:t>
            </a:r>
            <a:r>
              <a:rPr sz="1000" b="1" spc="-40" dirty="0">
                <a:latin typeface="Arial"/>
                <a:cs typeface="Arial"/>
              </a:rPr>
              <a:t>C</a:t>
            </a:r>
            <a:r>
              <a:rPr sz="1000" b="1" spc="-5" dirty="0">
                <a:latin typeface="Arial"/>
                <a:cs typeface="Arial"/>
              </a:rPr>
              <a:t>O</a:t>
            </a:r>
            <a:r>
              <a:rPr sz="1000" b="1" spc="-40" dirty="0">
                <a:latin typeface="Arial"/>
                <a:cs typeface="Arial"/>
              </a:rPr>
              <a:t>R</a:t>
            </a:r>
            <a:r>
              <a:rPr sz="1000" b="1" spc="-15" dirty="0">
                <a:latin typeface="Arial"/>
                <a:cs typeface="Arial"/>
              </a:rPr>
              <a:t>T</a:t>
            </a:r>
            <a:r>
              <a:rPr sz="1000" b="1" spc="20" dirty="0">
                <a:latin typeface="Arial"/>
                <a:cs typeface="Arial"/>
              </a:rPr>
              <a:t>E</a:t>
            </a:r>
            <a:endParaRPr sz="1000" dirty="0">
              <a:latin typeface="Arial"/>
              <a:cs typeface="Arial"/>
            </a:endParaRPr>
          </a:p>
          <a:p>
            <a:pPr marL="12700" marR="220345" algn="just">
              <a:lnSpc>
                <a:spcPts val="1460"/>
              </a:lnSpc>
              <a:spcBef>
                <a:spcPts val="65"/>
              </a:spcBef>
            </a:pPr>
            <a:r>
              <a:rPr sz="1000" spc="40" dirty="0">
                <a:latin typeface="Arial MT"/>
                <a:cs typeface="Arial MT"/>
              </a:rPr>
              <a:t>Ni</a:t>
            </a:r>
            <a:r>
              <a:rPr sz="1000" spc="-70" dirty="0">
                <a:latin typeface="Arial MT"/>
                <a:cs typeface="Arial MT"/>
              </a:rPr>
              <a:t>v</a:t>
            </a:r>
            <a:r>
              <a:rPr sz="1000" spc="35" dirty="0">
                <a:latin typeface="Arial MT"/>
                <a:cs typeface="Arial MT"/>
              </a:rPr>
              <a:t>el</a:t>
            </a:r>
            <a:r>
              <a:rPr sz="1000" spc="45" dirty="0">
                <a:latin typeface="Arial MT"/>
                <a:cs typeface="Arial MT"/>
              </a:rPr>
              <a:t>e</a:t>
            </a:r>
            <a:r>
              <a:rPr sz="1000" spc="15" dirty="0">
                <a:latin typeface="Arial MT"/>
                <a:cs typeface="Arial MT"/>
              </a:rPr>
              <a:t>s</a:t>
            </a:r>
            <a:r>
              <a:rPr sz="1000" spc="60" dirty="0">
                <a:latin typeface="Arial MT"/>
                <a:cs typeface="Arial MT"/>
              </a:rPr>
              <a:t> </a:t>
            </a:r>
            <a:r>
              <a:rPr sz="1000" spc="15" dirty="0">
                <a:latin typeface="Arial MT"/>
                <a:cs typeface="Arial MT"/>
              </a:rPr>
              <a:t>y</a:t>
            </a:r>
            <a:r>
              <a:rPr sz="1000" spc="-105" dirty="0">
                <a:latin typeface="Arial MT"/>
                <a:cs typeface="Arial MT"/>
              </a:rPr>
              <a:t> </a:t>
            </a:r>
            <a:r>
              <a:rPr sz="1000" spc="40" dirty="0">
                <a:latin typeface="Arial MT"/>
                <a:cs typeface="Arial MT"/>
              </a:rPr>
              <a:t>p</a:t>
            </a:r>
            <a:r>
              <a:rPr sz="1000" spc="45" dirty="0">
                <a:latin typeface="Arial MT"/>
                <a:cs typeface="Arial MT"/>
              </a:rPr>
              <a:t>é</a:t>
            </a:r>
            <a:r>
              <a:rPr sz="1000" spc="5" dirty="0">
                <a:latin typeface="Arial MT"/>
                <a:cs typeface="Arial MT"/>
              </a:rPr>
              <a:t>r</a:t>
            </a:r>
            <a:r>
              <a:rPr sz="1000" spc="45" dirty="0">
                <a:latin typeface="Arial MT"/>
                <a:cs typeface="Arial MT"/>
              </a:rPr>
              <a:t>d</a:t>
            </a:r>
            <a:r>
              <a:rPr sz="1000" spc="35" dirty="0">
                <a:latin typeface="Arial MT"/>
                <a:cs typeface="Arial MT"/>
              </a:rPr>
              <a:t>ida</a:t>
            </a:r>
            <a:r>
              <a:rPr sz="1000" spc="15" dirty="0">
                <a:latin typeface="Arial MT"/>
                <a:cs typeface="Arial MT"/>
              </a:rPr>
              <a:t>s</a:t>
            </a:r>
            <a:r>
              <a:rPr sz="1000" spc="70" dirty="0">
                <a:latin typeface="Arial MT"/>
                <a:cs typeface="Arial MT"/>
              </a:rPr>
              <a:t> </a:t>
            </a:r>
            <a:r>
              <a:rPr sz="1000" spc="40" dirty="0">
                <a:latin typeface="Arial MT"/>
                <a:cs typeface="Arial MT"/>
              </a:rPr>
              <a:t>a</a:t>
            </a:r>
            <a:r>
              <a:rPr sz="1000" spc="10" dirty="0">
                <a:latin typeface="Arial MT"/>
                <a:cs typeface="Arial MT"/>
              </a:rPr>
              <a:t>c</a:t>
            </a:r>
            <a:r>
              <a:rPr sz="1000" spc="45" dirty="0">
                <a:latin typeface="Arial MT"/>
                <a:cs typeface="Arial MT"/>
              </a:rPr>
              <a:t>e</a:t>
            </a:r>
            <a:r>
              <a:rPr sz="1000" spc="30" dirty="0">
                <a:latin typeface="Arial MT"/>
                <a:cs typeface="Arial MT"/>
              </a:rPr>
              <a:t>i</a:t>
            </a:r>
            <a:r>
              <a:rPr sz="1000" spc="-25" dirty="0">
                <a:latin typeface="Arial MT"/>
                <a:cs typeface="Arial MT"/>
              </a:rPr>
              <a:t>t</a:t>
            </a:r>
            <a:r>
              <a:rPr sz="1000" spc="15" dirty="0">
                <a:latin typeface="Arial MT"/>
                <a:cs typeface="Arial MT"/>
              </a:rPr>
              <a:t>e</a:t>
            </a:r>
            <a:r>
              <a:rPr sz="1000" spc="5" dirty="0">
                <a:latin typeface="Arial MT"/>
                <a:cs typeface="Arial MT"/>
              </a:rPr>
              <a:t> </a:t>
            </a:r>
            <a:r>
              <a:rPr sz="1000" spc="45" dirty="0" err="1">
                <a:latin typeface="Arial MT"/>
                <a:cs typeface="Arial MT"/>
              </a:rPr>
              <a:t>e</a:t>
            </a:r>
            <a:r>
              <a:rPr sz="1000" spc="15" dirty="0" err="1">
                <a:latin typeface="Arial MT"/>
                <a:cs typeface="Arial MT"/>
              </a:rPr>
              <a:t>n</a:t>
            </a:r>
            <a:r>
              <a:rPr sz="1000" spc="5" dirty="0">
                <a:latin typeface="Arial MT"/>
                <a:cs typeface="Arial MT"/>
              </a:rPr>
              <a:t> </a:t>
            </a:r>
            <a:r>
              <a:rPr sz="1000" spc="10" dirty="0" err="1" smtClean="0">
                <a:latin typeface="Arial MT"/>
                <a:cs typeface="Arial MT"/>
              </a:rPr>
              <a:t>c</a:t>
            </a:r>
            <a:r>
              <a:rPr sz="1000" spc="45" dirty="0" err="1" smtClean="0">
                <a:latin typeface="Arial MT"/>
                <a:cs typeface="Arial MT"/>
              </a:rPr>
              <a:t>á</a:t>
            </a:r>
            <a:r>
              <a:rPr sz="1000" spc="105" dirty="0" err="1" smtClean="0">
                <a:latin typeface="Arial MT"/>
                <a:cs typeface="Arial MT"/>
              </a:rPr>
              <a:t>m</a:t>
            </a:r>
            <a:r>
              <a:rPr sz="1000" spc="45" dirty="0" err="1" smtClean="0">
                <a:latin typeface="Arial MT"/>
                <a:cs typeface="Arial MT"/>
              </a:rPr>
              <a:t>a</a:t>
            </a:r>
            <a:r>
              <a:rPr sz="1000" spc="5" dirty="0" err="1" smtClean="0">
                <a:latin typeface="Arial MT"/>
                <a:cs typeface="Arial MT"/>
              </a:rPr>
              <a:t>r</a:t>
            </a:r>
            <a:r>
              <a:rPr sz="1000" spc="45" dirty="0" err="1" smtClean="0">
                <a:latin typeface="Arial MT"/>
                <a:cs typeface="Arial MT"/>
              </a:rPr>
              <a:t>a</a:t>
            </a:r>
            <a:r>
              <a:rPr sz="1000" spc="10" dirty="0" err="1" smtClean="0">
                <a:latin typeface="Arial MT"/>
                <a:cs typeface="Arial MT"/>
              </a:rPr>
              <a:t>s</a:t>
            </a:r>
            <a:r>
              <a:rPr lang="es-ES" sz="1000" spc="10" dirty="0" smtClean="0">
                <a:latin typeface="Arial MT"/>
                <a:cs typeface="Arial MT"/>
              </a:rPr>
              <a:t> </a:t>
            </a:r>
            <a:r>
              <a:rPr sz="1000" spc="-5" dirty="0" smtClean="0">
                <a:latin typeface="Arial MT"/>
                <a:cs typeface="Arial MT"/>
              </a:rPr>
              <a:t>T</a:t>
            </a:r>
            <a:r>
              <a:rPr sz="1000" spc="40" dirty="0" smtClean="0">
                <a:latin typeface="Arial MT"/>
                <a:cs typeface="Arial MT"/>
              </a:rPr>
              <a:t>ap</a:t>
            </a:r>
            <a:r>
              <a:rPr sz="1000" spc="45" dirty="0" smtClean="0">
                <a:latin typeface="Arial MT"/>
                <a:cs typeface="Arial MT"/>
              </a:rPr>
              <a:t>a</a:t>
            </a:r>
            <a:r>
              <a:rPr sz="1000" spc="15" dirty="0" smtClean="0">
                <a:latin typeface="Arial MT"/>
                <a:cs typeface="Arial MT"/>
              </a:rPr>
              <a:t>s</a:t>
            </a:r>
            <a:r>
              <a:rPr sz="1000" spc="60" dirty="0" smtClean="0">
                <a:latin typeface="Arial MT"/>
                <a:cs typeface="Arial MT"/>
              </a:rPr>
              <a:t> </a:t>
            </a:r>
            <a:r>
              <a:rPr sz="1000" spc="15" dirty="0">
                <a:latin typeface="Arial MT"/>
                <a:cs typeface="Arial MT"/>
              </a:rPr>
              <a:t>y</a:t>
            </a:r>
            <a:r>
              <a:rPr sz="1000" spc="-105" dirty="0">
                <a:latin typeface="Arial MT"/>
                <a:cs typeface="Arial MT"/>
              </a:rPr>
              <a:t> </a:t>
            </a:r>
            <a:r>
              <a:rPr sz="1000" spc="35" dirty="0">
                <a:latin typeface="Arial MT"/>
                <a:cs typeface="Arial MT"/>
              </a:rPr>
              <a:t>ju</a:t>
            </a:r>
            <a:r>
              <a:rPr sz="1000" spc="45" dirty="0">
                <a:latin typeface="Arial MT"/>
                <a:cs typeface="Arial MT"/>
              </a:rPr>
              <a:t>n</a:t>
            </a:r>
            <a:r>
              <a:rPr sz="1000" spc="-25" dirty="0">
                <a:latin typeface="Arial MT"/>
                <a:cs typeface="Arial MT"/>
              </a:rPr>
              <a:t>t</a:t>
            </a:r>
            <a:r>
              <a:rPr sz="1000" spc="40" dirty="0">
                <a:latin typeface="Arial MT"/>
                <a:cs typeface="Arial MT"/>
              </a:rPr>
              <a:t>as</a:t>
            </a:r>
            <a:endParaRPr sz="1000" dirty="0">
              <a:latin typeface="Arial MT"/>
              <a:cs typeface="Arial MT"/>
            </a:endParaRPr>
          </a:p>
          <a:p>
            <a:pPr marL="12700" marR="5080" algn="just">
              <a:lnSpc>
                <a:spcPts val="1460"/>
              </a:lnSpc>
              <a:spcBef>
                <a:spcPts val="10"/>
              </a:spcBef>
            </a:pPr>
            <a:r>
              <a:rPr sz="1000" spc="35" dirty="0">
                <a:latin typeface="Arial MT"/>
                <a:cs typeface="Arial MT"/>
              </a:rPr>
              <a:t>Rejilla</a:t>
            </a:r>
            <a:r>
              <a:rPr sz="1000" spc="15" dirty="0">
                <a:latin typeface="Arial MT"/>
                <a:cs typeface="Arial MT"/>
              </a:rPr>
              <a:t>s</a:t>
            </a:r>
            <a:r>
              <a:rPr sz="1000" spc="70" dirty="0">
                <a:latin typeface="Arial MT"/>
                <a:cs typeface="Arial MT"/>
              </a:rPr>
              <a:t> </a:t>
            </a:r>
            <a:r>
              <a:rPr sz="1000" spc="-80" dirty="0">
                <a:latin typeface="Arial MT"/>
                <a:cs typeface="Arial MT"/>
              </a:rPr>
              <a:t>v</a:t>
            </a:r>
            <a:r>
              <a:rPr sz="1000" spc="45" dirty="0">
                <a:latin typeface="Arial MT"/>
                <a:cs typeface="Arial MT"/>
              </a:rPr>
              <a:t>e</a:t>
            </a:r>
            <a:r>
              <a:rPr sz="1000" spc="40" dirty="0">
                <a:latin typeface="Arial MT"/>
                <a:cs typeface="Arial MT"/>
              </a:rPr>
              <a:t>n</a:t>
            </a:r>
            <a:r>
              <a:rPr sz="1000" spc="-25" dirty="0">
                <a:latin typeface="Arial MT"/>
                <a:cs typeface="Arial MT"/>
              </a:rPr>
              <a:t>t</a:t>
            </a:r>
            <a:r>
              <a:rPr sz="1000" spc="35" dirty="0">
                <a:latin typeface="Arial MT"/>
                <a:cs typeface="Arial MT"/>
              </a:rPr>
              <a:t>ila</a:t>
            </a:r>
            <a:r>
              <a:rPr sz="1000" spc="10" dirty="0">
                <a:latin typeface="Arial MT"/>
                <a:cs typeface="Arial MT"/>
              </a:rPr>
              <a:t>c</a:t>
            </a:r>
            <a:r>
              <a:rPr sz="1000" spc="35" dirty="0">
                <a:latin typeface="Arial MT"/>
                <a:cs typeface="Arial MT"/>
              </a:rPr>
              <a:t>ión</a:t>
            </a:r>
            <a:r>
              <a:rPr sz="1000" spc="5" dirty="0">
                <a:latin typeface="Arial MT"/>
                <a:cs typeface="Arial MT"/>
              </a:rPr>
              <a:t>,</a:t>
            </a:r>
            <a:r>
              <a:rPr sz="1000" spc="-50" dirty="0">
                <a:latin typeface="Arial MT"/>
                <a:cs typeface="Arial MT"/>
              </a:rPr>
              <a:t> </a:t>
            </a:r>
            <a:r>
              <a:rPr sz="1000" spc="105" dirty="0">
                <a:latin typeface="Arial MT"/>
                <a:cs typeface="Arial MT"/>
              </a:rPr>
              <a:t>m</a:t>
            </a:r>
            <a:r>
              <a:rPr sz="1000" spc="45" dirty="0">
                <a:latin typeface="Arial MT"/>
                <a:cs typeface="Arial MT"/>
              </a:rPr>
              <a:t>e</a:t>
            </a:r>
            <a:r>
              <a:rPr sz="1000" spc="110" dirty="0">
                <a:latin typeface="Arial MT"/>
                <a:cs typeface="Arial MT"/>
              </a:rPr>
              <a:t>m</a:t>
            </a:r>
            <a:r>
              <a:rPr sz="1000" spc="40" dirty="0">
                <a:latin typeface="Arial MT"/>
                <a:cs typeface="Arial MT"/>
              </a:rPr>
              <a:t>b</a:t>
            </a:r>
            <a:r>
              <a:rPr sz="1000" spc="5" dirty="0">
                <a:latin typeface="Arial MT"/>
                <a:cs typeface="Arial MT"/>
              </a:rPr>
              <a:t>r</a:t>
            </a:r>
            <a:r>
              <a:rPr sz="1000" spc="45" dirty="0">
                <a:latin typeface="Arial MT"/>
                <a:cs typeface="Arial MT"/>
              </a:rPr>
              <a:t>a</a:t>
            </a:r>
            <a:r>
              <a:rPr sz="1000" spc="40" dirty="0">
                <a:latin typeface="Arial MT"/>
                <a:cs typeface="Arial MT"/>
              </a:rPr>
              <a:t>na</a:t>
            </a:r>
            <a:r>
              <a:rPr sz="1000" spc="15" dirty="0">
                <a:latin typeface="Arial MT"/>
                <a:cs typeface="Arial MT"/>
              </a:rPr>
              <a:t>s</a:t>
            </a:r>
            <a:r>
              <a:rPr sz="1000" spc="60" dirty="0">
                <a:latin typeface="Arial MT"/>
                <a:cs typeface="Arial MT"/>
              </a:rPr>
              <a:t> </a:t>
            </a:r>
            <a:r>
              <a:rPr sz="1000" spc="15" dirty="0">
                <a:latin typeface="Arial MT"/>
                <a:cs typeface="Arial MT"/>
              </a:rPr>
              <a:t>y</a:t>
            </a:r>
            <a:r>
              <a:rPr sz="1000" spc="-105" dirty="0">
                <a:latin typeface="Arial MT"/>
                <a:cs typeface="Arial MT"/>
              </a:rPr>
              <a:t> </a:t>
            </a:r>
            <a:r>
              <a:rPr sz="1000" spc="-70" dirty="0" err="1" smtClean="0">
                <a:latin typeface="Arial MT"/>
                <a:cs typeface="Arial MT"/>
              </a:rPr>
              <a:t>v</a:t>
            </a:r>
            <a:r>
              <a:rPr sz="1000" spc="35" dirty="0" err="1" smtClean="0">
                <a:latin typeface="Arial MT"/>
                <a:cs typeface="Arial MT"/>
              </a:rPr>
              <a:t>ál</a:t>
            </a:r>
            <a:r>
              <a:rPr sz="1000" spc="-70" dirty="0" err="1" smtClean="0">
                <a:latin typeface="Arial MT"/>
                <a:cs typeface="Arial MT"/>
              </a:rPr>
              <a:t>v</a:t>
            </a:r>
            <a:r>
              <a:rPr sz="1000" spc="40" dirty="0" err="1" smtClean="0">
                <a:latin typeface="Arial MT"/>
                <a:cs typeface="Arial MT"/>
              </a:rPr>
              <a:t>ul</a:t>
            </a:r>
            <a:r>
              <a:rPr sz="1000" spc="10" dirty="0" err="1" smtClean="0">
                <a:latin typeface="Arial MT"/>
                <a:cs typeface="Arial MT"/>
              </a:rPr>
              <a:t>a</a:t>
            </a:r>
            <a:r>
              <a:rPr lang="es-ES" sz="1000" spc="10" dirty="0" smtClean="0">
                <a:latin typeface="Arial MT"/>
                <a:cs typeface="Arial MT"/>
              </a:rPr>
              <a:t> </a:t>
            </a:r>
            <a:r>
              <a:rPr sz="1000" spc="10" dirty="0" err="1" smtClean="0">
                <a:latin typeface="Arial MT"/>
                <a:cs typeface="Arial MT"/>
              </a:rPr>
              <a:t>P</a:t>
            </a:r>
            <a:r>
              <a:rPr sz="1000" spc="40" dirty="0" err="1" smtClean="0">
                <a:latin typeface="Arial MT"/>
                <a:cs typeface="Arial MT"/>
              </a:rPr>
              <a:t>é</a:t>
            </a:r>
            <a:r>
              <a:rPr sz="1000" spc="10" dirty="0" err="1" smtClean="0">
                <a:latin typeface="Arial MT"/>
                <a:cs typeface="Arial MT"/>
              </a:rPr>
              <a:t>r</a:t>
            </a:r>
            <a:r>
              <a:rPr sz="1000" spc="35" dirty="0" err="1" smtClean="0">
                <a:latin typeface="Arial MT"/>
                <a:cs typeface="Arial MT"/>
              </a:rPr>
              <a:t>did</a:t>
            </a:r>
            <a:r>
              <a:rPr sz="1000" spc="45" dirty="0" err="1" smtClean="0">
                <a:latin typeface="Arial MT"/>
                <a:cs typeface="Arial MT"/>
              </a:rPr>
              <a:t>a</a:t>
            </a:r>
            <a:r>
              <a:rPr sz="1000" spc="15" dirty="0" err="1" smtClean="0">
                <a:latin typeface="Arial MT"/>
                <a:cs typeface="Arial MT"/>
              </a:rPr>
              <a:t>s</a:t>
            </a:r>
            <a:r>
              <a:rPr sz="1000" spc="60" dirty="0" smtClean="0">
                <a:latin typeface="Arial MT"/>
                <a:cs typeface="Arial MT"/>
              </a:rPr>
              <a:t> </a:t>
            </a:r>
            <a:r>
              <a:rPr sz="1000" spc="45" dirty="0">
                <a:latin typeface="Arial MT"/>
                <a:cs typeface="Arial MT"/>
              </a:rPr>
              <a:t>a</a:t>
            </a:r>
            <a:r>
              <a:rPr sz="1000" spc="10" dirty="0">
                <a:latin typeface="Arial MT"/>
                <a:cs typeface="Arial MT"/>
              </a:rPr>
              <a:t>c</a:t>
            </a:r>
            <a:r>
              <a:rPr sz="1000" spc="35" dirty="0">
                <a:latin typeface="Arial MT"/>
                <a:cs typeface="Arial MT"/>
              </a:rPr>
              <a:t>ei</a:t>
            </a:r>
            <a:r>
              <a:rPr sz="1000" spc="-25" dirty="0">
                <a:latin typeface="Arial MT"/>
                <a:cs typeface="Arial MT"/>
              </a:rPr>
              <a:t>t</a:t>
            </a:r>
            <a:r>
              <a:rPr sz="1000" spc="15" dirty="0">
                <a:latin typeface="Arial MT"/>
                <a:cs typeface="Arial MT"/>
              </a:rPr>
              <a:t>e</a:t>
            </a:r>
            <a:r>
              <a:rPr sz="1000" spc="10" dirty="0">
                <a:latin typeface="Arial MT"/>
                <a:cs typeface="Arial MT"/>
              </a:rPr>
              <a:t> </a:t>
            </a:r>
            <a:r>
              <a:rPr sz="1000" spc="40" dirty="0">
                <a:latin typeface="Arial MT"/>
                <a:cs typeface="Arial MT"/>
              </a:rPr>
              <a:t>p</a:t>
            </a:r>
            <a:r>
              <a:rPr sz="1000" spc="45" dirty="0">
                <a:latin typeface="Arial MT"/>
                <a:cs typeface="Arial MT"/>
              </a:rPr>
              <a:t>o</a:t>
            </a:r>
            <a:r>
              <a:rPr sz="1000" spc="10" dirty="0">
                <a:latin typeface="Arial MT"/>
                <a:cs typeface="Arial MT"/>
              </a:rPr>
              <a:t>r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40" dirty="0">
                <a:latin typeface="Arial MT"/>
                <a:cs typeface="Arial MT"/>
              </a:rPr>
              <a:t>e</a:t>
            </a:r>
            <a:r>
              <a:rPr sz="1000" spc="5" dirty="0">
                <a:latin typeface="Arial MT"/>
                <a:cs typeface="Arial MT"/>
              </a:rPr>
              <a:t>l </a:t>
            </a:r>
            <a:r>
              <a:rPr sz="1000" spc="45" dirty="0">
                <a:latin typeface="Arial MT"/>
                <a:cs typeface="Arial MT"/>
              </a:rPr>
              <a:t>e</a:t>
            </a:r>
            <a:r>
              <a:rPr sz="1000" spc="30" dirty="0">
                <a:latin typeface="Arial MT"/>
                <a:cs typeface="Arial MT"/>
              </a:rPr>
              <a:t>j</a:t>
            </a:r>
            <a:r>
              <a:rPr sz="1000" spc="15" dirty="0">
                <a:latin typeface="Arial MT"/>
                <a:cs typeface="Arial MT"/>
              </a:rPr>
              <a:t>e</a:t>
            </a:r>
            <a:r>
              <a:rPr sz="1000" spc="5" dirty="0">
                <a:latin typeface="Arial MT"/>
                <a:cs typeface="Arial MT"/>
              </a:rPr>
              <a:t> </a:t>
            </a:r>
            <a:r>
              <a:rPr sz="1000" spc="15" dirty="0">
                <a:latin typeface="Arial MT"/>
                <a:cs typeface="Arial MT"/>
              </a:rPr>
              <a:t>y</a:t>
            </a:r>
            <a:r>
              <a:rPr sz="1000" spc="-105" dirty="0">
                <a:latin typeface="Arial MT"/>
                <a:cs typeface="Arial MT"/>
              </a:rPr>
              <a:t> </a:t>
            </a:r>
            <a:r>
              <a:rPr sz="1000" spc="40" dirty="0">
                <a:latin typeface="Arial MT"/>
                <a:cs typeface="Arial MT"/>
              </a:rPr>
              <a:t>g</a:t>
            </a:r>
            <a:r>
              <a:rPr sz="1000" spc="10" dirty="0">
                <a:latin typeface="Arial MT"/>
                <a:cs typeface="Arial MT"/>
              </a:rPr>
              <a:t>r</a:t>
            </a:r>
            <a:r>
              <a:rPr sz="1000" spc="30" dirty="0">
                <a:latin typeface="Arial MT"/>
                <a:cs typeface="Arial MT"/>
              </a:rPr>
              <a:t>i</a:t>
            </a:r>
            <a:r>
              <a:rPr sz="1000" spc="-25" dirty="0">
                <a:latin typeface="Arial MT"/>
                <a:cs typeface="Arial MT"/>
              </a:rPr>
              <a:t>f</a:t>
            </a:r>
            <a:r>
              <a:rPr sz="1000" spc="40" dirty="0">
                <a:latin typeface="Arial MT"/>
                <a:cs typeface="Arial MT"/>
              </a:rPr>
              <a:t>o</a:t>
            </a:r>
            <a:r>
              <a:rPr sz="1000" spc="15" dirty="0">
                <a:latin typeface="Arial MT"/>
                <a:cs typeface="Arial MT"/>
              </a:rPr>
              <a:t>s</a:t>
            </a:r>
            <a:r>
              <a:rPr sz="1000" spc="70" dirty="0">
                <a:latin typeface="Arial MT"/>
                <a:cs typeface="Arial MT"/>
              </a:rPr>
              <a:t> </a:t>
            </a:r>
            <a:r>
              <a:rPr sz="1000" spc="40" dirty="0">
                <a:latin typeface="Arial MT"/>
                <a:cs typeface="Arial MT"/>
              </a:rPr>
              <a:t>d</a:t>
            </a:r>
            <a:r>
              <a:rPr sz="1000" spc="15" dirty="0">
                <a:latin typeface="Arial MT"/>
                <a:cs typeface="Arial MT"/>
              </a:rPr>
              <a:t>e</a:t>
            </a:r>
            <a:r>
              <a:rPr sz="1000" spc="10" dirty="0">
                <a:latin typeface="Arial MT"/>
                <a:cs typeface="Arial MT"/>
              </a:rPr>
              <a:t> </a:t>
            </a:r>
            <a:r>
              <a:rPr sz="1000" spc="-80" dirty="0" err="1" smtClean="0">
                <a:latin typeface="Arial MT"/>
                <a:cs typeface="Arial MT"/>
              </a:rPr>
              <a:t>v</a:t>
            </a:r>
            <a:r>
              <a:rPr sz="1000" spc="45" dirty="0" err="1" smtClean="0">
                <a:latin typeface="Arial MT"/>
                <a:cs typeface="Arial MT"/>
              </a:rPr>
              <a:t>a</a:t>
            </a:r>
            <a:r>
              <a:rPr sz="1000" spc="10" dirty="0" err="1" smtClean="0">
                <a:latin typeface="Arial MT"/>
                <a:cs typeface="Arial MT"/>
              </a:rPr>
              <a:t>c</a:t>
            </a:r>
            <a:r>
              <a:rPr sz="1000" spc="5" dirty="0" err="1" smtClean="0">
                <a:latin typeface="Arial MT"/>
                <a:cs typeface="Arial MT"/>
              </a:rPr>
              <a:t>i</a:t>
            </a:r>
            <a:r>
              <a:rPr lang="es-ES" sz="1000" spc="5" dirty="0" smtClean="0">
                <a:latin typeface="Arial MT"/>
                <a:cs typeface="Arial MT"/>
              </a:rPr>
              <a:t> </a:t>
            </a:r>
            <a:r>
              <a:rPr sz="1000" spc="45" dirty="0" err="1" smtClean="0">
                <a:latin typeface="Arial MT"/>
                <a:cs typeface="Arial MT"/>
              </a:rPr>
              <a:t>Co</a:t>
            </a:r>
            <a:r>
              <a:rPr sz="1000" spc="40" dirty="0" err="1" smtClean="0">
                <a:latin typeface="Arial MT"/>
                <a:cs typeface="Arial MT"/>
              </a:rPr>
              <a:t>n</a:t>
            </a:r>
            <a:r>
              <a:rPr sz="1000" spc="-25" dirty="0" err="1" smtClean="0">
                <a:latin typeface="Arial MT"/>
                <a:cs typeface="Arial MT"/>
              </a:rPr>
              <a:t>t</a:t>
            </a:r>
            <a:r>
              <a:rPr sz="1000" spc="40" dirty="0" err="1" smtClean="0">
                <a:latin typeface="Arial MT"/>
                <a:cs typeface="Arial MT"/>
              </a:rPr>
              <a:t>a</a:t>
            </a:r>
            <a:r>
              <a:rPr sz="1000" spc="20" dirty="0" err="1" smtClean="0">
                <a:latin typeface="Arial MT"/>
                <a:cs typeface="Arial MT"/>
              </a:rPr>
              <a:t>c</a:t>
            </a:r>
            <a:r>
              <a:rPr sz="1000" spc="-25" dirty="0" err="1" smtClean="0">
                <a:latin typeface="Arial MT"/>
                <a:cs typeface="Arial MT"/>
              </a:rPr>
              <a:t>t</a:t>
            </a:r>
            <a:r>
              <a:rPr sz="1000" spc="40" dirty="0" err="1" smtClean="0">
                <a:latin typeface="Arial MT"/>
                <a:cs typeface="Arial MT"/>
              </a:rPr>
              <a:t>o</a:t>
            </a:r>
            <a:r>
              <a:rPr sz="1000" spc="15" dirty="0" err="1" smtClean="0">
                <a:latin typeface="Arial MT"/>
                <a:cs typeface="Arial MT"/>
              </a:rPr>
              <a:t>s</a:t>
            </a:r>
            <a:r>
              <a:rPr sz="1000" spc="60" dirty="0" smtClean="0">
                <a:latin typeface="Arial MT"/>
                <a:cs typeface="Arial MT"/>
              </a:rPr>
              <a:t> </a:t>
            </a:r>
            <a:r>
              <a:rPr sz="1000" spc="15" dirty="0">
                <a:latin typeface="Arial MT"/>
                <a:cs typeface="Arial MT"/>
              </a:rPr>
              <a:t>y</a:t>
            </a:r>
            <a:r>
              <a:rPr sz="1000" spc="-105" dirty="0">
                <a:latin typeface="Arial MT"/>
                <a:cs typeface="Arial MT"/>
              </a:rPr>
              <a:t> </a:t>
            </a:r>
            <a:r>
              <a:rPr sz="1000" spc="45" dirty="0">
                <a:latin typeface="Arial MT"/>
                <a:cs typeface="Arial MT"/>
              </a:rPr>
              <a:t>p</a:t>
            </a:r>
            <a:r>
              <a:rPr sz="1000" spc="40" dirty="0">
                <a:latin typeface="Arial MT"/>
                <a:cs typeface="Arial MT"/>
              </a:rPr>
              <a:t>a</a:t>
            </a:r>
            <a:r>
              <a:rPr sz="1000" spc="5" dirty="0">
                <a:latin typeface="Arial MT"/>
                <a:cs typeface="Arial MT"/>
              </a:rPr>
              <a:t>r</a:t>
            </a:r>
            <a:r>
              <a:rPr sz="1000" spc="45" dirty="0">
                <a:latin typeface="Arial MT"/>
                <a:cs typeface="Arial MT"/>
              </a:rPr>
              <a:t>a</a:t>
            </a:r>
            <a:r>
              <a:rPr sz="1000" spc="10" dirty="0">
                <a:latin typeface="Arial MT"/>
                <a:cs typeface="Arial MT"/>
              </a:rPr>
              <a:t>c</a:t>
            </a:r>
            <a:r>
              <a:rPr sz="1000" spc="35" dirty="0">
                <a:latin typeface="Arial MT"/>
                <a:cs typeface="Arial MT"/>
              </a:rPr>
              <a:t>hi</a:t>
            </a:r>
            <a:r>
              <a:rPr sz="1000" spc="100" dirty="0">
                <a:latin typeface="Arial MT"/>
                <a:cs typeface="Arial MT"/>
              </a:rPr>
              <a:t>s</a:t>
            </a:r>
            <a:r>
              <a:rPr sz="1000" spc="40" dirty="0">
                <a:latin typeface="Arial MT"/>
                <a:cs typeface="Arial MT"/>
              </a:rPr>
              <a:t>p</a:t>
            </a:r>
            <a:r>
              <a:rPr sz="1000" spc="45" dirty="0">
                <a:latin typeface="Arial MT"/>
                <a:cs typeface="Arial MT"/>
              </a:rPr>
              <a:t>a</a:t>
            </a:r>
            <a:r>
              <a:rPr sz="1000" spc="15" dirty="0">
                <a:latin typeface="Arial MT"/>
                <a:cs typeface="Arial MT"/>
              </a:rPr>
              <a:t>s</a:t>
            </a:r>
            <a:endParaRPr sz="1000" dirty="0">
              <a:latin typeface="Arial MT"/>
              <a:cs typeface="Arial MT"/>
            </a:endParaRPr>
          </a:p>
          <a:p>
            <a:pPr marL="12700" marR="1436370" algn="just">
              <a:lnSpc>
                <a:spcPts val="1460"/>
              </a:lnSpc>
              <a:spcBef>
                <a:spcPts val="10"/>
              </a:spcBef>
            </a:pPr>
            <a:r>
              <a:rPr sz="1000" spc="35" dirty="0">
                <a:latin typeface="Arial MT"/>
                <a:cs typeface="Arial MT"/>
              </a:rPr>
              <a:t>Presión</a:t>
            </a:r>
            <a:r>
              <a:rPr sz="1000" spc="35" dirty="0">
                <a:latin typeface="Arial MT"/>
                <a:cs typeface="Arial MT"/>
              </a:rPr>
              <a:t> </a:t>
            </a:r>
            <a:r>
              <a:rPr sz="1000" spc="30" dirty="0">
                <a:latin typeface="Arial MT"/>
                <a:cs typeface="Arial MT"/>
              </a:rPr>
              <a:t>de </a:t>
            </a:r>
            <a:r>
              <a:rPr sz="1000" spc="5" dirty="0" smtClean="0">
                <a:latin typeface="Arial MT"/>
                <a:cs typeface="Arial MT"/>
              </a:rPr>
              <a:t>SF6</a:t>
            </a:r>
            <a:r>
              <a:rPr lang="es-ES" sz="1000" spc="5" dirty="0" smtClean="0">
                <a:latin typeface="Arial MT"/>
                <a:cs typeface="Arial MT"/>
              </a:rPr>
              <a:t> </a:t>
            </a:r>
            <a:r>
              <a:rPr sz="1000" spc="35" dirty="0" err="1" smtClean="0">
                <a:latin typeface="Arial MT"/>
                <a:cs typeface="Arial MT"/>
              </a:rPr>
              <a:t>Presión</a:t>
            </a:r>
            <a:r>
              <a:rPr sz="1000" spc="-20" dirty="0" smtClean="0">
                <a:latin typeface="Arial MT"/>
                <a:cs typeface="Arial MT"/>
              </a:rPr>
              <a:t> </a:t>
            </a:r>
            <a:r>
              <a:rPr sz="1000" spc="30" dirty="0">
                <a:latin typeface="Arial MT"/>
                <a:cs typeface="Arial MT"/>
              </a:rPr>
              <a:t>del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vacío</a:t>
            </a:r>
            <a:endParaRPr sz="1000"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81227" y="2025722"/>
            <a:ext cx="749935" cy="132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4445" algn="ctr">
              <a:lnSpc>
                <a:spcPct val="121900"/>
              </a:lnSpc>
              <a:spcBef>
                <a:spcPts val="95"/>
              </a:spcBef>
            </a:pPr>
            <a:r>
              <a:rPr sz="1000" spc="20" dirty="0" err="1" smtClean="0">
                <a:latin typeface="Arial MT"/>
                <a:cs typeface="Arial MT"/>
              </a:rPr>
              <a:t>Observar</a:t>
            </a:r>
            <a:r>
              <a:rPr lang="es-ES" sz="1000" spc="20" dirty="0" smtClean="0">
                <a:latin typeface="Arial MT"/>
                <a:cs typeface="Arial MT"/>
              </a:rPr>
              <a:t> </a:t>
            </a:r>
            <a:r>
              <a:rPr sz="1000" spc="45" dirty="0" err="1" smtClean="0">
                <a:latin typeface="Arial MT"/>
                <a:cs typeface="Arial MT"/>
              </a:rPr>
              <a:t>Comprobar</a:t>
            </a:r>
            <a:r>
              <a:rPr lang="es-ES" sz="1000" spc="45" dirty="0" smtClean="0">
                <a:latin typeface="Arial MT"/>
                <a:cs typeface="Arial MT"/>
              </a:rPr>
              <a:t> </a:t>
            </a:r>
            <a:r>
              <a:rPr sz="1000" spc="45" dirty="0" err="1" smtClean="0">
                <a:latin typeface="Arial MT"/>
                <a:cs typeface="Arial MT"/>
              </a:rPr>
              <a:t>Comprobar</a:t>
            </a:r>
            <a:r>
              <a:rPr lang="es-ES" sz="1000" spc="45" dirty="0" smtClean="0">
                <a:latin typeface="Arial MT"/>
                <a:cs typeface="Arial MT"/>
              </a:rPr>
              <a:t> </a:t>
            </a:r>
            <a:r>
              <a:rPr sz="1000" spc="45" dirty="0" err="1" smtClean="0">
                <a:latin typeface="Arial MT"/>
                <a:cs typeface="Arial MT"/>
              </a:rPr>
              <a:t>Comprobar</a:t>
            </a:r>
            <a:r>
              <a:rPr lang="es-ES" sz="1000" spc="45" dirty="0" smtClean="0">
                <a:latin typeface="Arial MT"/>
                <a:cs typeface="Arial MT"/>
              </a:rPr>
              <a:t> </a:t>
            </a:r>
            <a:r>
              <a:rPr sz="1000" spc="45" dirty="0" err="1" smtClean="0">
                <a:latin typeface="Arial MT"/>
                <a:cs typeface="Arial MT"/>
              </a:rPr>
              <a:t>Comprobar</a:t>
            </a:r>
            <a:r>
              <a:rPr lang="es-ES" sz="1000" spc="45" dirty="0" smtClean="0">
                <a:latin typeface="Arial MT"/>
                <a:cs typeface="Arial MT"/>
              </a:rPr>
              <a:t> </a:t>
            </a:r>
            <a:r>
              <a:rPr sz="1000" spc="45" dirty="0" err="1" smtClean="0">
                <a:latin typeface="Arial MT"/>
                <a:cs typeface="Arial MT"/>
              </a:rPr>
              <a:t>Co</a:t>
            </a:r>
            <a:r>
              <a:rPr sz="1000" spc="110" dirty="0" err="1" smtClean="0">
                <a:latin typeface="Arial MT"/>
                <a:cs typeface="Arial MT"/>
              </a:rPr>
              <a:t>m</a:t>
            </a:r>
            <a:r>
              <a:rPr sz="1000" spc="40" dirty="0" err="1" smtClean="0">
                <a:latin typeface="Arial MT"/>
                <a:cs typeface="Arial MT"/>
              </a:rPr>
              <a:t>p</a:t>
            </a:r>
            <a:r>
              <a:rPr sz="1000" spc="10" dirty="0" err="1" smtClean="0">
                <a:latin typeface="Arial MT"/>
                <a:cs typeface="Arial MT"/>
              </a:rPr>
              <a:t>r</a:t>
            </a:r>
            <a:r>
              <a:rPr sz="1000" spc="40" dirty="0" err="1" smtClean="0">
                <a:latin typeface="Arial MT"/>
                <a:cs typeface="Arial MT"/>
              </a:rPr>
              <a:t>o</a:t>
            </a:r>
            <a:r>
              <a:rPr sz="1000" spc="45" dirty="0" err="1" smtClean="0">
                <a:latin typeface="Arial MT"/>
                <a:cs typeface="Arial MT"/>
              </a:rPr>
              <a:t>b</a:t>
            </a:r>
            <a:r>
              <a:rPr sz="1000" spc="40" dirty="0" err="1" smtClean="0">
                <a:latin typeface="Arial MT"/>
                <a:cs typeface="Arial MT"/>
              </a:rPr>
              <a:t>a</a:t>
            </a:r>
            <a:r>
              <a:rPr sz="1000" spc="5" dirty="0" err="1" smtClean="0">
                <a:latin typeface="Arial MT"/>
                <a:cs typeface="Arial MT"/>
              </a:rPr>
              <a:t>r</a:t>
            </a:r>
            <a:r>
              <a:rPr sz="1000" spc="5" dirty="0" smtClean="0">
                <a:latin typeface="Arial MT"/>
                <a:cs typeface="Arial MT"/>
              </a:rPr>
              <a:t>/</a:t>
            </a:r>
            <a:r>
              <a:rPr lang="es-ES" sz="1000" spc="5" dirty="0" smtClean="0">
                <a:latin typeface="Arial MT"/>
                <a:cs typeface="Arial MT"/>
              </a:rPr>
              <a:t> </a:t>
            </a:r>
            <a:r>
              <a:rPr sz="1000" spc="40" dirty="0" err="1" smtClean="0">
                <a:latin typeface="Arial MT"/>
                <a:cs typeface="Arial MT"/>
              </a:rPr>
              <a:t>Comprobar</a:t>
            </a:r>
            <a:endParaRPr sz="10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10004" y="3354977"/>
            <a:ext cx="4400550" cy="1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000" spc="20" dirty="0">
                <a:latin typeface="Arial MT"/>
                <a:cs typeface="Arial MT"/>
              </a:rPr>
              <a:t>Contactos</a:t>
            </a:r>
            <a:r>
              <a:rPr sz="1000" spc="65" dirty="0">
                <a:latin typeface="Arial MT"/>
                <a:cs typeface="Arial MT"/>
              </a:rPr>
              <a:t> </a:t>
            </a:r>
            <a:r>
              <a:rPr sz="1000" spc="30" dirty="0">
                <a:latin typeface="Arial MT"/>
                <a:cs typeface="Arial MT"/>
              </a:rPr>
              <a:t>de</a:t>
            </a:r>
            <a:r>
              <a:rPr sz="1000" spc="10" dirty="0">
                <a:latin typeface="Arial MT"/>
                <a:cs typeface="Arial MT"/>
              </a:rPr>
              <a:t> </a:t>
            </a:r>
            <a:r>
              <a:rPr sz="1000" spc="25" dirty="0">
                <a:latin typeface="Arial MT"/>
                <a:cs typeface="Arial MT"/>
              </a:rPr>
              <a:t>trabajo</a:t>
            </a:r>
            <a:r>
              <a:rPr sz="1000" spc="15" dirty="0">
                <a:latin typeface="Arial MT"/>
                <a:cs typeface="Arial MT"/>
              </a:rPr>
              <a:t> </a:t>
            </a:r>
            <a:r>
              <a:rPr sz="1000" spc="30" dirty="0">
                <a:latin typeface="Arial MT"/>
                <a:cs typeface="Arial MT"/>
              </a:rPr>
              <a:t>de</a:t>
            </a:r>
            <a:r>
              <a:rPr sz="1000" spc="10" dirty="0">
                <a:latin typeface="Arial MT"/>
                <a:cs typeface="Arial MT"/>
              </a:rPr>
              <a:t> </a:t>
            </a:r>
            <a:r>
              <a:rPr sz="1000" spc="25" dirty="0">
                <a:latin typeface="Arial MT"/>
                <a:cs typeface="Arial MT"/>
              </a:rPr>
              <a:t>la</a:t>
            </a:r>
            <a:r>
              <a:rPr sz="1000" spc="20" dirty="0">
                <a:latin typeface="Arial MT"/>
                <a:cs typeface="Arial MT"/>
              </a:rPr>
              <a:t> </a:t>
            </a:r>
            <a:r>
              <a:rPr sz="1000" spc="35" dirty="0">
                <a:latin typeface="Arial MT"/>
                <a:cs typeface="Arial MT"/>
              </a:rPr>
              <a:t>resistencia</a:t>
            </a:r>
            <a:r>
              <a:rPr sz="1000" spc="15" dirty="0">
                <a:latin typeface="Arial MT"/>
                <a:cs typeface="Arial MT"/>
              </a:rPr>
              <a:t> </a:t>
            </a:r>
            <a:r>
              <a:rPr sz="1000" spc="30" dirty="0">
                <a:latin typeface="Arial MT"/>
                <a:cs typeface="Arial MT"/>
              </a:rPr>
              <a:t>limitadora</a:t>
            </a:r>
            <a:r>
              <a:rPr sz="1000" spc="15" dirty="0">
                <a:latin typeface="Arial MT"/>
                <a:cs typeface="Arial MT"/>
              </a:rPr>
              <a:t> </a:t>
            </a:r>
            <a:r>
              <a:rPr sz="1000" spc="30" dirty="0">
                <a:latin typeface="Arial MT"/>
                <a:cs typeface="Arial MT"/>
              </a:rPr>
              <a:t>de</a:t>
            </a:r>
            <a:r>
              <a:rPr sz="1000" spc="20" dirty="0">
                <a:latin typeface="Arial MT"/>
                <a:cs typeface="Arial MT"/>
              </a:rPr>
              <a:t> corriente</a:t>
            </a:r>
            <a:r>
              <a:rPr sz="1000" spc="10" dirty="0">
                <a:latin typeface="Arial MT"/>
                <a:cs typeface="Arial MT"/>
              </a:rPr>
              <a:t> </a:t>
            </a:r>
            <a:r>
              <a:rPr sz="1000" spc="45" dirty="0">
                <a:latin typeface="Arial MT"/>
                <a:cs typeface="Arial MT"/>
              </a:rPr>
              <a:t>Comprobar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10005" y="3704382"/>
            <a:ext cx="1599565" cy="1747914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spcBef>
                <a:spcPts val="330"/>
              </a:spcBef>
            </a:pPr>
            <a:r>
              <a:rPr sz="1000" b="1" spc="-55" dirty="0">
                <a:latin typeface="Arial"/>
                <a:cs typeface="Arial"/>
              </a:rPr>
              <a:t>GENERAL</a:t>
            </a:r>
            <a:endParaRPr sz="1000" dirty="0">
              <a:latin typeface="Arial"/>
              <a:cs typeface="Arial"/>
            </a:endParaRPr>
          </a:p>
          <a:p>
            <a:pPr marL="12700" marR="216535">
              <a:lnSpc>
                <a:spcPts val="1460"/>
              </a:lnSpc>
              <a:spcBef>
                <a:spcPts val="75"/>
              </a:spcBef>
            </a:pPr>
            <a:r>
              <a:rPr sz="1000" spc="30" dirty="0">
                <a:latin typeface="Arial MT"/>
                <a:cs typeface="Arial MT"/>
              </a:rPr>
              <a:t>Estado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30" dirty="0">
                <a:latin typeface="Arial MT"/>
                <a:cs typeface="Arial MT"/>
              </a:rPr>
              <a:t>general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25" dirty="0" err="1" smtClean="0">
                <a:latin typeface="Arial MT"/>
                <a:cs typeface="Arial MT"/>
              </a:rPr>
              <a:t>pintura</a:t>
            </a:r>
            <a:r>
              <a:rPr lang="es-ES" sz="1000" spc="25" dirty="0" smtClean="0">
                <a:latin typeface="Arial MT"/>
                <a:cs typeface="Arial MT"/>
              </a:rPr>
              <a:t> </a:t>
            </a:r>
            <a:r>
              <a:rPr sz="1000" spc="15" dirty="0" err="1" smtClean="0">
                <a:latin typeface="Arial MT"/>
                <a:cs typeface="Arial MT"/>
              </a:rPr>
              <a:t>Oxidación</a:t>
            </a:r>
            <a:endParaRPr sz="1000" dirty="0">
              <a:latin typeface="Arial MT"/>
              <a:cs typeface="Arial MT"/>
            </a:endParaRPr>
          </a:p>
          <a:p>
            <a:pPr marL="12700" marR="5080">
              <a:lnSpc>
                <a:spcPts val="1460"/>
              </a:lnSpc>
            </a:pPr>
            <a:r>
              <a:rPr sz="1000" spc="35" dirty="0" err="1" smtClean="0">
                <a:latin typeface="Arial MT"/>
                <a:cs typeface="Arial MT"/>
              </a:rPr>
              <a:t>Porcelanas</a:t>
            </a:r>
            <a:r>
              <a:rPr sz="1000" spc="35" dirty="0" smtClean="0">
                <a:latin typeface="Arial MT"/>
                <a:cs typeface="Arial MT"/>
              </a:rPr>
              <a:t>/</a:t>
            </a:r>
            <a:r>
              <a:rPr sz="1000" spc="35" dirty="0" err="1" smtClean="0">
                <a:latin typeface="Arial MT"/>
                <a:cs typeface="Arial MT"/>
              </a:rPr>
              <a:t>aisladores</a:t>
            </a:r>
            <a:r>
              <a:rPr lang="es-ES" sz="1000" spc="35" dirty="0" smtClean="0">
                <a:latin typeface="Arial MT"/>
                <a:cs typeface="Arial MT"/>
              </a:rPr>
              <a:t> </a:t>
            </a:r>
            <a:r>
              <a:rPr sz="1000" spc="25" dirty="0" smtClean="0">
                <a:latin typeface="Arial MT"/>
                <a:cs typeface="Arial MT"/>
              </a:rPr>
              <a:t>Zonas </a:t>
            </a:r>
            <a:r>
              <a:rPr sz="1000" spc="40" dirty="0" err="1">
                <a:latin typeface="Arial MT"/>
                <a:cs typeface="Arial MT"/>
              </a:rPr>
              <a:t>pegado</a:t>
            </a:r>
            <a:r>
              <a:rPr sz="1000" spc="40" dirty="0">
                <a:latin typeface="Arial MT"/>
                <a:cs typeface="Arial MT"/>
              </a:rPr>
              <a:t> </a:t>
            </a:r>
            <a:r>
              <a:rPr sz="1000" spc="30" dirty="0" err="1" smtClean="0">
                <a:latin typeface="Arial MT"/>
                <a:cs typeface="Arial MT"/>
              </a:rPr>
              <a:t>porcelanas</a:t>
            </a:r>
            <a:r>
              <a:rPr lang="es-ES" sz="1000" spc="30" dirty="0" smtClean="0">
                <a:latin typeface="Arial MT"/>
                <a:cs typeface="Arial MT"/>
              </a:rPr>
              <a:t> </a:t>
            </a:r>
            <a:r>
              <a:rPr sz="1000" spc="35" dirty="0" err="1" smtClean="0">
                <a:latin typeface="Arial MT"/>
                <a:cs typeface="Arial MT"/>
              </a:rPr>
              <a:t>Uniones</a:t>
            </a:r>
            <a:r>
              <a:rPr sz="1000" spc="50" dirty="0" smtClean="0">
                <a:latin typeface="Arial MT"/>
                <a:cs typeface="Arial MT"/>
              </a:rPr>
              <a:t> </a:t>
            </a:r>
            <a:r>
              <a:rPr sz="1000" spc="30" dirty="0" err="1" smtClean="0">
                <a:latin typeface="Arial MT"/>
                <a:cs typeface="Arial MT"/>
              </a:rPr>
              <a:t>atornilladas</a:t>
            </a:r>
            <a:r>
              <a:rPr lang="es-ES" sz="1000" spc="30" dirty="0" smtClean="0">
                <a:latin typeface="Arial MT"/>
                <a:cs typeface="Arial MT"/>
              </a:rPr>
              <a:t> </a:t>
            </a:r>
            <a:r>
              <a:rPr sz="1000" spc="25" dirty="0" err="1" smtClean="0">
                <a:latin typeface="Arial MT"/>
                <a:cs typeface="Arial MT"/>
              </a:rPr>
              <a:t>Fugas</a:t>
            </a:r>
            <a:r>
              <a:rPr sz="1000" spc="55" dirty="0" smtClean="0">
                <a:latin typeface="Arial MT"/>
                <a:cs typeface="Arial MT"/>
              </a:rPr>
              <a:t> </a:t>
            </a:r>
            <a:r>
              <a:rPr sz="1000" spc="20" dirty="0">
                <a:latin typeface="Arial MT"/>
                <a:cs typeface="Arial MT"/>
              </a:rPr>
              <a:t>aceite</a:t>
            </a:r>
            <a:endParaRPr sz="1000" dirty="0">
              <a:latin typeface="Arial MT"/>
              <a:cs typeface="Arial MT"/>
            </a:endParaRPr>
          </a:p>
          <a:p>
            <a:pPr marL="12700" marR="8890">
              <a:lnSpc>
                <a:spcPts val="1460"/>
              </a:lnSpc>
              <a:spcBef>
                <a:spcPts val="15"/>
              </a:spcBef>
            </a:pPr>
            <a:r>
              <a:rPr sz="1000" spc="45" dirty="0">
                <a:latin typeface="Arial MT"/>
                <a:cs typeface="Arial MT"/>
              </a:rPr>
              <a:t>Ra</a:t>
            </a:r>
            <a:r>
              <a:rPr sz="1000" spc="10" dirty="0">
                <a:latin typeface="Arial MT"/>
                <a:cs typeface="Arial MT"/>
              </a:rPr>
              <a:t>c</a:t>
            </a:r>
            <a:r>
              <a:rPr sz="1000" spc="40" dirty="0">
                <a:latin typeface="Arial MT"/>
                <a:cs typeface="Arial MT"/>
              </a:rPr>
              <a:t>o</a:t>
            </a:r>
            <a:r>
              <a:rPr sz="1000" spc="5" dirty="0">
                <a:latin typeface="Arial MT"/>
                <a:cs typeface="Arial MT"/>
              </a:rPr>
              <a:t>r</a:t>
            </a:r>
            <a:r>
              <a:rPr sz="1000" spc="45" dirty="0">
                <a:latin typeface="Arial MT"/>
                <a:cs typeface="Arial MT"/>
              </a:rPr>
              <a:t>e</a:t>
            </a:r>
            <a:r>
              <a:rPr sz="1000" spc="15" dirty="0">
                <a:latin typeface="Arial MT"/>
                <a:cs typeface="Arial MT"/>
              </a:rPr>
              <a:t>s</a:t>
            </a:r>
            <a:r>
              <a:rPr sz="1000" spc="60" dirty="0">
                <a:latin typeface="Arial MT"/>
                <a:cs typeface="Arial MT"/>
              </a:rPr>
              <a:t> </a:t>
            </a:r>
            <a:r>
              <a:rPr sz="1000" spc="15" dirty="0">
                <a:latin typeface="Arial MT"/>
                <a:cs typeface="Arial MT"/>
              </a:rPr>
              <a:t>y</a:t>
            </a:r>
            <a:r>
              <a:rPr sz="1000" spc="-105" dirty="0">
                <a:latin typeface="Arial MT"/>
                <a:cs typeface="Arial MT"/>
              </a:rPr>
              <a:t> </a:t>
            </a:r>
            <a:r>
              <a:rPr sz="1000" spc="-25" dirty="0">
                <a:latin typeface="Arial MT"/>
                <a:cs typeface="Arial MT"/>
              </a:rPr>
              <a:t>t</a:t>
            </a:r>
            <a:r>
              <a:rPr sz="1000" spc="45" dirty="0">
                <a:latin typeface="Arial MT"/>
                <a:cs typeface="Arial MT"/>
              </a:rPr>
              <a:t>u</a:t>
            </a:r>
            <a:r>
              <a:rPr sz="1000" spc="40" dirty="0">
                <a:latin typeface="Arial MT"/>
                <a:cs typeface="Arial MT"/>
              </a:rPr>
              <a:t>be</a:t>
            </a:r>
            <a:r>
              <a:rPr sz="1000" spc="10" dirty="0">
                <a:latin typeface="Arial MT"/>
                <a:cs typeface="Arial MT"/>
              </a:rPr>
              <a:t>r</a:t>
            </a:r>
            <a:r>
              <a:rPr sz="1000" spc="-25" dirty="0">
                <a:latin typeface="Arial MT"/>
                <a:cs typeface="Arial MT"/>
              </a:rPr>
              <a:t>í</a:t>
            </a:r>
            <a:r>
              <a:rPr sz="1000" spc="40" dirty="0">
                <a:latin typeface="Arial MT"/>
                <a:cs typeface="Arial MT"/>
              </a:rPr>
              <a:t>a</a:t>
            </a:r>
            <a:r>
              <a:rPr sz="1000" spc="15" dirty="0">
                <a:latin typeface="Arial MT"/>
                <a:cs typeface="Arial MT"/>
              </a:rPr>
              <a:t>s</a:t>
            </a:r>
            <a:r>
              <a:rPr sz="1000" spc="70" dirty="0">
                <a:latin typeface="Arial MT"/>
                <a:cs typeface="Arial MT"/>
              </a:rPr>
              <a:t> </a:t>
            </a:r>
            <a:r>
              <a:rPr sz="1000" spc="40" dirty="0">
                <a:latin typeface="Arial MT"/>
                <a:cs typeface="Arial MT"/>
              </a:rPr>
              <a:t>d</a:t>
            </a:r>
            <a:r>
              <a:rPr sz="1000" spc="15" dirty="0">
                <a:latin typeface="Arial MT"/>
                <a:cs typeface="Arial MT"/>
              </a:rPr>
              <a:t>e</a:t>
            </a:r>
            <a:r>
              <a:rPr sz="1000" spc="5" dirty="0">
                <a:latin typeface="Arial MT"/>
                <a:cs typeface="Arial MT"/>
              </a:rPr>
              <a:t> </a:t>
            </a:r>
            <a:r>
              <a:rPr sz="1000" spc="45" dirty="0" err="1" smtClean="0">
                <a:latin typeface="Arial MT"/>
                <a:cs typeface="Arial MT"/>
              </a:rPr>
              <a:t>a</a:t>
            </a:r>
            <a:r>
              <a:rPr sz="1000" spc="30" dirty="0" err="1" smtClean="0">
                <a:latin typeface="Arial MT"/>
                <a:cs typeface="Arial MT"/>
              </a:rPr>
              <a:t>i</a:t>
            </a:r>
            <a:r>
              <a:rPr sz="1000" spc="5" dirty="0" err="1" smtClean="0">
                <a:latin typeface="Arial MT"/>
                <a:cs typeface="Arial MT"/>
              </a:rPr>
              <a:t>r</a:t>
            </a:r>
            <a:r>
              <a:rPr sz="1000" spc="10" dirty="0" err="1" smtClean="0">
                <a:latin typeface="Arial MT"/>
                <a:cs typeface="Arial MT"/>
              </a:rPr>
              <a:t>e</a:t>
            </a:r>
            <a:r>
              <a:rPr lang="es-ES" sz="1000" spc="10" dirty="0" smtClean="0">
                <a:latin typeface="Arial MT"/>
                <a:cs typeface="Arial MT"/>
              </a:rPr>
              <a:t> </a:t>
            </a:r>
            <a:r>
              <a:rPr sz="1000" spc="45" dirty="0" err="1" smtClean="0">
                <a:latin typeface="Arial MT"/>
                <a:cs typeface="Arial MT"/>
              </a:rPr>
              <a:t>Pasamuros</a:t>
            </a:r>
            <a:endParaRPr sz="1000" dirty="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04520" y="3884217"/>
            <a:ext cx="878205" cy="1512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9695" marR="78105" indent="7620" algn="ctr">
              <a:lnSpc>
                <a:spcPct val="121900"/>
              </a:lnSpc>
              <a:spcBef>
                <a:spcPts val="95"/>
              </a:spcBef>
            </a:pPr>
            <a:r>
              <a:rPr sz="1000" spc="20" dirty="0" err="1" smtClean="0">
                <a:latin typeface="Arial MT"/>
                <a:cs typeface="Arial MT"/>
              </a:rPr>
              <a:t>Observar</a:t>
            </a:r>
            <a:r>
              <a:rPr lang="es-ES" sz="1000" spc="20" dirty="0" smtClean="0">
                <a:latin typeface="Arial MT"/>
                <a:cs typeface="Arial MT"/>
              </a:rPr>
              <a:t> </a:t>
            </a:r>
            <a:r>
              <a:rPr sz="1000" spc="30" dirty="0" err="1" smtClean="0">
                <a:latin typeface="Arial MT"/>
                <a:cs typeface="Arial MT"/>
              </a:rPr>
              <a:t>Corregir</a:t>
            </a:r>
            <a:r>
              <a:rPr lang="es-ES" sz="1000" spc="30" dirty="0" smtClean="0">
                <a:latin typeface="Arial MT"/>
                <a:cs typeface="Arial MT"/>
              </a:rPr>
              <a:t> </a:t>
            </a:r>
            <a:r>
              <a:rPr sz="1000" spc="20" dirty="0" err="1" smtClean="0">
                <a:latin typeface="Arial MT"/>
                <a:cs typeface="Arial MT"/>
              </a:rPr>
              <a:t>Observar</a:t>
            </a:r>
            <a:r>
              <a:rPr lang="es-ES" sz="1000" spc="20" dirty="0" smtClean="0">
                <a:latin typeface="Arial MT"/>
                <a:cs typeface="Arial MT"/>
              </a:rPr>
              <a:t> </a:t>
            </a:r>
            <a:r>
              <a:rPr sz="1000" spc="45" dirty="0" err="1" smtClean="0">
                <a:latin typeface="Arial MT"/>
                <a:cs typeface="Arial MT"/>
              </a:rPr>
              <a:t>Co</a:t>
            </a:r>
            <a:r>
              <a:rPr sz="1000" spc="105" dirty="0" err="1" smtClean="0">
                <a:latin typeface="Arial MT"/>
                <a:cs typeface="Arial MT"/>
              </a:rPr>
              <a:t>m</a:t>
            </a:r>
            <a:r>
              <a:rPr sz="1000" spc="45" dirty="0" err="1" smtClean="0">
                <a:latin typeface="Arial MT"/>
                <a:cs typeface="Arial MT"/>
              </a:rPr>
              <a:t>p</a:t>
            </a:r>
            <a:r>
              <a:rPr sz="1000" spc="5" dirty="0" err="1" smtClean="0">
                <a:latin typeface="Arial MT"/>
                <a:cs typeface="Arial MT"/>
              </a:rPr>
              <a:t>r</a:t>
            </a:r>
            <a:r>
              <a:rPr sz="1000" spc="45" dirty="0" err="1" smtClean="0">
                <a:latin typeface="Arial MT"/>
                <a:cs typeface="Arial MT"/>
              </a:rPr>
              <a:t>o</a:t>
            </a:r>
            <a:r>
              <a:rPr sz="1000" spc="35" dirty="0" err="1" smtClean="0">
                <a:latin typeface="Arial MT"/>
                <a:cs typeface="Arial MT"/>
              </a:rPr>
              <a:t>bar</a:t>
            </a:r>
            <a:r>
              <a:rPr lang="es-ES" sz="1000" spc="35" dirty="0" smtClean="0">
                <a:latin typeface="Arial MT"/>
                <a:cs typeface="Arial MT"/>
              </a:rPr>
              <a:t> </a:t>
            </a:r>
            <a:r>
              <a:rPr sz="1000" spc="25" dirty="0" err="1" smtClean="0">
                <a:latin typeface="Arial MT"/>
                <a:cs typeface="Arial MT"/>
              </a:rPr>
              <a:t>Reapretar</a:t>
            </a:r>
            <a:r>
              <a:rPr lang="es-ES" sz="1000" spc="25" dirty="0" smtClean="0">
                <a:latin typeface="Arial MT"/>
                <a:cs typeface="Arial MT"/>
              </a:rPr>
              <a:t> </a:t>
            </a:r>
            <a:r>
              <a:rPr sz="1000" spc="25" dirty="0" err="1" smtClean="0">
                <a:latin typeface="Arial MT"/>
                <a:cs typeface="Arial MT"/>
              </a:rPr>
              <a:t>Observar</a:t>
            </a:r>
            <a:endParaRPr sz="1000" dirty="0">
              <a:latin typeface="Arial MT"/>
              <a:cs typeface="Arial MT"/>
            </a:endParaRPr>
          </a:p>
          <a:p>
            <a:pPr marL="12700" marR="5080" algn="ctr">
              <a:lnSpc>
                <a:spcPct val="122000"/>
              </a:lnSpc>
            </a:pPr>
            <a:r>
              <a:rPr sz="1000" spc="-65" dirty="0" err="1">
                <a:latin typeface="Arial MT"/>
                <a:cs typeface="Arial MT"/>
              </a:rPr>
              <a:t>A</a:t>
            </a:r>
            <a:r>
              <a:rPr sz="1000" spc="40" dirty="0" err="1">
                <a:latin typeface="Arial MT"/>
                <a:cs typeface="Arial MT"/>
              </a:rPr>
              <a:t>p</a:t>
            </a:r>
            <a:r>
              <a:rPr sz="1000" spc="10" dirty="0" err="1">
                <a:latin typeface="Arial MT"/>
                <a:cs typeface="Arial MT"/>
              </a:rPr>
              <a:t>r</a:t>
            </a:r>
            <a:r>
              <a:rPr sz="1000" spc="40" dirty="0" err="1">
                <a:latin typeface="Arial MT"/>
                <a:cs typeface="Arial MT"/>
              </a:rPr>
              <a:t>e</a:t>
            </a:r>
            <a:r>
              <a:rPr sz="1000" spc="10" dirty="0" err="1">
                <a:latin typeface="Arial MT"/>
                <a:cs typeface="Arial MT"/>
              </a:rPr>
              <a:t>c</a:t>
            </a:r>
            <a:r>
              <a:rPr sz="1000" spc="30" dirty="0" err="1">
                <a:latin typeface="Arial MT"/>
                <a:cs typeface="Arial MT"/>
              </a:rPr>
              <a:t>i</a:t>
            </a:r>
            <a:r>
              <a:rPr sz="1000" spc="45" dirty="0" err="1">
                <a:latin typeface="Arial MT"/>
                <a:cs typeface="Arial MT"/>
              </a:rPr>
              <a:t>a</a:t>
            </a:r>
            <a:r>
              <a:rPr sz="1000" spc="10" dirty="0" err="1">
                <a:latin typeface="Arial MT"/>
                <a:cs typeface="Arial MT"/>
              </a:rPr>
              <a:t>r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25" dirty="0" err="1" smtClean="0">
                <a:latin typeface="Arial MT"/>
                <a:cs typeface="Arial MT"/>
              </a:rPr>
              <a:t>f</a:t>
            </a:r>
            <a:r>
              <a:rPr sz="1000" spc="40" dirty="0" err="1" smtClean="0">
                <a:latin typeface="Arial MT"/>
                <a:cs typeface="Arial MT"/>
              </a:rPr>
              <a:t>u</a:t>
            </a:r>
            <a:r>
              <a:rPr sz="1000" spc="45" dirty="0" err="1" smtClean="0">
                <a:latin typeface="Arial MT"/>
                <a:cs typeface="Arial MT"/>
              </a:rPr>
              <a:t>g</a:t>
            </a:r>
            <a:r>
              <a:rPr sz="1000" spc="40" dirty="0" err="1" smtClean="0">
                <a:latin typeface="Arial MT"/>
                <a:cs typeface="Arial MT"/>
              </a:rPr>
              <a:t>a</a:t>
            </a:r>
            <a:r>
              <a:rPr sz="1000" spc="10" dirty="0" err="1" smtClean="0">
                <a:latin typeface="Arial MT"/>
                <a:cs typeface="Arial MT"/>
              </a:rPr>
              <a:t>s</a:t>
            </a:r>
            <a:r>
              <a:rPr lang="es-ES" sz="1000" spc="10" dirty="0" smtClean="0">
                <a:latin typeface="Arial MT"/>
                <a:cs typeface="Arial MT"/>
              </a:rPr>
              <a:t> </a:t>
            </a:r>
            <a:r>
              <a:rPr sz="1000" spc="20" dirty="0" err="1" smtClean="0">
                <a:latin typeface="Arial MT"/>
                <a:cs typeface="Arial MT"/>
              </a:rPr>
              <a:t>Observar</a:t>
            </a:r>
            <a:endParaRPr sz="1000" dirty="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10004" y="5551435"/>
            <a:ext cx="1446530" cy="593752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spcBef>
                <a:spcPts val="330"/>
              </a:spcBef>
            </a:pPr>
            <a:r>
              <a:rPr sz="1000" b="1" spc="-40" dirty="0">
                <a:latin typeface="Arial"/>
                <a:cs typeface="Arial"/>
              </a:rPr>
              <a:t>AR</a:t>
            </a:r>
            <a:r>
              <a:rPr sz="1000" b="1" spc="20" dirty="0">
                <a:latin typeface="Arial"/>
                <a:cs typeface="Arial"/>
              </a:rPr>
              <a:t>M</a:t>
            </a:r>
            <a:r>
              <a:rPr sz="1000" b="1" spc="-40" dirty="0">
                <a:latin typeface="Arial"/>
                <a:cs typeface="Arial"/>
              </a:rPr>
              <a:t>AR</a:t>
            </a:r>
            <a:r>
              <a:rPr sz="1000" b="1" spc="-25" dirty="0">
                <a:latin typeface="Arial"/>
                <a:cs typeface="Arial"/>
              </a:rPr>
              <a:t>I</a:t>
            </a:r>
            <a:r>
              <a:rPr sz="1000" b="1" spc="25" dirty="0">
                <a:latin typeface="Arial"/>
                <a:cs typeface="Arial"/>
              </a:rPr>
              <a:t>O</a:t>
            </a:r>
            <a:r>
              <a:rPr sz="1000" b="1" spc="-50" dirty="0">
                <a:latin typeface="Arial"/>
                <a:cs typeface="Arial"/>
              </a:rPr>
              <a:t> </a:t>
            </a:r>
            <a:r>
              <a:rPr sz="1000" b="1" spc="-70" dirty="0">
                <a:latin typeface="Arial"/>
                <a:cs typeface="Arial"/>
              </a:rPr>
              <a:t>E</a:t>
            </a:r>
            <a:r>
              <a:rPr sz="1000" b="1" spc="-5" dirty="0">
                <a:latin typeface="Arial"/>
                <a:cs typeface="Arial"/>
              </a:rPr>
              <a:t>L</a:t>
            </a:r>
            <a:r>
              <a:rPr sz="1000" b="1" spc="-70" dirty="0">
                <a:latin typeface="Arial"/>
                <a:cs typeface="Arial"/>
              </a:rPr>
              <a:t>E</a:t>
            </a:r>
            <a:r>
              <a:rPr sz="1000" b="1" spc="-40" dirty="0">
                <a:latin typeface="Arial"/>
                <a:cs typeface="Arial"/>
              </a:rPr>
              <a:t>C</a:t>
            </a:r>
            <a:r>
              <a:rPr sz="1000" b="1" spc="-15" dirty="0">
                <a:latin typeface="Arial"/>
                <a:cs typeface="Arial"/>
              </a:rPr>
              <a:t>T</a:t>
            </a:r>
            <a:r>
              <a:rPr sz="1000" b="1" spc="-40" dirty="0">
                <a:latin typeface="Arial"/>
                <a:cs typeface="Arial"/>
              </a:rPr>
              <a:t>R</a:t>
            </a:r>
            <a:r>
              <a:rPr sz="1000" b="1" spc="-25" dirty="0">
                <a:latin typeface="Arial"/>
                <a:cs typeface="Arial"/>
              </a:rPr>
              <a:t>I</a:t>
            </a:r>
            <a:r>
              <a:rPr sz="1000" b="1" spc="-40" dirty="0">
                <a:latin typeface="Arial"/>
                <a:cs typeface="Arial"/>
              </a:rPr>
              <a:t>C</a:t>
            </a:r>
            <a:r>
              <a:rPr sz="1000" b="1" spc="25" dirty="0">
                <a:latin typeface="Arial"/>
                <a:cs typeface="Arial"/>
              </a:rPr>
              <a:t>O</a:t>
            </a:r>
            <a:endParaRPr sz="1000" dirty="0">
              <a:latin typeface="Arial"/>
              <a:cs typeface="Arial"/>
            </a:endParaRPr>
          </a:p>
          <a:p>
            <a:pPr marL="12700" marR="5080">
              <a:lnSpc>
                <a:spcPts val="1460"/>
              </a:lnSpc>
              <a:spcBef>
                <a:spcPts val="75"/>
              </a:spcBef>
            </a:pPr>
            <a:r>
              <a:rPr sz="1000" spc="30" dirty="0">
                <a:latin typeface="Arial MT"/>
                <a:cs typeface="Arial MT"/>
              </a:rPr>
              <a:t>Contador</a:t>
            </a:r>
            <a:r>
              <a:rPr sz="1000" spc="-40" dirty="0">
                <a:latin typeface="Arial MT"/>
                <a:cs typeface="Arial MT"/>
              </a:rPr>
              <a:t> </a:t>
            </a:r>
            <a:r>
              <a:rPr sz="1000" spc="30" dirty="0">
                <a:latin typeface="Arial MT"/>
                <a:cs typeface="Arial MT"/>
              </a:rPr>
              <a:t>de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spc="40" dirty="0" err="1" smtClean="0">
                <a:latin typeface="Arial MT"/>
                <a:cs typeface="Arial MT"/>
              </a:rPr>
              <a:t>maniobras</a:t>
            </a:r>
            <a:r>
              <a:rPr lang="es-ES" sz="1000" spc="40" dirty="0" smtClean="0">
                <a:latin typeface="Arial MT"/>
                <a:cs typeface="Arial MT"/>
              </a:rPr>
              <a:t> </a:t>
            </a:r>
            <a:r>
              <a:rPr sz="1000" spc="45" dirty="0" smtClean="0">
                <a:latin typeface="Arial MT"/>
                <a:cs typeface="Arial MT"/>
              </a:rPr>
              <a:t>Co</a:t>
            </a:r>
            <a:r>
              <a:rPr sz="1000" spc="40" dirty="0" smtClean="0">
                <a:latin typeface="Arial MT"/>
                <a:cs typeface="Arial MT"/>
              </a:rPr>
              <a:t>n</a:t>
            </a:r>
            <a:r>
              <a:rPr sz="1000" spc="-25" dirty="0" smtClean="0">
                <a:latin typeface="Arial MT"/>
                <a:cs typeface="Arial MT"/>
              </a:rPr>
              <a:t>t</a:t>
            </a:r>
            <a:r>
              <a:rPr sz="1000" spc="40" dirty="0" smtClean="0">
                <a:latin typeface="Arial MT"/>
                <a:cs typeface="Arial MT"/>
              </a:rPr>
              <a:t>a</a:t>
            </a:r>
            <a:r>
              <a:rPr sz="1000" spc="20" dirty="0" smtClean="0">
                <a:latin typeface="Arial MT"/>
                <a:cs typeface="Arial MT"/>
              </a:rPr>
              <a:t>c</a:t>
            </a:r>
            <a:r>
              <a:rPr sz="1000" spc="-25" dirty="0" smtClean="0">
                <a:latin typeface="Arial MT"/>
                <a:cs typeface="Arial MT"/>
              </a:rPr>
              <a:t>t</a:t>
            </a:r>
            <a:r>
              <a:rPr sz="1000" spc="40" dirty="0" smtClean="0">
                <a:latin typeface="Arial MT"/>
                <a:cs typeface="Arial MT"/>
              </a:rPr>
              <a:t>o</a:t>
            </a:r>
            <a:r>
              <a:rPr sz="1000" spc="10" dirty="0" smtClean="0">
                <a:latin typeface="Arial MT"/>
                <a:cs typeface="Arial MT"/>
              </a:rPr>
              <a:t>r</a:t>
            </a:r>
            <a:r>
              <a:rPr sz="1000" spc="-25" dirty="0" smtClean="0">
                <a:latin typeface="Arial MT"/>
                <a:cs typeface="Arial MT"/>
              </a:rPr>
              <a:t> </a:t>
            </a:r>
            <a:r>
              <a:rPr sz="1000" spc="15" dirty="0">
                <a:latin typeface="Arial MT"/>
                <a:cs typeface="Arial MT"/>
              </a:rPr>
              <a:t>y</a:t>
            </a:r>
            <a:r>
              <a:rPr sz="1000" spc="-105" dirty="0">
                <a:latin typeface="Arial MT"/>
                <a:cs typeface="Arial MT"/>
              </a:rPr>
              <a:t> </a:t>
            </a:r>
            <a:r>
              <a:rPr sz="1000" spc="10" dirty="0">
                <a:latin typeface="Arial MT"/>
                <a:cs typeface="Arial MT"/>
              </a:rPr>
              <a:t>r</a:t>
            </a:r>
            <a:r>
              <a:rPr sz="1000" spc="35" dirty="0">
                <a:latin typeface="Arial MT"/>
                <a:cs typeface="Arial MT"/>
              </a:rPr>
              <a:t>el</a:t>
            </a:r>
            <a:r>
              <a:rPr sz="1000" spc="15" dirty="0">
                <a:latin typeface="Arial MT"/>
                <a:cs typeface="Arial MT"/>
              </a:rPr>
              <a:t>é</a:t>
            </a:r>
            <a:r>
              <a:rPr sz="1000" spc="5" dirty="0">
                <a:latin typeface="Arial MT"/>
                <a:cs typeface="Arial MT"/>
              </a:rPr>
              <a:t> </a:t>
            </a:r>
            <a:r>
              <a:rPr sz="1000" spc="-25" dirty="0">
                <a:latin typeface="Arial MT"/>
                <a:cs typeface="Arial MT"/>
              </a:rPr>
              <a:t>t</a:t>
            </a:r>
            <a:r>
              <a:rPr sz="1000" spc="45" dirty="0">
                <a:latin typeface="Arial MT"/>
                <a:cs typeface="Arial MT"/>
              </a:rPr>
              <a:t>é</a:t>
            </a:r>
            <a:r>
              <a:rPr sz="1000" spc="5" dirty="0">
                <a:latin typeface="Arial MT"/>
                <a:cs typeface="Arial MT"/>
              </a:rPr>
              <a:t>r</a:t>
            </a:r>
            <a:r>
              <a:rPr sz="1000" spc="110" dirty="0">
                <a:latin typeface="Arial MT"/>
                <a:cs typeface="Arial MT"/>
              </a:rPr>
              <a:t>m</a:t>
            </a:r>
            <a:r>
              <a:rPr sz="1000" spc="30" dirty="0">
                <a:latin typeface="Arial MT"/>
                <a:cs typeface="Arial MT"/>
              </a:rPr>
              <a:t>i</a:t>
            </a:r>
            <a:r>
              <a:rPr sz="1000" spc="10" dirty="0">
                <a:latin typeface="Arial MT"/>
                <a:cs typeface="Arial MT"/>
              </a:rPr>
              <a:t>c</a:t>
            </a:r>
            <a:r>
              <a:rPr sz="1000" spc="15" dirty="0">
                <a:latin typeface="Arial MT"/>
                <a:cs typeface="Arial MT"/>
              </a:rPr>
              <a:t>o</a:t>
            </a:r>
            <a:endParaRPr sz="1000" dirty="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80966" y="5731270"/>
            <a:ext cx="717550" cy="3975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163830">
              <a:lnSpc>
                <a:spcPct val="122000"/>
              </a:lnSpc>
              <a:spcBef>
                <a:spcPts val="90"/>
              </a:spcBef>
            </a:pPr>
            <a:r>
              <a:rPr sz="1000" spc="10" dirty="0" err="1" smtClean="0">
                <a:latin typeface="Arial MT"/>
                <a:cs typeface="Arial MT"/>
              </a:rPr>
              <a:t>Anotar</a:t>
            </a:r>
            <a:r>
              <a:rPr lang="es-ES" sz="1000" spc="10" dirty="0" smtClean="0">
                <a:latin typeface="Arial MT"/>
                <a:cs typeface="Arial MT"/>
              </a:rPr>
              <a:t> </a:t>
            </a:r>
            <a:r>
              <a:rPr sz="1000" spc="45" dirty="0" err="1" smtClean="0">
                <a:latin typeface="Arial MT"/>
                <a:cs typeface="Arial MT"/>
              </a:rPr>
              <a:t>Co</a:t>
            </a:r>
            <a:r>
              <a:rPr sz="1000" spc="110" dirty="0" err="1" smtClean="0">
                <a:latin typeface="Arial MT"/>
                <a:cs typeface="Arial MT"/>
              </a:rPr>
              <a:t>m</a:t>
            </a:r>
            <a:r>
              <a:rPr sz="1000" spc="40" dirty="0" err="1" smtClean="0">
                <a:latin typeface="Arial MT"/>
                <a:cs typeface="Arial MT"/>
              </a:rPr>
              <a:t>p</a:t>
            </a:r>
            <a:r>
              <a:rPr sz="1000" spc="10" dirty="0" err="1" smtClean="0">
                <a:latin typeface="Arial MT"/>
                <a:cs typeface="Arial MT"/>
              </a:rPr>
              <a:t>r</a:t>
            </a:r>
            <a:r>
              <a:rPr sz="1000" spc="40" dirty="0" err="1" smtClean="0">
                <a:latin typeface="Arial MT"/>
                <a:cs typeface="Arial MT"/>
              </a:rPr>
              <a:t>o</a:t>
            </a:r>
            <a:r>
              <a:rPr sz="1000" spc="45" dirty="0" err="1" smtClean="0">
                <a:latin typeface="Arial MT"/>
                <a:cs typeface="Arial MT"/>
              </a:rPr>
              <a:t>b</a:t>
            </a:r>
            <a:r>
              <a:rPr sz="1000" spc="35" dirty="0" err="1" smtClean="0">
                <a:latin typeface="Arial MT"/>
                <a:cs typeface="Arial MT"/>
              </a:rPr>
              <a:t>ar</a:t>
            </a:r>
            <a:endParaRPr sz="1000" dirty="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9129" y="444246"/>
            <a:ext cx="78098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27100" algn="l"/>
              </a:tabLst>
            </a:pPr>
            <a:r>
              <a:rPr spc="-5" dirty="0"/>
              <a:t>2.2.2	</a:t>
            </a:r>
            <a:r>
              <a:rPr dirty="0"/>
              <a:t>MANTENIMIENTO</a:t>
            </a:r>
            <a:r>
              <a:rPr spc="-15" dirty="0"/>
              <a:t> </a:t>
            </a:r>
            <a:r>
              <a:rPr dirty="0"/>
              <a:t>PREVENTIVO.</a:t>
            </a:r>
            <a:r>
              <a:rPr spc="-10" dirty="0"/>
              <a:t> Revisión</a:t>
            </a:r>
            <a:r>
              <a:rPr spc="-15" dirty="0"/>
              <a:t> </a:t>
            </a:r>
            <a:r>
              <a:rPr spc="-5" dirty="0"/>
              <a:t>detallada</a:t>
            </a:r>
            <a:r>
              <a:rPr spc="-15" dirty="0"/>
              <a:t> </a:t>
            </a:r>
            <a:r>
              <a:rPr spc="-5" dirty="0"/>
              <a:t>en</a:t>
            </a:r>
            <a:r>
              <a:rPr spc="-15" dirty="0"/>
              <a:t> </a:t>
            </a:r>
            <a:r>
              <a:rPr spc="-5" dirty="0"/>
              <a:t>interruptor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59343" y="1028086"/>
            <a:ext cx="4798695" cy="2539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3590925" algn="l"/>
              </a:tabLst>
            </a:pPr>
            <a:r>
              <a:rPr sz="1550" b="1" spc="30" dirty="0">
                <a:latin typeface="Arial"/>
                <a:cs typeface="Arial"/>
              </a:rPr>
              <a:t>C</a:t>
            </a:r>
            <a:r>
              <a:rPr sz="1550" b="1" spc="50" dirty="0">
                <a:latin typeface="Arial"/>
                <a:cs typeface="Arial"/>
              </a:rPr>
              <a:t>O</a:t>
            </a:r>
            <a:r>
              <a:rPr sz="1550" b="1" spc="65" dirty="0">
                <a:latin typeface="Arial"/>
                <a:cs typeface="Arial"/>
              </a:rPr>
              <a:t>M</a:t>
            </a:r>
            <a:r>
              <a:rPr sz="1550" b="1" spc="5" dirty="0">
                <a:latin typeface="Arial"/>
                <a:cs typeface="Arial"/>
              </a:rPr>
              <a:t>P</a:t>
            </a:r>
            <a:r>
              <a:rPr sz="1550" b="1" spc="50" dirty="0">
                <a:latin typeface="Arial"/>
                <a:cs typeface="Arial"/>
              </a:rPr>
              <a:t>O</a:t>
            </a:r>
            <a:r>
              <a:rPr sz="1550" b="1" spc="30" dirty="0">
                <a:latin typeface="Arial"/>
                <a:cs typeface="Arial"/>
              </a:rPr>
              <a:t>N</a:t>
            </a:r>
            <a:r>
              <a:rPr sz="1550" b="1" spc="5" dirty="0">
                <a:latin typeface="Arial"/>
                <a:cs typeface="Arial"/>
              </a:rPr>
              <a:t>E</a:t>
            </a:r>
            <a:r>
              <a:rPr sz="1550" b="1" spc="30" dirty="0">
                <a:latin typeface="Arial"/>
                <a:cs typeface="Arial"/>
              </a:rPr>
              <a:t>N</a:t>
            </a:r>
            <a:r>
              <a:rPr sz="1550" b="1" spc="100" dirty="0">
                <a:latin typeface="Arial"/>
                <a:cs typeface="Arial"/>
              </a:rPr>
              <a:t>T</a:t>
            </a:r>
            <a:r>
              <a:rPr sz="1550" b="1" spc="10" dirty="0">
                <a:latin typeface="Arial"/>
                <a:cs typeface="Arial"/>
              </a:rPr>
              <a:t>E</a:t>
            </a:r>
            <a:r>
              <a:rPr sz="1550" b="1" dirty="0">
                <a:latin typeface="Arial"/>
                <a:cs typeface="Arial"/>
              </a:rPr>
              <a:t>	</a:t>
            </a:r>
            <a:r>
              <a:rPr sz="1550" b="1" spc="45" dirty="0">
                <a:latin typeface="Arial"/>
                <a:cs typeface="Arial"/>
              </a:rPr>
              <a:t>O</a:t>
            </a:r>
            <a:r>
              <a:rPr sz="1550" b="1" spc="10" dirty="0">
                <a:latin typeface="Arial"/>
                <a:cs typeface="Arial"/>
              </a:rPr>
              <a:t>P</a:t>
            </a:r>
            <a:r>
              <a:rPr sz="1550" b="1" spc="5" dirty="0">
                <a:latin typeface="Arial"/>
                <a:cs typeface="Arial"/>
              </a:rPr>
              <a:t>E</a:t>
            </a:r>
            <a:r>
              <a:rPr sz="1550" b="1" spc="30" dirty="0">
                <a:latin typeface="Arial"/>
                <a:cs typeface="Arial"/>
              </a:rPr>
              <a:t>R</a:t>
            </a:r>
            <a:r>
              <a:rPr sz="1550" b="1" spc="-180" dirty="0">
                <a:latin typeface="Arial"/>
                <a:cs typeface="Arial"/>
              </a:rPr>
              <a:t>A</a:t>
            </a:r>
            <a:r>
              <a:rPr sz="1550" b="1" spc="30" dirty="0">
                <a:latin typeface="Arial"/>
                <a:cs typeface="Arial"/>
              </a:rPr>
              <a:t>C</a:t>
            </a:r>
            <a:r>
              <a:rPr sz="1550" b="1" spc="-15" dirty="0">
                <a:latin typeface="Arial"/>
                <a:cs typeface="Arial"/>
              </a:rPr>
              <a:t>I</a:t>
            </a:r>
            <a:r>
              <a:rPr sz="1550" b="1" spc="50" dirty="0">
                <a:latin typeface="Arial"/>
                <a:cs typeface="Arial"/>
              </a:rPr>
              <a:t>Ó</a:t>
            </a:r>
            <a:r>
              <a:rPr sz="1550" b="1" spc="15" dirty="0">
                <a:latin typeface="Arial"/>
                <a:cs typeface="Arial"/>
              </a:rPr>
              <a:t>N</a:t>
            </a:r>
            <a:endParaRPr sz="15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59343" y="1524683"/>
            <a:ext cx="1791335" cy="92011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>
              <a:spcBef>
                <a:spcPts val="335"/>
              </a:spcBef>
            </a:pPr>
            <a:r>
              <a:rPr sz="1250" b="1" spc="-20" dirty="0">
                <a:latin typeface="Arial"/>
                <a:cs typeface="Arial"/>
              </a:rPr>
              <a:t>MOTOR</a:t>
            </a:r>
            <a:endParaRPr sz="1250" dirty="0">
              <a:latin typeface="Arial"/>
              <a:cs typeface="Arial"/>
            </a:endParaRPr>
          </a:p>
          <a:p>
            <a:pPr marL="12700" marR="5080">
              <a:lnSpc>
                <a:spcPts val="1780"/>
              </a:lnSpc>
              <a:spcBef>
                <a:spcPts val="70"/>
              </a:spcBef>
            </a:pPr>
            <a:r>
              <a:rPr sz="1250" spc="20" dirty="0">
                <a:latin typeface="Arial MT"/>
                <a:cs typeface="Arial MT"/>
              </a:rPr>
              <a:t>Correas</a:t>
            </a:r>
            <a:r>
              <a:rPr sz="1250" spc="50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o</a:t>
            </a:r>
            <a:r>
              <a:rPr sz="1250" spc="-15" dirty="0">
                <a:latin typeface="Arial MT"/>
                <a:cs typeface="Arial MT"/>
              </a:rPr>
              <a:t> </a:t>
            </a:r>
            <a:r>
              <a:rPr sz="1250" spc="25" dirty="0" err="1" smtClean="0">
                <a:latin typeface="Arial MT"/>
                <a:cs typeface="Arial MT"/>
              </a:rPr>
              <a:t>acoplamiento</a:t>
            </a:r>
            <a:r>
              <a:rPr lang="es-ES" sz="1250" spc="25" dirty="0" smtClean="0">
                <a:latin typeface="Arial MT"/>
                <a:cs typeface="Arial MT"/>
              </a:rPr>
              <a:t> </a:t>
            </a:r>
            <a:r>
              <a:rPr sz="1250" spc="15" dirty="0" err="1" smtClean="0">
                <a:latin typeface="Arial MT"/>
                <a:cs typeface="Arial MT"/>
              </a:rPr>
              <a:t>Sentido</a:t>
            </a:r>
            <a:r>
              <a:rPr sz="1250" spc="-5" dirty="0" smtClean="0">
                <a:latin typeface="Arial MT"/>
                <a:cs typeface="Arial MT"/>
              </a:rPr>
              <a:t> </a:t>
            </a:r>
            <a:r>
              <a:rPr sz="1250" spc="15" dirty="0">
                <a:latin typeface="Arial MT"/>
                <a:cs typeface="Arial MT"/>
              </a:rPr>
              <a:t>de</a:t>
            </a:r>
            <a:r>
              <a:rPr sz="1250" spc="-5" dirty="0">
                <a:latin typeface="Arial MT"/>
                <a:cs typeface="Arial MT"/>
              </a:rPr>
              <a:t> </a:t>
            </a:r>
            <a:r>
              <a:rPr sz="1250" spc="15" dirty="0">
                <a:latin typeface="Arial MT"/>
                <a:cs typeface="Arial MT"/>
              </a:rPr>
              <a:t>giro</a:t>
            </a:r>
            <a:endParaRPr sz="1250" dirty="0">
              <a:latin typeface="Arial MT"/>
              <a:cs typeface="Arial MT"/>
            </a:endParaRPr>
          </a:p>
          <a:p>
            <a:pPr marL="12700">
              <a:spcBef>
                <a:spcPts val="175"/>
              </a:spcBef>
            </a:pPr>
            <a:r>
              <a:rPr sz="1250" spc="50" dirty="0">
                <a:latin typeface="Arial MT"/>
                <a:cs typeface="Arial MT"/>
              </a:rPr>
              <a:t>Consumo</a:t>
            </a:r>
            <a:r>
              <a:rPr sz="1250" spc="-20" dirty="0">
                <a:latin typeface="Arial MT"/>
                <a:cs typeface="Arial MT"/>
              </a:rPr>
              <a:t> </a:t>
            </a:r>
            <a:r>
              <a:rPr sz="1250" spc="20" dirty="0">
                <a:latin typeface="Arial MT"/>
                <a:cs typeface="Arial MT"/>
              </a:rPr>
              <a:t>del</a:t>
            </a:r>
            <a:r>
              <a:rPr sz="1250" spc="-15" dirty="0">
                <a:latin typeface="Arial MT"/>
                <a:cs typeface="Arial MT"/>
              </a:rPr>
              <a:t> </a:t>
            </a:r>
            <a:r>
              <a:rPr sz="1250" spc="25" dirty="0">
                <a:latin typeface="Arial MT"/>
                <a:cs typeface="Arial MT"/>
              </a:rPr>
              <a:t>motor</a:t>
            </a:r>
            <a:endParaRPr sz="125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10671" y="1740309"/>
            <a:ext cx="867410" cy="704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92710" algn="just">
              <a:lnSpc>
                <a:spcPct val="118800"/>
              </a:lnSpc>
              <a:spcBef>
                <a:spcPts val="95"/>
              </a:spcBef>
            </a:pPr>
            <a:r>
              <a:rPr sz="1250" spc="5" dirty="0" err="1" smtClean="0">
                <a:latin typeface="Arial MT"/>
                <a:cs typeface="Arial MT"/>
              </a:rPr>
              <a:t>Observar</a:t>
            </a:r>
            <a:r>
              <a:rPr lang="es-ES" sz="1250" spc="5" dirty="0" smtClean="0">
                <a:latin typeface="Arial MT"/>
                <a:cs typeface="Arial MT"/>
              </a:rPr>
              <a:t> </a:t>
            </a:r>
            <a:r>
              <a:rPr sz="1250" spc="10" dirty="0" err="1" smtClean="0">
                <a:latin typeface="Arial MT"/>
                <a:cs typeface="Arial MT"/>
              </a:rPr>
              <a:t>Observar</a:t>
            </a:r>
            <a:r>
              <a:rPr lang="es-ES" sz="1250" spc="10" dirty="0" smtClean="0">
                <a:latin typeface="Arial MT"/>
                <a:cs typeface="Arial MT"/>
              </a:rPr>
              <a:t> </a:t>
            </a:r>
            <a:r>
              <a:rPr sz="1250" spc="30" dirty="0" err="1" smtClean="0">
                <a:latin typeface="Arial MT"/>
                <a:cs typeface="Arial MT"/>
              </a:rPr>
              <a:t>Co</a:t>
            </a:r>
            <a:r>
              <a:rPr sz="1250" spc="110" dirty="0" err="1" smtClean="0">
                <a:latin typeface="Arial MT"/>
                <a:cs typeface="Arial MT"/>
              </a:rPr>
              <a:t>m</a:t>
            </a:r>
            <a:r>
              <a:rPr sz="1250" spc="30" dirty="0" err="1" smtClean="0">
                <a:latin typeface="Arial MT"/>
                <a:cs typeface="Arial MT"/>
              </a:rPr>
              <a:t>p</a:t>
            </a:r>
            <a:r>
              <a:rPr sz="1250" dirty="0" err="1" smtClean="0">
                <a:latin typeface="Arial MT"/>
                <a:cs typeface="Arial MT"/>
              </a:rPr>
              <a:t>r</a:t>
            </a:r>
            <a:r>
              <a:rPr sz="1250" spc="30" dirty="0" err="1" smtClean="0">
                <a:latin typeface="Arial MT"/>
                <a:cs typeface="Arial MT"/>
              </a:rPr>
              <a:t>obar</a:t>
            </a:r>
            <a:endParaRPr sz="125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10099" y="2871136"/>
            <a:ext cx="868680" cy="160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335" algn="ctr">
              <a:lnSpc>
                <a:spcPct val="118700"/>
              </a:lnSpc>
              <a:spcBef>
                <a:spcPts val="100"/>
              </a:spcBef>
            </a:pPr>
            <a:r>
              <a:rPr sz="1250" spc="10" dirty="0" err="1" smtClean="0">
                <a:latin typeface="Arial MT"/>
                <a:cs typeface="Arial MT"/>
              </a:rPr>
              <a:t>Observar</a:t>
            </a:r>
            <a:r>
              <a:rPr lang="es-ES" sz="1250" spc="10" dirty="0" smtClean="0">
                <a:latin typeface="Arial MT"/>
                <a:cs typeface="Arial MT"/>
              </a:rPr>
              <a:t> </a:t>
            </a:r>
            <a:r>
              <a:rPr sz="1250" spc="5" dirty="0" err="1" smtClean="0">
                <a:latin typeface="Arial MT"/>
                <a:cs typeface="Arial MT"/>
              </a:rPr>
              <a:t>Observar</a:t>
            </a:r>
            <a:r>
              <a:rPr lang="es-ES" sz="1250" spc="5" dirty="0" smtClean="0">
                <a:latin typeface="Arial MT"/>
                <a:cs typeface="Arial MT"/>
              </a:rPr>
              <a:t> </a:t>
            </a:r>
            <a:r>
              <a:rPr sz="1250" spc="10" dirty="0" err="1" smtClean="0">
                <a:latin typeface="Arial MT"/>
                <a:cs typeface="Arial MT"/>
              </a:rPr>
              <a:t>Observar</a:t>
            </a:r>
            <a:r>
              <a:rPr lang="es-ES" sz="1250" spc="10" dirty="0" smtClean="0">
                <a:latin typeface="Arial MT"/>
                <a:cs typeface="Arial MT"/>
              </a:rPr>
              <a:t> </a:t>
            </a:r>
            <a:r>
              <a:rPr sz="1250" spc="30" dirty="0" err="1" smtClean="0">
                <a:latin typeface="Arial MT"/>
                <a:cs typeface="Arial MT"/>
              </a:rPr>
              <a:t>Co</a:t>
            </a:r>
            <a:r>
              <a:rPr sz="1250" spc="110" dirty="0" err="1" smtClean="0">
                <a:latin typeface="Arial MT"/>
                <a:cs typeface="Arial MT"/>
              </a:rPr>
              <a:t>m</a:t>
            </a:r>
            <a:r>
              <a:rPr sz="1250" spc="30" dirty="0" err="1" smtClean="0">
                <a:latin typeface="Arial MT"/>
                <a:cs typeface="Arial MT"/>
              </a:rPr>
              <a:t>p</a:t>
            </a:r>
            <a:r>
              <a:rPr sz="1250" dirty="0" err="1" smtClean="0">
                <a:latin typeface="Arial MT"/>
                <a:cs typeface="Arial MT"/>
              </a:rPr>
              <a:t>r</a:t>
            </a:r>
            <a:r>
              <a:rPr sz="1250" spc="30" dirty="0" err="1" smtClean="0">
                <a:latin typeface="Arial MT"/>
                <a:cs typeface="Arial MT"/>
              </a:rPr>
              <a:t>obar</a:t>
            </a:r>
            <a:r>
              <a:rPr lang="es-ES" sz="1250" spc="30" dirty="0" smtClean="0">
                <a:latin typeface="Arial MT"/>
                <a:cs typeface="Arial MT"/>
              </a:rPr>
              <a:t> </a:t>
            </a:r>
            <a:r>
              <a:rPr sz="1250" spc="5" dirty="0" err="1" smtClean="0">
                <a:latin typeface="Arial MT"/>
                <a:cs typeface="Arial MT"/>
              </a:rPr>
              <a:t>Observar</a:t>
            </a:r>
            <a:r>
              <a:rPr lang="es-ES" sz="1250" spc="5" dirty="0" smtClean="0">
                <a:latin typeface="Arial MT"/>
                <a:cs typeface="Arial MT"/>
              </a:rPr>
              <a:t> </a:t>
            </a:r>
            <a:r>
              <a:rPr sz="1250" spc="30" dirty="0" err="1" smtClean="0">
                <a:latin typeface="Arial MT"/>
                <a:cs typeface="Arial MT"/>
              </a:rPr>
              <a:t>Co</a:t>
            </a:r>
            <a:r>
              <a:rPr sz="1250" spc="110" dirty="0" err="1" smtClean="0">
                <a:latin typeface="Arial MT"/>
                <a:cs typeface="Arial MT"/>
              </a:rPr>
              <a:t>m</a:t>
            </a:r>
            <a:r>
              <a:rPr sz="1250" spc="30" dirty="0" err="1" smtClean="0">
                <a:latin typeface="Arial MT"/>
                <a:cs typeface="Arial MT"/>
              </a:rPr>
              <a:t>p</a:t>
            </a:r>
            <a:r>
              <a:rPr sz="1250" dirty="0" err="1" smtClean="0">
                <a:latin typeface="Arial MT"/>
                <a:cs typeface="Arial MT"/>
              </a:rPr>
              <a:t>r</a:t>
            </a:r>
            <a:r>
              <a:rPr sz="1250" spc="30" dirty="0" err="1" smtClean="0">
                <a:latin typeface="Arial MT"/>
                <a:cs typeface="Arial MT"/>
              </a:rPr>
              <a:t>obar</a:t>
            </a:r>
            <a:r>
              <a:rPr lang="es-ES" sz="1250" spc="30" dirty="0" smtClean="0">
                <a:latin typeface="Arial MT"/>
                <a:cs typeface="Arial MT"/>
              </a:rPr>
              <a:t> </a:t>
            </a:r>
            <a:r>
              <a:rPr sz="1250" spc="30" dirty="0" err="1" smtClean="0">
                <a:latin typeface="Arial MT"/>
                <a:cs typeface="Arial MT"/>
              </a:rPr>
              <a:t>Co</a:t>
            </a:r>
            <a:r>
              <a:rPr sz="1250" spc="110" dirty="0" err="1" smtClean="0">
                <a:latin typeface="Arial MT"/>
                <a:cs typeface="Arial MT"/>
              </a:rPr>
              <a:t>m</a:t>
            </a:r>
            <a:r>
              <a:rPr sz="1250" spc="30" dirty="0" err="1" smtClean="0">
                <a:latin typeface="Arial MT"/>
                <a:cs typeface="Arial MT"/>
              </a:rPr>
              <a:t>p</a:t>
            </a:r>
            <a:r>
              <a:rPr sz="1250" dirty="0" err="1" smtClean="0">
                <a:latin typeface="Arial MT"/>
                <a:cs typeface="Arial MT"/>
              </a:rPr>
              <a:t>r</a:t>
            </a:r>
            <a:r>
              <a:rPr sz="1250" spc="30" dirty="0" err="1" smtClean="0">
                <a:latin typeface="Arial MT"/>
                <a:cs typeface="Arial MT"/>
              </a:rPr>
              <a:t>obar</a:t>
            </a:r>
            <a:endParaRPr sz="1250"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59342" y="2653974"/>
            <a:ext cx="3763010" cy="2075568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>
              <a:spcBef>
                <a:spcPts val="345"/>
              </a:spcBef>
            </a:pPr>
            <a:r>
              <a:rPr sz="1250" b="1" spc="-35" dirty="0">
                <a:latin typeface="Arial"/>
                <a:cs typeface="Arial"/>
              </a:rPr>
              <a:t>COMPRESOR</a:t>
            </a:r>
            <a:endParaRPr sz="1250" dirty="0">
              <a:latin typeface="Arial"/>
              <a:cs typeface="Arial"/>
            </a:endParaRPr>
          </a:p>
          <a:p>
            <a:pPr marL="12700" marR="3209290">
              <a:lnSpc>
                <a:spcPts val="1780"/>
              </a:lnSpc>
              <a:spcBef>
                <a:spcPts val="70"/>
              </a:spcBef>
            </a:pPr>
            <a:r>
              <a:rPr sz="1250" spc="15" dirty="0" err="1" smtClean="0">
                <a:latin typeface="Arial MT"/>
                <a:cs typeface="Arial MT"/>
              </a:rPr>
              <a:t>Cárter</a:t>
            </a:r>
            <a:r>
              <a:rPr lang="es-ES" sz="1250" spc="15" dirty="0" smtClean="0">
                <a:latin typeface="Arial MT"/>
                <a:cs typeface="Arial MT"/>
              </a:rPr>
              <a:t> </a:t>
            </a:r>
            <a:r>
              <a:rPr sz="1250" spc="35" dirty="0" err="1" smtClean="0">
                <a:latin typeface="Arial MT"/>
                <a:cs typeface="Arial MT"/>
              </a:rPr>
              <a:t>N</a:t>
            </a:r>
            <a:r>
              <a:rPr sz="1250" spc="30" dirty="0" err="1" smtClean="0">
                <a:latin typeface="Arial MT"/>
                <a:cs typeface="Arial MT"/>
              </a:rPr>
              <a:t>i</a:t>
            </a:r>
            <a:r>
              <a:rPr sz="1250" spc="-110" dirty="0" err="1" smtClean="0">
                <a:latin typeface="Arial MT"/>
                <a:cs typeface="Arial MT"/>
              </a:rPr>
              <a:t>v</a:t>
            </a:r>
            <a:r>
              <a:rPr sz="1250" spc="30" dirty="0" err="1" smtClean="0">
                <a:latin typeface="Arial MT"/>
                <a:cs typeface="Arial MT"/>
              </a:rPr>
              <a:t>e</a:t>
            </a:r>
            <a:r>
              <a:rPr sz="1250" spc="35" dirty="0" err="1" smtClean="0">
                <a:latin typeface="Arial MT"/>
                <a:cs typeface="Arial MT"/>
              </a:rPr>
              <a:t>l</a:t>
            </a:r>
            <a:r>
              <a:rPr sz="1250" spc="30" dirty="0" err="1" smtClean="0">
                <a:latin typeface="Arial MT"/>
                <a:cs typeface="Arial MT"/>
              </a:rPr>
              <a:t>e</a:t>
            </a:r>
            <a:r>
              <a:rPr sz="1250" dirty="0" err="1" smtClean="0">
                <a:latin typeface="Arial MT"/>
                <a:cs typeface="Arial MT"/>
              </a:rPr>
              <a:t>s</a:t>
            </a:r>
            <a:endParaRPr sz="1250" dirty="0">
              <a:latin typeface="Arial MT"/>
              <a:cs typeface="Arial MT"/>
            </a:endParaRPr>
          </a:p>
          <a:p>
            <a:pPr marL="12700">
              <a:spcBef>
                <a:spcPts val="170"/>
              </a:spcBef>
            </a:pPr>
            <a:r>
              <a:rPr sz="1250" dirty="0">
                <a:latin typeface="Arial MT"/>
                <a:cs typeface="Arial MT"/>
              </a:rPr>
              <a:t>Filtro</a:t>
            </a:r>
            <a:r>
              <a:rPr sz="1250" spc="-25" dirty="0">
                <a:latin typeface="Arial MT"/>
                <a:cs typeface="Arial MT"/>
              </a:rPr>
              <a:t> </a:t>
            </a:r>
            <a:r>
              <a:rPr sz="1250" spc="15" dirty="0">
                <a:latin typeface="Arial MT"/>
                <a:cs typeface="Arial MT"/>
              </a:rPr>
              <a:t>de</a:t>
            </a:r>
            <a:r>
              <a:rPr sz="1250" spc="-20" dirty="0">
                <a:latin typeface="Arial MT"/>
                <a:cs typeface="Arial MT"/>
              </a:rPr>
              <a:t> </a:t>
            </a:r>
            <a:r>
              <a:rPr sz="1250" spc="15" dirty="0">
                <a:latin typeface="Arial MT"/>
                <a:cs typeface="Arial MT"/>
              </a:rPr>
              <a:t>aire</a:t>
            </a:r>
            <a:endParaRPr sz="1250" dirty="0">
              <a:latin typeface="Arial MT"/>
              <a:cs typeface="Arial MT"/>
            </a:endParaRPr>
          </a:p>
          <a:p>
            <a:pPr marL="12700">
              <a:spcBef>
                <a:spcPts val="285"/>
              </a:spcBef>
            </a:pPr>
            <a:r>
              <a:rPr sz="1250" spc="5" dirty="0">
                <a:latin typeface="Arial MT"/>
                <a:cs typeface="Arial MT"/>
              </a:rPr>
              <a:t>Partes</a:t>
            </a:r>
            <a:r>
              <a:rPr sz="1250" spc="35" dirty="0">
                <a:latin typeface="Arial MT"/>
                <a:cs typeface="Arial MT"/>
              </a:rPr>
              <a:t> </a:t>
            </a:r>
            <a:r>
              <a:rPr sz="1250" spc="20" dirty="0">
                <a:latin typeface="Arial MT"/>
                <a:cs typeface="Arial MT"/>
              </a:rPr>
              <a:t>móviles</a:t>
            </a:r>
            <a:endParaRPr sz="1250" dirty="0">
              <a:latin typeface="Arial MT"/>
              <a:cs typeface="Arial MT"/>
            </a:endParaRPr>
          </a:p>
          <a:p>
            <a:pPr marL="12700" marR="1799589">
              <a:lnSpc>
                <a:spcPct val="118400"/>
              </a:lnSpc>
              <a:spcBef>
                <a:spcPts val="5"/>
              </a:spcBef>
            </a:pPr>
            <a:r>
              <a:rPr sz="1250" spc="-15" dirty="0">
                <a:latin typeface="Arial MT"/>
                <a:cs typeface="Arial MT"/>
              </a:rPr>
              <a:t>Válvula</a:t>
            </a:r>
            <a:r>
              <a:rPr sz="1250" spc="-15" dirty="0">
                <a:latin typeface="Arial MT"/>
                <a:cs typeface="Arial MT"/>
              </a:rPr>
              <a:t> </a:t>
            </a:r>
            <a:r>
              <a:rPr sz="1250" spc="15" dirty="0">
                <a:latin typeface="Arial MT"/>
                <a:cs typeface="Arial MT"/>
              </a:rPr>
              <a:t>de </a:t>
            </a:r>
            <a:r>
              <a:rPr sz="1250" spc="45" dirty="0" err="1" smtClean="0">
                <a:latin typeface="Arial MT"/>
                <a:cs typeface="Arial MT"/>
              </a:rPr>
              <a:t>descompresión</a:t>
            </a:r>
            <a:r>
              <a:rPr lang="es-ES" sz="1250" spc="45" dirty="0" smtClean="0">
                <a:latin typeface="Arial MT"/>
                <a:cs typeface="Arial MT"/>
              </a:rPr>
              <a:t> </a:t>
            </a:r>
            <a:r>
              <a:rPr sz="1250" spc="-15" dirty="0" err="1" smtClean="0">
                <a:latin typeface="Arial MT"/>
                <a:cs typeface="Arial MT"/>
              </a:rPr>
              <a:t>Válvula</a:t>
            </a:r>
            <a:r>
              <a:rPr sz="1250" spc="-5" dirty="0" smtClean="0">
                <a:latin typeface="Arial MT"/>
                <a:cs typeface="Arial MT"/>
              </a:rPr>
              <a:t> </a:t>
            </a:r>
            <a:r>
              <a:rPr sz="1250" spc="10" dirty="0">
                <a:latin typeface="Arial MT"/>
                <a:cs typeface="Arial MT"/>
              </a:rPr>
              <a:t>antirretorno</a:t>
            </a:r>
            <a:endParaRPr sz="1250" dirty="0">
              <a:latin typeface="Arial MT"/>
              <a:cs typeface="Arial MT"/>
            </a:endParaRPr>
          </a:p>
          <a:p>
            <a:pPr marL="12700">
              <a:spcBef>
                <a:spcPts val="280"/>
              </a:spcBef>
            </a:pPr>
            <a:r>
              <a:rPr sz="1250" spc="-10" dirty="0">
                <a:latin typeface="Arial MT"/>
                <a:cs typeface="Arial MT"/>
              </a:rPr>
              <a:t>Aletas</a:t>
            </a:r>
            <a:r>
              <a:rPr sz="1250" spc="65" dirty="0">
                <a:latin typeface="Arial MT"/>
                <a:cs typeface="Arial MT"/>
              </a:rPr>
              <a:t> </a:t>
            </a:r>
            <a:r>
              <a:rPr sz="1250" spc="15" dirty="0">
                <a:latin typeface="Arial MT"/>
                <a:cs typeface="Arial MT"/>
              </a:rPr>
              <a:t>refrigeración,</a:t>
            </a:r>
            <a:r>
              <a:rPr sz="1250" spc="-75" dirty="0">
                <a:latin typeface="Arial MT"/>
                <a:cs typeface="Arial MT"/>
              </a:rPr>
              <a:t> </a:t>
            </a:r>
            <a:r>
              <a:rPr sz="1250" spc="20" dirty="0">
                <a:latin typeface="Arial MT"/>
                <a:cs typeface="Arial MT"/>
              </a:rPr>
              <a:t>cilindros</a:t>
            </a:r>
            <a:r>
              <a:rPr sz="1250" spc="65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y</a:t>
            </a:r>
            <a:r>
              <a:rPr sz="1250" spc="-140" dirty="0">
                <a:latin typeface="Arial MT"/>
                <a:cs typeface="Arial MT"/>
              </a:rPr>
              <a:t> </a:t>
            </a:r>
            <a:r>
              <a:rPr sz="1250" spc="15" dirty="0">
                <a:latin typeface="Arial MT"/>
                <a:cs typeface="Arial MT"/>
              </a:rPr>
              <a:t>tubos</a:t>
            </a:r>
            <a:r>
              <a:rPr sz="1250" spc="70" dirty="0">
                <a:latin typeface="Arial MT"/>
                <a:cs typeface="Arial MT"/>
              </a:rPr>
              <a:t> </a:t>
            </a:r>
            <a:r>
              <a:rPr sz="1250" spc="20" dirty="0">
                <a:latin typeface="Arial MT"/>
                <a:cs typeface="Arial MT"/>
              </a:rPr>
              <a:t>de</a:t>
            </a:r>
            <a:r>
              <a:rPr sz="1250" dirty="0">
                <a:latin typeface="Arial MT"/>
                <a:cs typeface="Arial MT"/>
              </a:rPr>
              <a:t> r</a:t>
            </a:r>
          </a:p>
          <a:p>
            <a:pPr marL="12700">
              <a:spcBef>
                <a:spcPts val="285"/>
              </a:spcBef>
            </a:pPr>
            <a:r>
              <a:rPr sz="1250" spc="5" dirty="0">
                <a:latin typeface="Arial MT"/>
                <a:cs typeface="Arial MT"/>
              </a:rPr>
              <a:t>Arranque,</a:t>
            </a:r>
            <a:r>
              <a:rPr sz="1250" spc="-70" dirty="0">
                <a:latin typeface="Arial MT"/>
                <a:cs typeface="Arial MT"/>
              </a:rPr>
              <a:t> </a:t>
            </a:r>
            <a:r>
              <a:rPr sz="1250" spc="20" dirty="0">
                <a:latin typeface="Arial MT"/>
                <a:cs typeface="Arial MT"/>
              </a:rPr>
              <a:t>parada</a:t>
            </a:r>
            <a:r>
              <a:rPr sz="1250" dirty="0">
                <a:latin typeface="Arial MT"/>
                <a:cs typeface="Arial MT"/>
              </a:rPr>
              <a:t> y</a:t>
            </a:r>
            <a:r>
              <a:rPr sz="1250" spc="-140" dirty="0">
                <a:latin typeface="Arial MT"/>
                <a:cs typeface="Arial MT"/>
              </a:rPr>
              <a:t> </a:t>
            </a:r>
            <a:r>
              <a:rPr sz="1250" spc="25" dirty="0">
                <a:latin typeface="Arial MT"/>
                <a:cs typeface="Arial MT"/>
              </a:rPr>
              <a:t>tiempo</a:t>
            </a:r>
            <a:r>
              <a:rPr sz="1250" dirty="0">
                <a:latin typeface="Arial MT"/>
                <a:cs typeface="Arial MT"/>
              </a:rPr>
              <a:t> </a:t>
            </a:r>
            <a:r>
              <a:rPr sz="1250" spc="20" dirty="0">
                <a:latin typeface="Arial MT"/>
                <a:cs typeface="Arial MT"/>
              </a:rPr>
              <a:t>recuperación</a:t>
            </a:r>
            <a:r>
              <a:rPr sz="1250" dirty="0">
                <a:latin typeface="Arial MT"/>
                <a:cs typeface="Arial MT"/>
              </a:rPr>
              <a:t> </a:t>
            </a:r>
            <a:r>
              <a:rPr sz="1250" spc="15" dirty="0">
                <a:latin typeface="Arial MT"/>
                <a:cs typeface="Arial MT"/>
              </a:rPr>
              <a:t>de</a:t>
            </a:r>
            <a:r>
              <a:rPr sz="1250" dirty="0">
                <a:latin typeface="Arial MT"/>
                <a:cs typeface="Arial MT"/>
              </a:rPr>
              <a:t> </a:t>
            </a:r>
            <a:r>
              <a:rPr sz="1250" spc="35" dirty="0">
                <a:latin typeface="Arial MT"/>
                <a:cs typeface="Arial MT"/>
              </a:rPr>
              <a:t>presión</a:t>
            </a:r>
            <a:endParaRPr sz="1250" dirty="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9128" y="444246"/>
            <a:ext cx="78752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27100" algn="l"/>
              </a:tabLst>
            </a:pPr>
            <a:r>
              <a:rPr spc="-5" dirty="0"/>
              <a:t>2.2.3	</a:t>
            </a:r>
            <a:r>
              <a:rPr dirty="0"/>
              <a:t>MANTENIMIENTO</a:t>
            </a:r>
            <a:r>
              <a:rPr spc="-20" dirty="0"/>
              <a:t> </a:t>
            </a:r>
            <a:r>
              <a:rPr dirty="0"/>
              <a:t>PREVENTIVO.</a:t>
            </a:r>
            <a:r>
              <a:rPr spc="-30" dirty="0"/>
              <a:t> </a:t>
            </a:r>
            <a:r>
              <a:rPr dirty="0"/>
              <a:t>Inspección</a:t>
            </a:r>
            <a:r>
              <a:rPr spc="-20" dirty="0"/>
              <a:t> </a:t>
            </a:r>
            <a:r>
              <a:rPr dirty="0"/>
              <a:t>visual</a:t>
            </a:r>
            <a:r>
              <a:rPr spc="-25" dirty="0"/>
              <a:t> </a:t>
            </a:r>
            <a:r>
              <a:rPr spc="-5" dirty="0"/>
              <a:t>en</a:t>
            </a:r>
            <a:r>
              <a:rPr spc="-25" dirty="0"/>
              <a:t> </a:t>
            </a:r>
            <a:r>
              <a:rPr dirty="0"/>
              <a:t>seccionador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48853" y="1004316"/>
            <a:ext cx="613981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564765" algn="l"/>
                <a:tab pos="4342765" algn="l"/>
                <a:tab pos="5200015" algn="l"/>
              </a:tabLst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COMPONENTE</a:t>
            </a:r>
            <a:r>
              <a:rPr sz="1400" b="1" spc="-5" dirty="0">
                <a:latin typeface="Arial"/>
                <a:cs typeface="Arial"/>
              </a:rPr>
              <a:t>	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OPERACIÓN</a:t>
            </a:r>
            <a:r>
              <a:rPr sz="1400" b="1" spc="-5" dirty="0">
                <a:latin typeface="Arial"/>
                <a:cs typeface="Arial"/>
              </a:rPr>
              <a:t>	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Mensual	Trim</a:t>
            </a:r>
            <a:r>
              <a:rPr sz="1400" b="1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Anual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85811" y="1358344"/>
            <a:ext cx="80645" cy="112903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>
              <a:spcBef>
                <a:spcPts val="55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45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38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40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39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77809" y="1428750"/>
            <a:ext cx="330136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b="1" spc="-5" dirty="0">
                <a:latin typeface="Arial"/>
                <a:cs typeface="Arial"/>
              </a:rPr>
              <a:t>BANCADA/CARRO/CHASIS/SOPORTE/SOPORTE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94454" y="1593810"/>
            <a:ext cx="600075" cy="457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8600"/>
              </a:lnSpc>
              <a:spcBef>
                <a:spcPts val="100"/>
              </a:spcBef>
            </a:pP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77809" y="1593810"/>
            <a:ext cx="1674495" cy="893444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spcBef>
                <a:spcPts val="475"/>
              </a:spcBef>
            </a:pPr>
            <a:r>
              <a:rPr sz="1100" spc="-5" dirty="0">
                <a:latin typeface="Arial MT"/>
                <a:cs typeface="Arial MT"/>
              </a:rPr>
              <a:t>Fijación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soportes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380"/>
              </a:spcBef>
            </a:pPr>
            <a:r>
              <a:rPr sz="1100" spc="-5" dirty="0">
                <a:latin typeface="Arial MT"/>
                <a:cs typeface="Arial MT"/>
              </a:rPr>
              <a:t>Obra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fábrica o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soportes</a:t>
            </a:r>
            <a:endParaRPr sz="1100" dirty="0">
              <a:latin typeface="Arial MT"/>
              <a:cs typeface="Arial MT"/>
            </a:endParaRPr>
          </a:p>
          <a:p>
            <a:pPr marL="12700" marR="697865">
              <a:lnSpc>
                <a:spcPct val="130000"/>
              </a:lnSpc>
              <a:spcBef>
                <a:spcPts val="5"/>
              </a:spcBef>
            </a:pPr>
            <a:r>
              <a:rPr sz="1100" b="1" spc="-5" dirty="0" smtClean="0">
                <a:latin typeface="Arial"/>
                <a:cs typeface="Arial"/>
              </a:rPr>
              <a:t>MANDOS</a:t>
            </a:r>
            <a:r>
              <a:rPr lang="es-ES" sz="1100" b="1" spc="-5" dirty="0" smtClean="0">
                <a:latin typeface="Arial"/>
                <a:cs typeface="Arial"/>
              </a:rPr>
              <a:t> </a:t>
            </a:r>
            <a:r>
              <a:rPr sz="1100" b="1" spc="-10" dirty="0" smtClean="0">
                <a:latin typeface="Arial"/>
                <a:cs typeface="Arial"/>
              </a:rPr>
              <a:t>M</a:t>
            </a:r>
            <a:r>
              <a:rPr sz="1100" b="1" dirty="0" smtClean="0">
                <a:latin typeface="Arial"/>
                <a:cs typeface="Arial"/>
              </a:rPr>
              <a:t>E</a:t>
            </a:r>
            <a:r>
              <a:rPr sz="1100" b="1" spc="-10" dirty="0" smtClean="0">
                <a:latin typeface="Arial"/>
                <a:cs typeface="Arial"/>
              </a:rPr>
              <a:t>U</a:t>
            </a:r>
            <a:r>
              <a:rPr sz="1100" b="1" spc="-5" dirty="0" smtClean="0">
                <a:latin typeface="Arial"/>
                <a:cs typeface="Arial"/>
              </a:rPr>
              <a:t>MÁT</a:t>
            </a:r>
            <a:r>
              <a:rPr sz="1100" b="1" dirty="0" smtClean="0">
                <a:latin typeface="Arial"/>
                <a:cs typeface="Arial"/>
              </a:rPr>
              <a:t>I</a:t>
            </a:r>
            <a:r>
              <a:rPr sz="1100" b="1" spc="-5" dirty="0" smtClean="0">
                <a:latin typeface="Arial"/>
                <a:cs typeface="Arial"/>
              </a:rPr>
              <a:t>C</a:t>
            </a:r>
            <a:r>
              <a:rPr sz="1100" b="1" spc="-10" dirty="0" smtClean="0">
                <a:latin typeface="Arial"/>
                <a:cs typeface="Arial"/>
              </a:rPr>
              <a:t>OS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49452" y="2025856"/>
            <a:ext cx="81280" cy="46164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3970">
              <a:spcBef>
                <a:spcPts val="39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17879" y="2025856"/>
            <a:ext cx="80010" cy="46164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39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77809" y="2506972"/>
            <a:ext cx="308292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Armarios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(rejillas,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ventilación,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cierre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</a:t>
            </a:r>
            <a:r>
              <a:rPr sz="1100" spc="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alumbrado)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62025" y="2556503"/>
            <a:ext cx="59880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10" dirty="0">
                <a:latin typeface="Arial MT"/>
                <a:cs typeface="Arial MT"/>
              </a:rPr>
              <a:t>Observar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50976" y="2608325"/>
            <a:ext cx="8001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17882" y="2608325"/>
            <a:ext cx="8001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91518" y="2673555"/>
            <a:ext cx="725170" cy="458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">
              <a:lnSpc>
                <a:spcPct val="129099"/>
              </a:lnSpc>
              <a:spcBef>
                <a:spcPts val="100"/>
              </a:spcBef>
            </a:pP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477809" y="2673555"/>
            <a:ext cx="1678939" cy="6692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ct val="127499"/>
              </a:lnSpc>
              <a:spcBef>
                <a:spcPts val="120"/>
              </a:spcBef>
            </a:pPr>
            <a:r>
              <a:rPr sz="1100" spc="-5" dirty="0">
                <a:latin typeface="Arial MT"/>
                <a:cs typeface="Arial MT"/>
              </a:rPr>
              <a:t>Fugas</a:t>
            </a:r>
            <a:r>
              <a:rPr sz="1100" spc="-5" dirty="0">
                <a:latin typeface="Arial MT"/>
                <a:cs typeface="Arial MT"/>
              </a:rPr>
              <a:t> de </a:t>
            </a:r>
            <a:r>
              <a:rPr sz="1100" spc="-5" dirty="0" err="1" smtClean="0">
                <a:latin typeface="Arial MT"/>
                <a:cs typeface="Arial MT"/>
              </a:rPr>
              <a:t>aire</a:t>
            </a:r>
            <a:r>
              <a:rPr sz="1100" spc="-5" dirty="0" smtClean="0">
                <a:latin typeface="Arial MT"/>
                <a:cs typeface="Arial MT"/>
              </a:rPr>
              <a:t>/</a:t>
            </a:r>
            <a:r>
              <a:rPr sz="1100" spc="-5" dirty="0" err="1" smtClean="0">
                <a:latin typeface="Arial MT"/>
                <a:cs typeface="Arial MT"/>
              </a:rPr>
              <a:t>aceite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Resistencia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spc="-5" dirty="0" err="1" smtClean="0">
                <a:latin typeface="Arial MT"/>
                <a:cs typeface="Arial MT"/>
              </a:rPr>
              <a:t>calefacción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b="1" spc="-5" dirty="0" smtClean="0">
                <a:latin typeface="Arial"/>
                <a:cs typeface="Arial"/>
              </a:rPr>
              <a:t>OLEOHIDRAULICO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45973" y="2895285"/>
            <a:ext cx="85090" cy="108712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>
              <a:spcBef>
                <a:spcPts val="44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7145">
              <a:spcBef>
                <a:spcPts val="34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7145">
              <a:spcBef>
                <a:spcPts val="65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3970">
              <a:spcBef>
                <a:spcPts val="9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33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14679" y="2895285"/>
            <a:ext cx="83185" cy="108712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>
              <a:spcBef>
                <a:spcPts val="44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5875">
              <a:spcBef>
                <a:spcPts val="34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5875">
              <a:spcBef>
                <a:spcPts val="65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3970">
              <a:spcBef>
                <a:spcPts val="9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33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477809" y="3362709"/>
            <a:ext cx="308292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Armarios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(rejillas,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ventilación,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cierre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</a:t>
            </a:r>
            <a:r>
              <a:rPr sz="1100" spc="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alumbrado)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62024" y="3412239"/>
            <a:ext cx="72390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Comprobar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991518" y="3537670"/>
            <a:ext cx="725170" cy="6274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905">
              <a:lnSpc>
                <a:spcPct val="124500"/>
              </a:lnSpc>
              <a:spcBef>
                <a:spcPts val="105"/>
              </a:spcBef>
            </a:pP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477809" y="3537670"/>
            <a:ext cx="1678939" cy="87249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26699"/>
              </a:lnSpc>
              <a:spcBef>
                <a:spcPts val="75"/>
              </a:spcBef>
            </a:pPr>
            <a:r>
              <a:rPr sz="1100" spc="-5" dirty="0">
                <a:latin typeface="Arial MT"/>
                <a:cs typeface="Arial MT"/>
              </a:rPr>
              <a:t>Fugas</a:t>
            </a:r>
            <a:r>
              <a:rPr sz="1100" spc="-5" dirty="0">
                <a:latin typeface="Arial MT"/>
                <a:cs typeface="Arial MT"/>
              </a:rPr>
              <a:t> de </a:t>
            </a:r>
            <a:r>
              <a:rPr sz="1100" spc="-5" dirty="0" err="1" smtClean="0">
                <a:latin typeface="Arial MT"/>
                <a:cs typeface="Arial MT"/>
              </a:rPr>
              <a:t>aire</a:t>
            </a:r>
            <a:r>
              <a:rPr sz="1100" spc="-5" dirty="0" smtClean="0">
                <a:latin typeface="Arial MT"/>
                <a:cs typeface="Arial MT"/>
              </a:rPr>
              <a:t>/</a:t>
            </a:r>
            <a:r>
              <a:rPr sz="1100" spc="-5" dirty="0" err="1" smtClean="0">
                <a:latin typeface="Arial MT"/>
                <a:cs typeface="Arial MT"/>
              </a:rPr>
              <a:t>aceite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Resistencia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spc="-5" dirty="0" err="1" smtClean="0">
                <a:latin typeface="Arial MT"/>
                <a:cs typeface="Arial MT"/>
              </a:rPr>
              <a:t>calefacción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dirty="0" err="1" smtClean="0">
                <a:latin typeface="Arial MT"/>
                <a:cs typeface="Arial MT"/>
              </a:rPr>
              <a:t>Nivel</a:t>
            </a:r>
            <a:r>
              <a:rPr sz="110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spc="-5" dirty="0" err="1" smtClean="0">
                <a:latin typeface="Arial MT"/>
                <a:cs typeface="Arial MT"/>
              </a:rPr>
              <a:t>aceite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b="1" spc="-5" dirty="0" smtClean="0">
                <a:latin typeface="Arial"/>
                <a:cs typeface="Arial"/>
              </a:rPr>
              <a:t>ELÉCTRICO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477809" y="4429512"/>
            <a:ext cx="308292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Armarios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(rejillas,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ventilación,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cierre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</a:t>
            </a:r>
            <a:r>
              <a:rPr sz="1100" spc="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alumbrado)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62025" y="4479042"/>
            <a:ext cx="59880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10" dirty="0">
                <a:latin typeface="Arial MT"/>
                <a:cs typeface="Arial MT"/>
              </a:rPr>
              <a:t>Observar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250975" y="4120594"/>
            <a:ext cx="102235" cy="55308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spcBef>
                <a:spcPts val="85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34290">
              <a:spcBef>
                <a:spcPts val="75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817881" y="4120594"/>
            <a:ext cx="102235" cy="55308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spcBef>
                <a:spcPts val="85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34290">
              <a:spcBef>
                <a:spcPts val="75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83384" y="2608325"/>
            <a:ext cx="104775" cy="2065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240">
              <a:lnSpc>
                <a:spcPts val="1110"/>
              </a:lnSpc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4604">
              <a:lnSpc>
                <a:spcPts val="1110"/>
              </a:lnSpc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38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5240">
              <a:spcBef>
                <a:spcPts val="34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5240">
              <a:spcBef>
                <a:spcPts val="65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3970">
              <a:spcBef>
                <a:spcPts val="9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33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5240">
              <a:spcBef>
                <a:spcPts val="32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5240">
              <a:spcBef>
                <a:spcPts val="409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37465">
              <a:spcBef>
                <a:spcPts val="75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graphicFrame>
        <p:nvGraphicFramePr>
          <p:cNvPr id="33" name="object 33"/>
          <p:cNvGraphicFramePr>
            <a:graphicFrameLocks noGrp="1"/>
          </p:cNvGraphicFramePr>
          <p:nvPr/>
        </p:nvGraphicFramePr>
        <p:xfrm>
          <a:off x="2458758" y="4671074"/>
          <a:ext cx="6026150" cy="5764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15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6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4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2978">
                <a:tc>
                  <a:txBody>
                    <a:bodyPr/>
                    <a:lstStyle/>
                    <a:p>
                      <a:pPr marL="31750">
                        <a:lnSpc>
                          <a:spcPts val="1215"/>
                        </a:lnSpc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Fugas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aire/aceite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Resistencia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calefacción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0">
                        <a:lnSpc>
                          <a:spcPts val="1215"/>
                        </a:lnSpc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42989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9145">
                        <a:lnSpc>
                          <a:spcPts val="1215"/>
                        </a:lnSpc>
                        <a:tabLst>
                          <a:tab pos="1347470" algn="l"/>
                          <a:tab pos="1916430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*	*	*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777240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1346200" algn="l"/>
                          <a:tab pos="191452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*	*	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433">
                <a:tc>
                  <a:txBody>
                    <a:bodyPr/>
                    <a:lstStyle/>
                    <a:p>
                      <a:pPr marL="31750">
                        <a:lnSpc>
                          <a:spcPts val="1235"/>
                        </a:lnSpc>
                        <a:spcBef>
                          <a:spcPts val="11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MANUAL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397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82320">
                        <a:lnSpc>
                          <a:spcPts val="1235"/>
                        </a:lnSpc>
                        <a:spcBef>
                          <a:spcPts val="110"/>
                        </a:spcBef>
                        <a:tabLst>
                          <a:tab pos="1349375" algn="l"/>
                          <a:tab pos="1917700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*	*	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397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" name="object 34"/>
          <p:cNvSpPr txBox="1"/>
          <p:nvPr/>
        </p:nvSpPr>
        <p:spPr>
          <a:xfrm>
            <a:off x="2477809" y="5279156"/>
            <a:ext cx="308292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Armarios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(rejillas,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ventilación,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cierre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</a:t>
            </a:r>
            <a:r>
              <a:rPr sz="1100" spc="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alumbrado)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762024" y="5327921"/>
            <a:ext cx="72390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Comprobar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477809" y="5452572"/>
            <a:ext cx="1678939" cy="66230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>
              <a:spcBef>
                <a:spcPts val="440"/>
              </a:spcBef>
            </a:pPr>
            <a:r>
              <a:rPr sz="1100" spc="-5" dirty="0">
                <a:latin typeface="Arial MT"/>
                <a:cs typeface="Arial MT"/>
              </a:rPr>
              <a:t>Resistencia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calefacción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345"/>
              </a:spcBef>
            </a:pPr>
            <a:r>
              <a:rPr sz="1100" b="1" spc="-5" dirty="0">
                <a:latin typeface="Arial"/>
                <a:cs typeface="Arial"/>
              </a:rPr>
              <a:t>GENERAL</a:t>
            </a:r>
            <a:endParaRPr sz="1100">
              <a:latin typeface="Arial"/>
              <a:cs typeface="Arial"/>
            </a:endParaRPr>
          </a:p>
          <a:p>
            <a:pPr marL="12700">
              <a:spcBef>
                <a:spcPts val="365"/>
              </a:spcBef>
            </a:pPr>
            <a:r>
              <a:rPr sz="1100" spc="-5" dirty="0">
                <a:latin typeface="Arial MT"/>
                <a:cs typeface="Arial MT"/>
              </a:rPr>
              <a:t>Porcelanas/aisladores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991518" y="5496315"/>
            <a:ext cx="72517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Comprobar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245973" y="5345439"/>
            <a:ext cx="85090" cy="3441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145">
              <a:lnSpc>
                <a:spcPts val="1255"/>
              </a:lnSpc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ts val="1255"/>
              </a:lnSpc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814679" y="5345440"/>
            <a:ext cx="84455" cy="768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875">
              <a:lnSpc>
                <a:spcPts val="1255"/>
              </a:lnSpc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ts val="1255"/>
              </a:lnSpc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7145">
              <a:spcBef>
                <a:spcPts val="34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4604">
              <a:spcBef>
                <a:spcPts val="36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383384" y="5345440"/>
            <a:ext cx="83185" cy="768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240">
              <a:lnSpc>
                <a:spcPts val="1255"/>
              </a:lnSpc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ts val="1255"/>
              </a:lnSpc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5240">
              <a:spcBef>
                <a:spcPts val="34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4604">
              <a:spcBef>
                <a:spcPts val="36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993986" y="5921515"/>
            <a:ext cx="60007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Observar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2.2.3	</a:t>
            </a:r>
            <a:r>
              <a:rPr dirty="0"/>
              <a:t>MANTENIMIENTO</a:t>
            </a:r>
            <a:r>
              <a:rPr spc="-15" dirty="0"/>
              <a:t> </a:t>
            </a:r>
            <a:r>
              <a:rPr dirty="0"/>
              <a:t>PREVENTIVO.</a:t>
            </a:r>
            <a:r>
              <a:rPr spc="-25" dirty="0"/>
              <a:t> </a:t>
            </a:r>
            <a:r>
              <a:rPr spc="-5" dirty="0"/>
              <a:t>Revisión</a:t>
            </a:r>
            <a:r>
              <a:rPr spc="-20" dirty="0"/>
              <a:t> </a:t>
            </a:r>
            <a:r>
              <a:rPr spc="-5" dirty="0"/>
              <a:t>detallada</a:t>
            </a:r>
            <a:r>
              <a:rPr spc="-15" dirty="0"/>
              <a:t> </a:t>
            </a:r>
            <a:r>
              <a:rPr spc="-5" dirty="0"/>
              <a:t>en</a:t>
            </a:r>
            <a:r>
              <a:rPr spc="-20" dirty="0"/>
              <a:t> </a:t>
            </a:r>
            <a:r>
              <a:rPr spc="-5" dirty="0"/>
              <a:t>seccionador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26577" y="860298"/>
            <a:ext cx="3301365" cy="2063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0495">
              <a:spcBef>
                <a:spcPts val="95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COMPONENTE</a:t>
            </a:r>
            <a:endParaRPr sz="1400" dirty="0">
              <a:latin typeface="Arial"/>
              <a:cs typeface="Arial"/>
            </a:endParaRPr>
          </a:p>
          <a:p>
            <a:pPr marL="12700">
              <a:spcBef>
                <a:spcPts val="890"/>
              </a:spcBef>
            </a:pPr>
            <a:r>
              <a:rPr sz="1100" b="1" spc="-5" dirty="0">
                <a:latin typeface="Arial"/>
                <a:cs typeface="Arial"/>
              </a:rPr>
              <a:t>BANCADA/CARRO/CHASIS/SOPORTE/SOPORTE</a:t>
            </a:r>
            <a:endParaRPr sz="1100" dirty="0">
              <a:latin typeface="Arial"/>
              <a:cs typeface="Arial"/>
            </a:endParaRPr>
          </a:p>
          <a:p>
            <a:pPr marL="12700" marR="2108835">
              <a:lnSpc>
                <a:spcPct val="112700"/>
              </a:lnSpc>
              <a:spcBef>
                <a:spcPts val="25"/>
              </a:spcBef>
            </a:pPr>
            <a:r>
              <a:rPr sz="1100" spc="-5" dirty="0">
                <a:latin typeface="Arial MT"/>
                <a:cs typeface="Arial MT"/>
              </a:rPr>
              <a:t>Puesta</a:t>
            </a:r>
            <a:r>
              <a:rPr sz="1100" spc="-5" dirty="0">
                <a:latin typeface="Arial MT"/>
                <a:cs typeface="Arial MT"/>
              </a:rPr>
              <a:t> a </a:t>
            </a:r>
            <a:r>
              <a:rPr sz="1100" spc="-5" dirty="0" err="1" smtClean="0">
                <a:latin typeface="Arial MT"/>
                <a:cs typeface="Arial MT"/>
              </a:rPr>
              <a:t>tierra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Fijación</a:t>
            </a:r>
            <a:r>
              <a:rPr sz="1100" spc="-1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soportes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135"/>
              </a:spcBef>
            </a:pPr>
            <a:r>
              <a:rPr sz="1100" spc="-5" dirty="0">
                <a:latin typeface="Arial MT"/>
                <a:cs typeface="Arial MT"/>
              </a:rPr>
              <a:t>Obra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fábrica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o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soportes</a:t>
            </a:r>
            <a:endParaRPr sz="1100" dirty="0">
              <a:latin typeface="Arial MT"/>
              <a:cs typeface="Arial MT"/>
            </a:endParaRPr>
          </a:p>
          <a:p>
            <a:pPr marL="12700" marR="2325370">
              <a:lnSpc>
                <a:spcPts val="1639"/>
              </a:lnSpc>
              <a:spcBef>
                <a:spcPts val="70"/>
              </a:spcBef>
            </a:pPr>
            <a:r>
              <a:rPr sz="1100" b="1" spc="-5" dirty="0" smtClean="0">
                <a:latin typeface="Arial"/>
                <a:cs typeface="Arial"/>
              </a:rPr>
              <a:t>MANDOS</a:t>
            </a:r>
            <a:r>
              <a:rPr lang="es-ES" sz="1100" b="1" spc="-5" dirty="0" smtClean="0">
                <a:latin typeface="Arial"/>
                <a:cs typeface="Arial"/>
              </a:rPr>
              <a:t> </a:t>
            </a:r>
            <a:r>
              <a:rPr sz="1100" b="1" spc="-10" dirty="0" smtClean="0">
                <a:latin typeface="Arial"/>
                <a:cs typeface="Arial"/>
              </a:rPr>
              <a:t>M</a:t>
            </a:r>
            <a:r>
              <a:rPr sz="1100" b="1" dirty="0" smtClean="0">
                <a:latin typeface="Arial"/>
                <a:cs typeface="Arial"/>
              </a:rPr>
              <a:t>E</a:t>
            </a:r>
            <a:r>
              <a:rPr sz="1100" b="1" spc="-10" dirty="0" smtClean="0">
                <a:latin typeface="Arial"/>
                <a:cs typeface="Arial"/>
              </a:rPr>
              <a:t>U</a:t>
            </a:r>
            <a:r>
              <a:rPr sz="1100" b="1" spc="-5" dirty="0" smtClean="0">
                <a:latin typeface="Arial"/>
                <a:cs typeface="Arial"/>
              </a:rPr>
              <a:t>MÁT</a:t>
            </a:r>
            <a:r>
              <a:rPr sz="1100" b="1" dirty="0" smtClean="0">
                <a:latin typeface="Arial"/>
                <a:cs typeface="Arial"/>
              </a:rPr>
              <a:t>I</a:t>
            </a:r>
            <a:r>
              <a:rPr sz="1100" b="1" spc="-5" dirty="0" smtClean="0">
                <a:latin typeface="Arial"/>
                <a:cs typeface="Arial"/>
              </a:rPr>
              <a:t>C</a:t>
            </a:r>
            <a:r>
              <a:rPr sz="1100" b="1" spc="-10" dirty="0" smtClean="0">
                <a:latin typeface="Arial"/>
                <a:cs typeface="Arial"/>
              </a:rPr>
              <a:t>OS</a:t>
            </a:r>
            <a:endParaRPr sz="1100" dirty="0">
              <a:latin typeface="Arial"/>
              <a:cs typeface="Arial"/>
            </a:endParaRPr>
          </a:p>
          <a:p>
            <a:pPr marL="12700" marR="223520">
              <a:lnSpc>
                <a:spcPts val="1460"/>
              </a:lnSpc>
              <a:spcBef>
                <a:spcPts val="15"/>
              </a:spcBef>
            </a:pPr>
            <a:r>
              <a:rPr sz="1100" spc="-5" dirty="0">
                <a:latin typeface="Arial MT"/>
                <a:cs typeface="Arial MT"/>
              </a:rPr>
              <a:t>Armarios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(rejillas,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ventilación,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cierre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</a:t>
            </a:r>
            <a:r>
              <a:rPr sz="1100" spc="20" dirty="0">
                <a:latin typeface="Arial MT"/>
                <a:cs typeface="Arial MT"/>
              </a:rPr>
              <a:t> </a:t>
            </a:r>
            <a:r>
              <a:rPr sz="1100" spc="-5" dirty="0" err="1">
                <a:latin typeface="Arial MT"/>
                <a:cs typeface="Arial MT"/>
              </a:rPr>
              <a:t>alumbrado</a:t>
            </a:r>
            <a:r>
              <a:rPr sz="1100" spc="-5" dirty="0" smtClean="0">
                <a:latin typeface="Arial MT"/>
                <a:cs typeface="Arial MT"/>
              </a:rPr>
              <a:t>)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Fugas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aire/aceite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100"/>
              </a:spcBef>
            </a:pPr>
            <a:r>
              <a:rPr sz="1100" spc="-5" dirty="0">
                <a:latin typeface="Arial MT"/>
                <a:cs typeface="Arial MT"/>
              </a:rPr>
              <a:t>Regletas de bornas y cableado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09856" y="860298"/>
            <a:ext cx="110363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OPERACIÓN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82073" y="1356810"/>
            <a:ext cx="770255" cy="58864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indent="45720">
              <a:lnSpc>
                <a:spcPct val="111600"/>
              </a:lnSpc>
              <a:spcBef>
                <a:spcPts val="114"/>
              </a:spcBef>
            </a:pP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81970" y="2520388"/>
            <a:ext cx="800100" cy="57785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4604" marR="5080" indent="-2540">
              <a:lnSpc>
                <a:spcPct val="108400"/>
              </a:lnSpc>
              <a:spcBef>
                <a:spcPts val="155"/>
              </a:spcBef>
            </a:pP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Reapretar</a:t>
            </a:r>
            <a:r>
              <a:rPr sz="1100" spc="-5" dirty="0" smtClean="0">
                <a:latin typeface="Arial MT"/>
                <a:cs typeface="Arial MT"/>
              </a:rPr>
              <a:t> y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26576" y="3081531"/>
            <a:ext cx="128397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Contactos</a:t>
            </a:r>
            <a:r>
              <a:rPr sz="1100" spc="-5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auxiliares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81541" y="3247348"/>
            <a:ext cx="727075" cy="206565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 marR="5080" indent="2540">
              <a:lnSpc>
                <a:spcPct val="111200"/>
              </a:lnSpc>
              <a:spcBef>
                <a:spcPts val="15"/>
              </a:spcBef>
            </a:pPr>
            <a:r>
              <a:rPr sz="1100" spc="-5" dirty="0" err="1" smtClean="0">
                <a:latin typeface="Arial MT"/>
                <a:cs typeface="Arial MT"/>
              </a:rPr>
              <a:t>limpiar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10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10" dirty="0" err="1" smtClean="0">
                <a:latin typeface="Arial MT"/>
                <a:cs typeface="Arial MT"/>
              </a:rPr>
              <a:t>m</a:t>
            </a:r>
            <a:r>
              <a:rPr sz="1100" spc="-5" dirty="0" err="1" smtClean="0">
                <a:latin typeface="Arial MT"/>
                <a:cs typeface="Arial MT"/>
              </a:rPr>
              <a:t>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26577" y="3411935"/>
            <a:ext cx="3082925" cy="2486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00">
              <a:lnSpc>
                <a:spcPct val="111800"/>
              </a:lnSpc>
              <a:spcBef>
                <a:spcPts val="100"/>
              </a:spcBef>
            </a:pPr>
            <a:r>
              <a:rPr sz="1100" spc="-5" dirty="0">
                <a:latin typeface="Arial MT"/>
                <a:cs typeface="Arial MT"/>
              </a:rPr>
              <a:t>Resistencia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calefacción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dirty="0" err="1" smtClean="0">
                <a:latin typeface="Arial MT"/>
                <a:cs typeface="Arial MT"/>
              </a:rPr>
              <a:t>Señalización</a:t>
            </a:r>
            <a:r>
              <a:rPr sz="110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local/</a:t>
            </a:r>
            <a:r>
              <a:rPr sz="1100" spc="-5" dirty="0">
                <a:latin typeface="Arial MT"/>
                <a:cs typeface="Arial MT"/>
              </a:rPr>
              <a:t>remota</a:t>
            </a:r>
            <a:r>
              <a:rPr sz="1100" spc="-5" dirty="0">
                <a:latin typeface="Arial MT"/>
                <a:cs typeface="Arial MT"/>
              </a:rPr>
              <a:t> y </a:t>
            </a:r>
            <a:r>
              <a:rPr sz="1100" spc="-5" dirty="0" err="1" smtClean="0">
                <a:latin typeface="Arial MT"/>
                <a:cs typeface="Arial MT"/>
              </a:rPr>
              <a:t>resorte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Accionamiento</a:t>
            </a:r>
            <a:r>
              <a:rPr sz="1100" spc="-1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manual</a:t>
            </a:r>
            <a:endParaRPr sz="1100" dirty="0">
              <a:latin typeface="Arial MT"/>
              <a:cs typeface="Arial MT"/>
            </a:endParaRPr>
          </a:p>
          <a:p>
            <a:pPr marL="12700" marR="1772285">
              <a:lnSpc>
                <a:spcPct val="111700"/>
              </a:lnSpc>
            </a:pPr>
            <a:r>
              <a:rPr sz="1100" spc="-5" dirty="0">
                <a:latin typeface="Arial MT"/>
                <a:cs typeface="Arial MT"/>
              </a:rPr>
              <a:t>Puesta</a:t>
            </a:r>
            <a:r>
              <a:rPr sz="1100" spc="-5" dirty="0">
                <a:latin typeface="Arial MT"/>
                <a:cs typeface="Arial MT"/>
              </a:rPr>
              <a:t> a </a:t>
            </a:r>
            <a:r>
              <a:rPr sz="1100" spc="-5" dirty="0" err="1" smtClean="0">
                <a:latin typeface="Arial MT"/>
                <a:cs typeface="Arial MT"/>
              </a:rPr>
              <a:t>tierra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Finales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spc="-5" dirty="0" err="1" smtClean="0">
                <a:latin typeface="Arial MT"/>
                <a:cs typeface="Arial MT"/>
              </a:rPr>
              <a:t>carrera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Bloqueos</a:t>
            </a:r>
            <a:r>
              <a:rPr sz="1100" spc="-30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mecánicos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Electroválvulas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dirty="0" err="1" smtClean="0">
                <a:latin typeface="Arial MT"/>
                <a:cs typeface="Arial MT"/>
              </a:rPr>
              <a:t>Válvulas</a:t>
            </a:r>
            <a:r>
              <a:rPr sz="1100" spc="-2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manuales</a:t>
            </a:r>
            <a:endParaRPr sz="1100" dirty="0">
              <a:latin typeface="Arial MT"/>
              <a:cs typeface="Arial MT"/>
            </a:endParaRPr>
          </a:p>
          <a:p>
            <a:pPr marL="12700" marR="655320">
              <a:lnSpc>
                <a:spcPts val="1490"/>
              </a:lnSpc>
              <a:spcBef>
                <a:spcPts val="65"/>
              </a:spcBef>
            </a:pPr>
            <a:r>
              <a:rPr sz="1100" spc="-5" dirty="0">
                <a:latin typeface="Arial MT"/>
                <a:cs typeface="Arial MT"/>
              </a:rPr>
              <a:t>Funcionamiento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 err="1">
                <a:latin typeface="Arial MT"/>
                <a:cs typeface="Arial MT"/>
              </a:rPr>
              <a:t>bloqueo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neumático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dirty="0" err="1" smtClean="0">
                <a:latin typeface="Arial MT"/>
                <a:cs typeface="Arial MT"/>
              </a:rPr>
              <a:t>Cojinetes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65"/>
              </a:spcBef>
            </a:pPr>
            <a:r>
              <a:rPr sz="1100" spc="-5" dirty="0">
                <a:latin typeface="Arial MT"/>
                <a:cs typeface="Arial MT"/>
              </a:rPr>
              <a:t>Armarios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(rejillas,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ventilación,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cierre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</a:t>
            </a:r>
            <a:r>
              <a:rPr sz="1100" spc="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alumbrado</a:t>
            </a:r>
            <a:r>
              <a:rPr sz="1100" spc="-5" dirty="0">
                <a:latin typeface="Arial MT"/>
                <a:cs typeface="Arial MT"/>
              </a:rPr>
              <a:t>)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165"/>
              </a:spcBef>
            </a:pPr>
            <a:r>
              <a:rPr sz="1100" spc="-5" dirty="0">
                <a:latin typeface="Arial MT"/>
                <a:cs typeface="Arial MT"/>
              </a:rPr>
              <a:t>Fugas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aire/aceite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140"/>
              </a:spcBef>
            </a:pPr>
            <a:r>
              <a:rPr sz="1100" spc="-5" dirty="0">
                <a:latin typeface="Arial MT"/>
                <a:cs typeface="Arial MT"/>
              </a:rPr>
              <a:t>Regletas de bornas y cableado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81970" y="5476990"/>
            <a:ext cx="800100" cy="7981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4604" marR="5080" indent="-2540">
              <a:lnSpc>
                <a:spcPct val="108000"/>
              </a:lnSpc>
              <a:spcBef>
                <a:spcPts val="130"/>
              </a:spcBef>
            </a:pP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Reapretar</a:t>
            </a:r>
            <a:r>
              <a:rPr sz="1100" spc="-5" dirty="0" smtClean="0">
                <a:latin typeface="Arial MT"/>
                <a:cs typeface="Arial MT"/>
              </a:rPr>
              <a:t> y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endParaRPr sz="1100" dirty="0">
              <a:latin typeface="Arial MT"/>
              <a:cs typeface="Arial MT"/>
            </a:endParaRPr>
          </a:p>
          <a:p>
            <a:pPr marL="124460">
              <a:spcBef>
                <a:spcPts val="455"/>
              </a:spcBef>
            </a:pPr>
            <a:r>
              <a:rPr sz="1100" spc="-5" dirty="0">
                <a:latin typeface="Arial MT"/>
                <a:cs typeface="Arial MT"/>
              </a:rPr>
              <a:t>limpiar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26576" y="6032806"/>
            <a:ext cx="128397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Contactos</a:t>
            </a:r>
            <a:r>
              <a:rPr sz="1100" spc="-5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auxiliares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9129" y="444246"/>
            <a:ext cx="8000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27100" algn="l"/>
              </a:tabLst>
            </a:pPr>
            <a:r>
              <a:rPr spc="-5" dirty="0"/>
              <a:t>2.2.3	</a:t>
            </a:r>
            <a:r>
              <a:rPr dirty="0"/>
              <a:t>MANTENIMIENTO</a:t>
            </a:r>
            <a:r>
              <a:rPr spc="-20" dirty="0"/>
              <a:t> </a:t>
            </a:r>
            <a:r>
              <a:rPr dirty="0"/>
              <a:t>PREVENTIVO.</a:t>
            </a:r>
            <a:r>
              <a:rPr spc="-25" dirty="0"/>
              <a:t> </a:t>
            </a:r>
            <a:r>
              <a:rPr spc="-5" dirty="0"/>
              <a:t>Revisión</a:t>
            </a:r>
            <a:r>
              <a:rPr spc="-20" dirty="0"/>
              <a:t> </a:t>
            </a:r>
            <a:r>
              <a:rPr spc="-5" dirty="0"/>
              <a:t>detallada</a:t>
            </a:r>
            <a:r>
              <a:rPr spc="-20" dirty="0"/>
              <a:t> </a:t>
            </a:r>
            <a:r>
              <a:rPr spc="-5" dirty="0"/>
              <a:t>en</a:t>
            </a:r>
            <a:r>
              <a:rPr spc="-20" dirty="0"/>
              <a:t> </a:t>
            </a:r>
            <a:r>
              <a:rPr spc="-5" dirty="0"/>
              <a:t>seccionador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64499" y="912113"/>
            <a:ext cx="434911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3257550" algn="l"/>
              </a:tabLst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COMPONENTE</a:t>
            </a:r>
            <a:r>
              <a:rPr sz="1400" b="1" spc="-5" dirty="0">
                <a:latin typeface="Arial"/>
                <a:cs typeface="Arial"/>
              </a:rPr>
              <a:t>	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OPERACIÓN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15909" y="1302711"/>
            <a:ext cx="3676015" cy="32896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82725">
              <a:lnSpc>
                <a:spcPct val="111800"/>
              </a:lnSpc>
              <a:spcBef>
                <a:spcPts val="100"/>
              </a:spcBef>
            </a:pPr>
            <a:r>
              <a:rPr sz="1100" dirty="0">
                <a:latin typeface="Arial MT"/>
                <a:cs typeface="Arial MT"/>
              </a:rPr>
              <a:t>Señalización </a:t>
            </a:r>
            <a:r>
              <a:rPr sz="1100" spc="-5" dirty="0">
                <a:latin typeface="Arial MT"/>
                <a:cs typeface="Arial MT"/>
              </a:rPr>
              <a:t>local/remota</a:t>
            </a:r>
            <a:r>
              <a:rPr sz="1100" spc="-5" dirty="0">
                <a:latin typeface="Arial MT"/>
                <a:cs typeface="Arial MT"/>
              </a:rPr>
              <a:t> y </a:t>
            </a:r>
            <a:r>
              <a:rPr sz="1100" spc="-5" dirty="0" err="1" smtClean="0">
                <a:latin typeface="Arial MT"/>
                <a:cs typeface="Arial MT"/>
              </a:rPr>
              <a:t>resorte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Accionamiento</a:t>
            </a:r>
            <a:r>
              <a:rPr sz="1100" spc="-1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manual</a:t>
            </a:r>
            <a:endParaRPr sz="1100" dirty="0">
              <a:latin typeface="Arial MT"/>
              <a:cs typeface="Arial MT"/>
            </a:endParaRPr>
          </a:p>
          <a:p>
            <a:pPr marL="12700" marR="2365375">
              <a:lnSpc>
                <a:spcPts val="1480"/>
              </a:lnSpc>
              <a:spcBef>
                <a:spcPts val="65"/>
              </a:spcBef>
            </a:pPr>
            <a:r>
              <a:rPr sz="1100" spc="-5" dirty="0">
                <a:latin typeface="Arial MT"/>
                <a:cs typeface="Arial MT"/>
              </a:rPr>
              <a:t>Puesta</a:t>
            </a:r>
            <a:r>
              <a:rPr sz="1100" spc="-5" dirty="0">
                <a:latin typeface="Arial MT"/>
                <a:cs typeface="Arial MT"/>
              </a:rPr>
              <a:t> a </a:t>
            </a:r>
            <a:r>
              <a:rPr sz="1100" spc="-5" dirty="0" err="1" smtClean="0">
                <a:latin typeface="Arial MT"/>
                <a:cs typeface="Arial MT"/>
              </a:rPr>
              <a:t>tierra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Finales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spc="-5" dirty="0" err="1" smtClean="0">
                <a:latin typeface="Arial MT"/>
                <a:cs typeface="Arial MT"/>
              </a:rPr>
              <a:t>carrera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Bloqueos</a:t>
            </a:r>
            <a:r>
              <a:rPr sz="1100" spc="-3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mecánicos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70"/>
              </a:spcBef>
            </a:pPr>
            <a:r>
              <a:rPr sz="1100" spc="-5" dirty="0">
                <a:latin typeface="Arial MT"/>
                <a:cs typeface="Arial MT"/>
              </a:rPr>
              <a:t>Relés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térmicos y/o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fusibles</a:t>
            </a:r>
            <a:endParaRPr sz="1100" dirty="0">
              <a:latin typeface="Arial MT"/>
              <a:cs typeface="Arial MT"/>
            </a:endParaRPr>
          </a:p>
          <a:p>
            <a:pPr marL="12700" marR="5080">
              <a:lnSpc>
                <a:spcPts val="1490"/>
              </a:lnSpc>
              <a:spcBef>
                <a:spcPts val="65"/>
              </a:spcBef>
            </a:pPr>
            <a:r>
              <a:rPr sz="1100" spc="-5" dirty="0">
                <a:latin typeface="Arial MT"/>
                <a:cs typeface="Arial MT"/>
              </a:rPr>
              <a:t>Contactores: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bobinas,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contactos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resistencia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de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economía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Relés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auxiliares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60"/>
              </a:spcBef>
            </a:pPr>
            <a:r>
              <a:rPr sz="1100" spc="-5" dirty="0">
                <a:latin typeface="Arial MT"/>
                <a:cs typeface="Arial MT"/>
              </a:rPr>
              <a:t>Motor: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escobillas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conexiones</a:t>
            </a:r>
            <a:endParaRPr sz="1100" dirty="0">
              <a:latin typeface="Arial MT"/>
              <a:cs typeface="Arial MT"/>
            </a:endParaRPr>
          </a:p>
          <a:p>
            <a:pPr marL="12700" marR="1751964">
              <a:lnSpc>
                <a:spcPct val="111800"/>
              </a:lnSpc>
            </a:pPr>
            <a:r>
              <a:rPr sz="1100" spc="-5" dirty="0">
                <a:latin typeface="Arial MT"/>
                <a:cs typeface="Arial MT"/>
              </a:rPr>
              <a:t>Bombas de presión</a:t>
            </a:r>
            <a:r>
              <a:rPr sz="1100" spc="-5" dirty="0">
                <a:latin typeface="Arial MT"/>
                <a:cs typeface="Arial MT"/>
              </a:rPr>
              <a:t> de </a:t>
            </a:r>
            <a:r>
              <a:rPr sz="1100" spc="-5" dirty="0" err="1" smtClean="0">
                <a:latin typeface="Arial MT"/>
                <a:cs typeface="Arial MT"/>
              </a:rPr>
              <a:t>aceite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dirty="0" err="1" smtClean="0">
                <a:latin typeface="Arial MT"/>
                <a:cs typeface="Arial MT"/>
              </a:rPr>
              <a:t>Válvulas</a:t>
            </a:r>
            <a:r>
              <a:rPr sz="110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regulación</a:t>
            </a:r>
            <a:r>
              <a:rPr sz="1100" spc="-5" dirty="0">
                <a:latin typeface="Arial MT"/>
                <a:cs typeface="Arial MT"/>
              </a:rPr>
              <a:t> de </a:t>
            </a:r>
            <a:r>
              <a:rPr sz="1100" spc="-5" dirty="0" err="1" smtClean="0">
                <a:latin typeface="Arial MT"/>
                <a:cs typeface="Arial MT"/>
              </a:rPr>
              <a:t>presión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dirty="0" err="1" smtClean="0">
                <a:latin typeface="Arial MT"/>
                <a:cs typeface="Arial MT"/>
              </a:rPr>
              <a:t>Nivel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spc="-5" dirty="0">
                <a:latin typeface="Arial MT"/>
                <a:cs typeface="Arial MT"/>
              </a:rPr>
              <a:t>aceite</a:t>
            </a:r>
            <a:endParaRPr sz="1100" dirty="0">
              <a:latin typeface="Arial MT"/>
              <a:cs typeface="Arial MT"/>
            </a:endParaRPr>
          </a:p>
          <a:p>
            <a:pPr marL="12700" marR="2853690">
              <a:lnSpc>
                <a:spcPts val="1580"/>
              </a:lnSpc>
              <a:spcBef>
                <a:spcPts val="5"/>
              </a:spcBef>
            </a:pPr>
            <a:r>
              <a:rPr sz="1100" dirty="0" err="1" smtClean="0">
                <a:latin typeface="Arial MT"/>
                <a:cs typeface="Arial MT"/>
              </a:rPr>
              <a:t>Cojinetes</a:t>
            </a:r>
            <a:r>
              <a:rPr lang="es-ES" sz="1100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E</a:t>
            </a:r>
            <a:r>
              <a:rPr sz="1100" dirty="0" smtClean="0">
                <a:latin typeface="Arial MT"/>
                <a:cs typeface="Arial MT"/>
              </a:rPr>
              <a:t>LÉ</a:t>
            </a:r>
            <a:r>
              <a:rPr sz="1100" spc="-5" dirty="0" smtClean="0">
                <a:latin typeface="Arial MT"/>
                <a:cs typeface="Arial MT"/>
              </a:rPr>
              <a:t>C</a:t>
            </a:r>
            <a:r>
              <a:rPr sz="1100" dirty="0" smtClean="0">
                <a:latin typeface="Arial MT"/>
                <a:cs typeface="Arial MT"/>
              </a:rPr>
              <a:t>T</a:t>
            </a:r>
            <a:r>
              <a:rPr sz="1100" spc="-10" dirty="0" smtClean="0">
                <a:latin typeface="Arial MT"/>
                <a:cs typeface="Arial MT"/>
              </a:rPr>
              <a:t>R</a:t>
            </a:r>
            <a:r>
              <a:rPr sz="1100" spc="-5" dirty="0" smtClean="0">
                <a:latin typeface="Arial MT"/>
                <a:cs typeface="Arial MT"/>
              </a:rPr>
              <a:t>ICO</a:t>
            </a:r>
            <a:endParaRPr sz="1100" dirty="0">
              <a:latin typeface="Arial MT"/>
              <a:cs typeface="Arial MT"/>
            </a:endParaRPr>
          </a:p>
          <a:p>
            <a:pPr marL="12700" marR="598805">
              <a:lnSpc>
                <a:spcPts val="1470"/>
              </a:lnSpc>
              <a:spcBef>
                <a:spcPts val="30"/>
              </a:spcBef>
            </a:pPr>
            <a:r>
              <a:rPr sz="1100" spc="-5" dirty="0">
                <a:latin typeface="Arial MT"/>
                <a:cs typeface="Arial MT"/>
              </a:rPr>
              <a:t>Armarios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(rejillas,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ventilación,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cierre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</a:t>
            </a:r>
            <a:r>
              <a:rPr sz="1100" spc="20" dirty="0">
                <a:latin typeface="Arial MT"/>
                <a:cs typeface="Arial MT"/>
              </a:rPr>
              <a:t> </a:t>
            </a:r>
            <a:r>
              <a:rPr sz="1100" spc="-5" dirty="0" err="1">
                <a:latin typeface="Arial MT"/>
                <a:cs typeface="Arial MT"/>
              </a:rPr>
              <a:t>alumbrado</a:t>
            </a:r>
            <a:r>
              <a:rPr sz="1100" spc="-5" dirty="0" smtClean="0">
                <a:latin typeface="Arial MT"/>
                <a:cs typeface="Arial MT"/>
              </a:rPr>
              <a:t>)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Fugas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aire/aceite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80"/>
              </a:spcBef>
            </a:pPr>
            <a:r>
              <a:rPr sz="1100" spc="-5" dirty="0">
                <a:latin typeface="Arial MT"/>
                <a:cs typeface="Arial MT"/>
              </a:rPr>
              <a:t>Regletas de bornas y cableado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80845" y="1302710"/>
            <a:ext cx="816610" cy="2462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0325">
              <a:lnSpc>
                <a:spcPct val="111800"/>
              </a:lnSpc>
              <a:spcBef>
                <a:spcPts val="100"/>
              </a:spcBef>
            </a:pP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sz="1100" spc="-60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*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35275" y="3946895"/>
            <a:ext cx="831850" cy="2225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 indent="-635">
              <a:lnSpc>
                <a:spcPct val="109100"/>
              </a:lnSpc>
              <a:spcBef>
                <a:spcPts val="130"/>
              </a:spcBef>
            </a:pP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Reapretar</a:t>
            </a:r>
            <a:r>
              <a:rPr sz="1100" spc="-5" dirty="0" smtClean="0">
                <a:latin typeface="Arial MT"/>
                <a:cs typeface="Arial MT"/>
              </a:rPr>
              <a:t> y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10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10" dirty="0" err="1" smtClean="0">
                <a:latin typeface="Arial MT"/>
                <a:cs typeface="Arial MT"/>
              </a:rPr>
              <a:t>mproba</a:t>
            </a:r>
            <a:r>
              <a:rPr sz="1100" spc="-5" dirty="0" err="1" smtClean="0">
                <a:latin typeface="Arial MT"/>
                <a:cs typeface="Arial MT"/>
              </a:rPr>
              <a:t>r</a:t>
            </a:r>
            <a:r>
              <a:rPr sz="1100" spc="-10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y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limpiar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15909" y="4691693"/>
            <a:ext cx="128333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Contactos</a:t>
            </a:r>
            <a:r>
              <a:rPr sz="1100" spc="-5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auxiliares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15908" y="5019045"/>
            <a:ext cx="2198370" cy="11525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12300"/>
              </a:lnSpc>
              <a:spcBef>
                <a:spcPts val="105"/>
              </a:spcBef>
            </a:pPr>
            <a:r>
              <a:rPr sz="1100" spc="-5" dirty="0">
                <a:latin typeface="Arial MT"/>
                <a:cs typeface="Arial MT"/>
              </a:rPr>
              <a:t>Resistencia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calefacción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dirty="0" err="1" smtClean="0">
                <a:latin typeface="Arial MT"/>
                <a:cs typeface="Arial MT"/>
              </a:rPr>
              <a:t>Señalización</a:t>
            </a:r>
            <a:r>
              <a:rPr sz="110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local/</a:t>
            </a:r>
            <a:r>
              <a:rPr sz="1100" spc="-5" dirty="0">
                <a:latin typeface="Arial MT"/>
                <a:cs typeface="Arial MT"/>
              </a:rPr>
              <a:t>remota</a:t>
            </a:r>
            <a:r>
              <a:rPr sz="1100" spc="-5" dirty="0">
                <a:latin typeface="Arial MT"/>
                <a:cs typeface="Arial MT"/>
              </a:rPr>
              <a:t> y </a:t>
            </a:r>
            <a:r>
              <a:rPr sz="1100" spc="-5" dirty="0" err="1" smtClean="0">
                <a:latin typeface="Arial MT"/>
                <a:cs typeface="Arial MT"/>
              </a:rPr>
              <a:t>resorte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Accionamiento</a:t>
            </a:r>
            <a:r>
              <a:rPr sz="1100" spc="-1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manual</a:t>
            </a:r>
            <a:endParaRPr sz="1100" dirty="0">
              <a:latin typeface="Arial MT"/>
              <a:cs typeface="Arial MT"/>
            </a:endParaRPr>
          </a:p>
          <a:p>
            <a:pPr marL="12700" marR="887730">
              <a:lnSpc>
                <a:spcPct val="111600"/>
              </a:lnSpc>
            </a:pPr>
            <a:r>
              <a:rPr sz="1100" spc="-5" dirty="0">
                <a:latin typeface="Arial MT"/>
                <a:cs typeface="Arial MT"/>
              </a:rPr>
              <a:t>Puesta</a:t>
            </a:r>
            <a:r>
              <a:rPr sz="1100" spc="-5" dirty="0">
                <a:latin typeface="Arial MT"/>
                <a:cs typeface="Arial MT"/>
              </a:rPr>
              <a:t> a </a:t>
            </a:r>
            <a:r>
              <a:rPr sz="1100" spc="-5" dirty="0" err="1" smtClean="0">
                <a:latin typeface="Arial MT"/>
                <a:cs typeface="Arial MT"/>
              </a:rPr>
              <a:t>tierra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Finales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spc="-5" dirty="0" err="1" smtClean="0">
                <a:latin typeface="Arial MT"/>
                <a:cs typeface="Arial MT"/>
              </a:rPr>
              <a:t>carrera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Bloqueos</a:t>
            </a:r>
            <a:r>
              <a:rPr sz="1100" spc="-3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mecánicos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2.2.3	</a:t>
            </a:r>
            <a:r>
              <a:rPr dirty="0"/>
              <a:t>MANTENIMIENTO</a:t>
            </a:r>
            <a:r>
              <a:rPr spc="-15" dirty="0"/>
              <a:t> </a:t>
            </a:r>
            <a:r>
              <a:rPr dirty="0"/>
              <a:t>PREVENTIVO.</a:t>
            </a:r>
            <a:r>
              <a:rPr spc="-25" dirty="0"/>
              <a:t> </a:t>
            </a:r>
            <a:r>
              <a:rPr spc="-5" dirty="0"/>
              <a:t>Revisión</a:t>
            </a:r>
            <a:r>
              <a:rPr spc="-20" dirty="0"/>
              <a:t> </a:t>
            </a:r>
            <a:r>
              <a:rPr spc="-5" dirty="0"/>
              <a:t>detallada</a:t>
            </a:r>
            <a:r>
              <a:rPr spc="-15" dirty="0"/>
              <a:t> </a:t>
            </a:r>
            <a:r>
              <a:rPr spc="-5" dirty="0"/>
              <a:t>en</a:t>
            </a:r>
            <a:r>
              <a:rPr spc="-20" dirty="0"/>
              <a:t> </a:t>
            </a:r>
            <a:r>
              <a:rPr spc="-5" dirty="0"/>
              <a:t>seccionador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93632" y="998493"/>
            <a:ext cx="1299210" cy="54737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spcBef>
                <a:spcPts val="720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COMPONENTE</a:t>
            </a:r>
            <a:endParaRPr sz="1400">
              <a:latin typeface="Arial"/>
              <a:cs typeface="Arial"/>
            </a:endParaRPr>
          </a:p>
          <a:p>
            <a:pPr marL="88900">
              <a:spcBef>
                <a:spcPts val="484"/>
              </a:spcBef>
            </a:pPr>
            <a:r>
              <a:rPr sz="1100" spc="-5" dirty="0">
                <a:latin typeface="Arial MT"/>
                <a:cs typeface="Arial MT"/>
              </a:rPr>
              <a:t>Mecanismos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88876" y="998493"/>
            <a:ext cx="1103630" cy="8737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spcBef>
                <a:spcPts val="720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OPERACIÓN</a:t>
            </a:r>
            <a:endParaRPr sz="1400" dirty="0">
              <a:latin typeface="Arial"/>
              <a:cs typeface="Arial"/>
            </a:endParaRPr>
          </a:p>
          <a:p>
            <a:pPr marL="223520" marR="296545" indent="635" algn="just">
              <a:lnSpc>
                <a:spcPct val="97500"/>
              </a:lnSpc>
              <a:spcBef>
                <a:spcPts val="515"/>
              </a:spcBef>
            </a:pPr>
            <a:r>
              <a:rPr sz="1100" spc="-5" dirty="0" err="1">
                <a:latin typeface="Arial MT"/>
                <a:cs typeface="Arial MT"/>
              </a:rPr>
              <a:t>Limpiar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y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Engrasar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</a:t>
            </a:r>
            <a:r>
              <a:rPr sz="1100" spc="-10" dirty="0" err="1" smtClean="0">
                <a:latin typeface="Arial MT"/>
                <a:cs typeface="Arial MT"/>
              </a:rPr>
              <a:t>v</a:t>
            </a:r>
            <a:r>
              <a:rPr sz="1100" spc="-5" dirty="0" err="1" smtClean="0">
                <a:latin typeface="Arial MT"/>
                <a:cs typeface="Arial MT"/>
              </a:rPr>
              <a:t>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69833" y="1679453"/>
            <a:ext cx="168592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Relés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térmicos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y/o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fusibles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69833" y="2025099"/>
            <a:ext cx="3082925" cy="179768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spcBef>
                <a:spcPts val="165"/>
              </a:spcBef>
            </a:pPr>
            <a:r>
              <a:rPr sz="1100" spc="-5" dirty="0">
                <a:latin typeface="Arial MT"/>
                <a:cs typeface="Arial MT"/>
              </a:rPr>
              <a:t>Relés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auxiliares</a:t>
            </a:r>
            <a:endParaRPr sz="1100" dirty="0">
              <a:latin typeface="Arial MT"/>
              <a:cs typeface="Arial MT"/>
            </a:endParaRPr>
          </a:p>
          <a:p>
            <a:pPr marL="12700" marR="1162050">
              <a:lnSpc>
                <a:spcPts val="1400"/>
              </a:lnSpc>
              <a:spcBef>
                <a:spcPts val="45"/>
              </a:spcBef>
            </a:pPr>
            <a:r>
              <a:rPr sz="1100" spc="-5" dirty="0">
                <a:latin typeface="Arial MT"/>
                <a:cs typeface="Arial MT"/>
              </a:rPr>
              <a:t>Motor: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escobillas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 </a:t>
            </a:r>
            <a:r>
              <a:rPr sz="1100" spc="-5" dirty="0" err="1" smtClean="0">
                <a:latin typeface="Arial MT"/>
                <a:cs typeface="Arial MT"/>
              </a:rPr>
              <a:t>conexiones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dirty="0" err="1" smtClean="0">
                <a:latin typeface="Arial MT"/>
                <a:cs typeface="Arial MT"/>
              </a:rPr>
              <a:t>Caja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reductora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10"/>
              </a:spcBef>
            </a:pPr>
            <a:r>
              <a:rPr sz="1100" dirty="0">
                <a:latin typeface="Arial MT"/>
                <a:cs typeface="Arial MT"/>
              </a:rPr>
              <a:t>Husillo</a:t>
            </a:r>
            <a:endParaRPr sz="1100" dirty="0">
              <a:latin typeface="Arial MT"/>
              <a:cs typeface="Arial MT"/>
            </a:endParaRPr>
          </a:p>
          <a:p>
            <a:pPr marL="12700" marR="1316990">
              <a:lnSpc>
                <a:spcPct val="105000"/>
              </a:lnSpc>
            </a:pPr>
            <a:r>
              <a:rPr sz="1100" spc="-5" dirty="0">
                <a:latin typeface="Arial MT"/>
                <a:cs typeface="Arial MT"/>
              </a:rPr>
              <a:t>Cadenas y </a:t>
            </a:r>
            <a:r>
              <a:rPr sz="1100" spc="-5" dirty="0" err="1">
                <a:latin typeface="Arial MT"/>
                <a:cs typeface="Arial MT"/>
              </a:rPr>
              <a:t>ruedas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dentadas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dirty="0" err="1" smtClean="0">
                <a:latin typeface="Arial MT"/>
                <a:cs typeface="Arial MT"/>
              </a:rPr>
              <a:t>Cojinetes</a:t>
            </a:r>
            <a:endParaRPr sz="1100" dirty="0">
              <a:latin typeface="Arial MT"/>
              <a:cs typeface="Arial MT"/>
            </a:endParaRPr>
          </a:p>
          <a:p>
            <a:pPr marL="12700" marR="2418080">
              <a:lnSpc>
                <a:spcPts val="1410"/>
              </a:lnSpc>
              <a:spcBef>
                <a:spcPts val="45"/>
              </a:spcBef>
            </a:pPr>
            <a:r>
              <a:rPr sz="1100" spc="-5" dirty="0" err="1" smtClean="0">
                <a:latin typeface="Arial MT"/>
                <a:cs typeface="Arial MT"/>
              </a:rPr>
              <a:t>Embrague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MANUAL</a:t>
            </a:r>
            <a:endParaRPr sz="1100" dirty="0">
              <a:latin typeface="Arial MT"/>
              <a:cs typeface="Arial MT"/>
            </a:endParaRPr>
          </a:p>
          <a:p>
            <a:pPr marL="12700" marR="5080">
              <a:lnSpc>
                <a:spcPts val="1390"/>
              </a:lnSpc>
              <a:spcBef>
                <a:spcPts val="30"/>
              </a:spcBef>
            </a:pPr>
            <a:r>
              <a:rPr sz="1100" spc="-5" dirty="0">
                <a:latin typeface="Arial MT"/>
                <a:cs typeface="Arial MT"/>
              </a:rPr>
              <a:t>Armarios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(rejillas,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ventilación,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cierre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</a:t>
            </a:r>
            <a:r>
              <a:rPr sz="1100" spc="20" dirty="0">
                <a:latin typeface="Arial MT"/>
                <a:cs typeface="Arial MT"/>
              </a:rPr>
              <a:t> </a:t>
            </a:r>
            <a:r>
              <a:rPr sz="1100" spc="-5" dirty="0" err="1">
                <a:latin typeface="Arial MT"/>
                <a:cs typeface="Arial MT"/>
              </a:rPr>
              <a:t>alumbrado</a:t>
            </a:r>
            <a:r>
              <a:rPr sz="1100" spc="-5" dirty="0" smtClean="0">
                <a:latin typeface="Arial MT"/>
                <a:cs typeface="Arial MT"/>
              </a:rPr>
              <a:t>)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Regletas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spc="-5" dirty="0">
                <a:latin typeface="Arial MT"/>
                <a:cs typeface="Arial MT"/>
              </a:rPr>
              <a:t>bornas y cableado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01876" y="2025098"/>
            <a:ext cx="727075" cy="12611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540" algn="just">
              <a:lnSpc>
                <a:spcPct val="105300"/>
              </a:lnSpc>
              <a:spcBef>
                <a:spcPts val="95"/>
              </a:spcBef>
            </a:pPr>
            <a:r>
              <a:rPr sz="1100" spc="-10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10" dirty="0" err="1" smtClean="0">
                <a:latin typeface="Arial MT"/>
                <a:cs typeface="Arial MT"/>
              </a:rPr>
              <a:t>m</a:t>
            </a:r>
            <a:r>
              <a:rPr sz="1100" spc="-5" dirty="0" err="1" smtClean="0">
                <a:latin typeface="Arial MT"/>
                <a:cs typeface="Arial MT"/>
              </a:rPr>
              <a:t>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99943" y="3629438"/>
            <a:ext cx="835660" cy="257556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1905">
              <a:lnSpc>
                <a:spcPct val="101499"/>
              </a:lnSpc>
              <a:spcBef>
                <a:spcPts val="75"/>
              </a:spcBef>
            </a:pPr>
            <a:r>
              <a:rPr sz="1100" spc="-5" dirty="0" err="1">
                <a:latin typeface="Arial MT"/>
                <a:cs typeface="Arial MT"/>
              </a:rPr>
              <a:t>Reapretar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y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10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10" dirty="0" err="1" smtClean="0">
                <a:latin typeface="Arial MT"/>
                <a:cs typeface="Arial MT"/>
              </a:rPr>
              <a:t>mproba</a:t>
            </a:r>
            <a:r>
              <a:rPr sz="1100" spc="-5" dirty="0" err="1" smtClean="0">
                <a:latin typeface="Arial MT"/>
                <a:cs typeface="Arial MT"/>
              </a:rPr>
              <a:t>r</a:t>
            </a:r>
            <a:r>
              <a:rPr sz="1100" spc="-10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y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limpiar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Limpiar</a:t>
            </a:r>
            <a:r>
              <a:rPr sz="1100" spc="-5" dirty="0" smtClean="0">
                <a:latin typeface="Arial MT"/>
                <a:cs typeface="Arial MT"/>
              </a:rPr>
              <a:t> y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Engrasar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Limpiar</a:t>
            </a:r>
            <a:r>
              <a:rPr sz="1100" spc="-5" dirty="0" smtClean="0">
                <a:latin typeface="Arial MT"/>
                <a:cs typeface="Arial MT"/>
              </a:rPr>
              <a:t> y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Engrasar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69833" y="3956341"/>
            <a:ext cx="128333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Contactos</a:t>
            </a:r>
            <a:r>
              <a:rPr sz="1100" spc="-5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auxiliares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69832" y="4276078"/>
            <a:ext cx="2198370" cy="1261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5700"/>
              </a:lnSpc>
              <a:spcBef>
                <a:spcPts val="90"/>
              </a:spcBef>
            </a:pPr>
            <a:r>
              <a:rPr sz="1100" spc="-5" dirty="0">
                <a:latin typeface="Arial MT"/>
                <a:cs typeface="Arial MT"/>
              </a:rPr>
              <a:t>Resistencia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calefacción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dirty="0" err="1" smtClean="0">
                <a:latin typeface="Arial MT"/>
                <a:cs typeface="Arial MT"/>
              </a:rPr>
              <a:t>Señalización</a:t>
            </a:r>
            <a:r>
              <a:rPr sz="110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local/</a:t>
            </a:r>
            <a:r>
              <a:rPr sz="1100" spc="-5" dirty="0">
                <a:latin typeface="Arial MT"/>
                <a:cs typeface="Arial MT"/>
              </a:rPr>
              <a:t>remota</a:t>
            </a:r>
            <a:r>
              <a:rPr sz="1100" spc="-5" dirty="0">
                <a:latin typeface="Arial MT"/>
                <a:cs typeface="Arial MT"/>
              </a:rPr>
              <a:t> y </a:t>
            </a:r>
            <a:r>
              <a:rPr sz="1100" spc="-5" dirty="0" err="1" smtClean="0">
                <a:latin typeface="Arial MT"/>
                <a:cs typeface="Arial MT"/>
              </a:rPr>
              <a:t>resorte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Accionamiento</a:t>
            </a:r>
            <a:r>
              <a:rPr sz="1100" spc="-1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manual</a:t>
            </a:r>
            <a:endParaRPr sz="1100" dirty="0">
              <a:latin typeface="Arial MT"/>
              <a:cs typeface="Arial MT"/>
            </a:endParaRPr>
          </a:p>
          <a:p>
            <a:pPr marL="12700" marR="1052195">
              <a:lnSpc>
                <a:spcPts val="1400"/>
              </a:lnSpc>
              <a:spcBef>
                <a:spcPts val="35"/>
              </a:spcBef>
            </a:pPr>
            <a:r>
              <a:rPr sz="1100" spc="-5" dirty="0">
                <a:latin typeface="Arial MT"/>
                <a:cs typeface="Arial MT"/>
              </a:rPr>
              <a:t>Puesta</a:t>
            </a:r>
            <a:r>
              <a:rPr sz="1100" spc="-5" dirty="0">
                <a:latin typeface="Arial MT"/>
                <a:cs typeface="Arial MT"/>
              </a:rPr>
              <a:t> a </a:t>
            </a:r>
            <a:r>
              <a:rPr sz="1100" spc="-5" dirty="0" err="1" smtClean="0">
                <a:latin typeface="Arial MT"/>
                <a:cs typeface="Arial MT"/>
              </a:rPr>
              <a:t>tierra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Finales</a:t>
            </a:r>
            <a:r>
              <a:rPr sz="1100" spc="-2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carrera</a:t>
            </a:r>
            <a:endParaRPr sz="1100" dirty="0">
              <a:latin typeface="Arial MT"/>
              <a:cs typeface="Arial MT"/>
            </a:endParaRPr>
          </a:p>
          <a:p>
            <a:pPr marL="12700" marR="887730">
              <a:lnSpc>
                <a:spcPts val="1370"/>
              </a:lnSpc>
              <a:spcBef>
                <a:spcPts val="25"/>
              </a:spcBef>
            </a:pPr>
            <a:r>
              <a:rPr sz="1100" spc="-5" dirty="0" err="1">
                <a:latin typeface="Arial MT"/>
                <a:cs typeface="Arial MT"/>
              </a:rPr>
              <a:t>Bloqueos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mecánicos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Mecanismos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69832" y="5660637"/>
            <a:ext cx="2519680" cy="38100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>
              <a:spcBef>
                <a:spcPts val="175"/>
              </a:spcBef>
            </a:pPr>
            <a:r>
              <a:rPr sz="1100" dirty="0">
                <a:latin typeface="Arial MT"/>
                <a:cs typeface="Arial MT"/>
              </a:rPr>
              <a:t>Cojinetes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80"/>
              </a:spcBef>
            </a:pPr>
            <a:r>
              <a:rPr sz="1100" spc="-5" dirty="0">
                <a:latin typeface="Arial MT"/>
                <a:cs typeface="Arial MT"/>
              </a:rPr>
              <a:t>Reenvíos,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timonería, reducciones,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guías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2.2.3	</a:t>
            </a:r>
            <a:r>
              <a:rPr dirty="0"/>
              <a:t>MANTENIMIENTO</a:t>
            </a:r>
            <a:r>
              <a:rPr spc="-15" dirty="0"/>
              <a:t> </a:t>
            </a:r>
            <a:r>
              <a:rPr dirty="0"/>
              <a:t>PREVENTIVO.</a:t>
            </a:r>
            <a:r>
              <a:rPr spc="-25" dirty="0"/>
              <a:t> </a:t>
            </a:r>
            <a:r>
              <a:rPr spc="-5" dirty="0"/>
              <a:t>Revisión</a:t>
            </a:r>
            <a:r>
              <a:rPr spc="-20" dirty="0"/>
              <a:t> </a:t>
            </a:r>
            <a:r>
              <a:rPr spc="-5" dirty="0"/>
              <a:t>detallada</a:t>
            </a:r>
            <a:r>
              <a:rPr spc="-15" dirty="0"/>
              <a:t> </a:t>
            </a:r>
            <a:r>
              <a:rPr spc="-5" dirty="0"/>
              <a:t>en</a:t>
            </a:r>
            <a:r>
              <a:rPr spc="-20" dirty="0"/>
              <a:t> </a:t>
            </a:r>
            <a:r>
              <a:rPr spc="-5" dirty="0"/>
              <a:t>seccionador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93633" y="860298"/>
            <a:ext cx="2752725" cy="30111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COMPONENTE</a:t>
            </a:r>
            <a:endParaRPr sz="1400" dirty="0">
              <a:latin typeface="Arial"/>
              <a:cs typeface="Arial"/>
            </a:endParaRPr>
          </a:p>
          <a:p>
            <a:pPr marL="83185" marR="1117600">
              <a:lnSpc>
                <a:spcPct val="113599"/>
              </a:lnSpc>
              <a:spcBef>
                <a:spcPts val="645"/>
              </a:spcBef>
            </a:pPr>
            <a:r>
              <a:rPr sz="1100" spc="-5" dirty="0">
                <a:latin typeface="Arial MT"/>
                <a:cs typeface="Arial MT"/>
              </a:rPr>
              <a:t>Contactos</a:t>
            </a:r>
            <a:r>
              <a:rPr sz="1100" spc="-5" dirty="0">
                <a:latin typeface="Arial MT"/>
                <a:cs typeface="Arial MT"/>
              </a:rPr>
              <a:t> de </a:t>
            </a:r>
            <a:r>
              <a:rPr sz="1100" spc="-5" dirty="0" err="1" smtClean="0">
                <a:latin typeface="Arial MT"/>
                <a:cs typeface="Arial MT"/>
              </a:rPr>
              <a:t>separación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Contactos</a:t>
            </a:r>
            <a:r>
              <a:rPr sz="1100" spc="-1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spc="-5" dirty="0">
                <a:latin typeface="Arial MT"/>
                <a:cs typeface="Arial MT"/>
              </a:rPr>
              <a:t>giro</a:t>
            </a:r>
            <a:endParaRPr sz="1100" dirty="0">
              <a:latin typeface="Arial MT"/>
              <a:cs typeface="Arial MT"/>
            </a:endParaRPr>
          </a:p>
          <a:p>
            <a:pPr marL="83185">
              <a:spcBef>
                <a:spcPts val="215"/>
              </a:spcBef>
            </a:pPr>
            <a:r>
              <a:rPr sz="1100" spc="-5" dirty="0">
                <a:latin typeface="Arial MT"/>
                <a:cs typeface="Arial MT"/>
              </a:rPr>
              <a:t>PANTÓGRAFOS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SEMIPANTÓGRAFOS</a:t>
            </a:r>
            <a:endParaRPr sz="1100" dirty="0">
              <a:latin typeface="Arial MT"/>
              <a:cs typeface="Arial MT"/>
            </a:endParaRPr>
          </a:p>
          <a:p>
            <a:pPr marL="83185">
              <a:spcBef>
                <a:spcPts val="210"/>
              </a:spcBef>
            </a:pPr>
            <a:r>
              <a:rPr sz="1100" spc="-5" dirty="0">
                <a:latin typeface="Arial MT"/>
                <a:cs typeface="Arial MT"/>
              </a:rPr>
              <a:t>Trapecio</a:t>
            </a:r>
            <a:endParaRPr sz="1100" dirty="0">
              <a:latin typeface="Arial MT"/>
              <a:cs typeface="Arial MT"/>
            </a:endParaRPr>
          </a:p>
          <a:p>
            <a:pPr marL="83185" marR="1318895">
              <a:lnSpc>
                <a:spcPct val="114599"/>
              </a:lnSpc>
            </a:pPr>
            <a:r>
              <a:rPr sz="1100" spc="-5" dirty="0">
                <a:latin typeface="Arial MT"/>
                <a:cs typeface="Arial MT"/>
              </a:rPr>
              <a:t>Contactos</a:t>
            </a:r>
            <a:r>
              <a:rPr sz="1100" spc="-5" dirty="0">
                <a:latin typeface="Arial MT"/>
                <a:cs typeface="Arial MT"/>
              </a:rPr>
              <a:t> de </a:t>
            </a:r>
            <a:r>
              <a:rPr sz="1100" spc="-5" dirty="0" err="1" smtClean="0">
                <a:latin typeface="Arial MT"/>
                <a:cs typeface="Arial MT"/>
              </a:rPr>
              <a:t>captura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Contactos</a:t>
            </a:r>
            <a:r>
              <a:rPr sz="1100" spc="-3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articulados</a:t>
            </a:r>
            <a:endParaRPr sz="1100" dirty="0">
              <a:latin typeface="Arial MT"/>
              <a:cs typeface="Arial MT"/>
            </a:endParaRPr>
          </a:p>
          <a:p>
            <a:pPr marL="83185" marR="589915">
              <a:lnSpc>
                <a:spcPts val="1520"/>
              </a:lnSpc>
              <a:spcBef>
                <a:spcPts val="65"/>
              </a:spcBef>
            </a:pPr>
            <a:r>
              <a:rPr sz="1100" spc="-5" dirty="0">
                <a:latin typeface="Arial MT"/>
                <a:cs typeface="Arial MT"/>
              </a:rPr>
              <a:t>Contactos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potencia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en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base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GENERAL</a:t>
            </a:r>
            <a:endParaRPr sz="1100" dirty="0">
              <a:latin typeface="Arial MT"/>
              <a:cs typeface="Arial MT"/>
            </a:endParaRPr>
          </a:p>
          <a:p>
            <a:pPr marL="83185">
              <a:spcBef>
                <a:spcPts val="135"/>
              </a:spcBef>
            </a:pPr>
            <a:r>
              <a:rPr sz="1100" spc="-5" dirty="0">
                <a:latin typeface="Arial MT"/>
                <a:cs typeface="Arial MT"/>
              </a:rPr>
              <a:t>Estado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general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pintura</a:t>
            </a:r>
            <a:endParaRPr sz="1100" dirty="0">
              <a:latin typeface="Arial MT"/>
              <a:cs typeface="Arial MT"/>
            </a:endParaRPr>
          </a:p>
          <a:p>
            <a:pPr marL="83185" marR="1045844">
              <a:lnSpc>
                <a:spcPct val="114100"/>
              </a:lnSpc>
              <a:spcBef>
                <a:spcPts val="5"/>
              </a:spcBef>
            </a:pPr>
            <a:r>
              <a:rPr sz="1100" spc="-5" dirty="0" err="1" smtClean="0">
                <a:latin typeface="Arial MT"/>
                <a:cs typeface="Arial MT"/>
              </a:rPr>
              <a:t>Oxidación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Porcelanas</a:t>
            </a:r>
            <a:r>
              <a:rPr sz="1100" spc="-5" dirty="0" smtClean="0">
                <a:latin typeface="Arial MT"/>
                <a:cs typeface="Arial MT"/>
              </a:rPr>
              <a:t>/</a:t>
            </a:r>
            <a:r>
              <a:rPr sz="1100" spc="-5" dirty="0" err="1" smtClean="0">
                <a:latin typeface="Arial MT"/>
                <a:cs typeface="Arial MT"/>
              </a:rPr>
              <a:t>aisladores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Zonas </a:t>
            </a:r>
            <a:r>
              <a:rPr sz="1100" spc="-5" dirty="0" err="1">
                <a:latin typeface="Arial MT"/>
                <a:cs typeface="Arial MT"/>
              </a:rPr>
              <a:t>pegado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porcelanas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Uniones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atornilladas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Cojinete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apoyo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 </a:t>
            </a:r>
            <a:r>
              <a:rPr sz="1100" spc="-10" dirty="0">
                <a:latin typeface="Arial MT"/>
                <a:cs typeface="Arial MT"/>
              </a:rPr>
              <a:t>giro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15919" y="860298"/>
            <a:ext cx="1176655" cy="701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090">
              <a:spcBef>
                <a:spcPts val="95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OPERACIÓN</a:t>
            </a:r>
            <a:endParaRPr sz="1400" dirty="0">
              <a:latin typeface="Arial"/>
              <a:cs typeface="Arial"/>
            </a:endParaRPr>
          </a:p>
          <a:p>
            <a:pPr marL="13335" marR="455930" indent="-1270">
              <a:lnSpc>
                <a:spcPct val="113599"/>
              </a:lnSpc>
              <a:spcBef>
                <a:spcPts val="645"/>
              </a:spcBef>
            </a:pP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10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16011" y="1733227"/>
            <a:ext cx="955675" cy="7924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35">
              <a:lnSpc>
                <a:spcPct val="114199"/>
              </a:lnSpc>
              <a:spcBef>
                <a:spcPts val="105"/>
              </a:spcBef>
            </a:pP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Limpiar</a:t>
            </a:r>
            <a:r>
              <a:rPr sz="1100" spc="-2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tratar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15951" y="2696410"/>
            <a:ext cx="725170" cy="13531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ct val="112900"/>
              </a:lnSpc>
              <a:spcBef>
                <a:spcPts val="120"/>
              </a:spcBef>
            </a:pP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Reapretar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Limpiar</a:t>
            </a:r>
            <a:r>
              <a:rPr sz="1100" spc="-5" dirty="0" smtClean="0">
                <a:latin typeface="Arial MT"/>
                <a:cs typeface="Arial MT"/>
              </a:rPr>
              <a:t> y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Engrasar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64498" y="4009339"/>
            <a:ext cx="2772410" cy="234823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spcBef>
                <a:spcPts val="315"/>
              </a:spcBef>
            </a:pPr>
            <a:r>
              <a:rPr sz="1100" spc="-5" dirty="0">
                <a:latin typeface="Arial MT"/>
                <a:cs typeface="Arial MT"/>
              </a:rPr>
              <a:t>SECCIONADORES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PUESTA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TIERRA</a:t>
            </a:r>
          </a:p>
          <a:p>
            <a:pPr marL="12700" marR="1052830">
              <a:lnSpc>
                <a:spcPct val="113599"/>
              </a:lnSpc>
              <a:spcBef>
                <a:spcPts val="35"/>
              </a:spcBef>
            </a:pPr>
            <a:r>
              <a:rPr sz="1100" spc="-5" dirty="0">
                <a:latin typeface="Arial MT"/>
                <a:cs typeface="Arial MT"/>
              </a:rPr>
              <a:t>Contacto</a:t>
            </a:r>
            <a:r>
              <a:rPr sz="1100" spc="-5" dirty="0">
                <a:latin typeface="Arial MT"/>
                <a:cs typeface="Arial MT"/>
              </a:rPr>
              <a:t> de </a:t>
            </a:r>
            <a:r>
              <a:rPr sz="1100" spc="-5" dirty="0" err="1" smtClean="0">
                <a:latin typeface="Arial MT"/>
                <a:cs typeface="Arial MT"/>
              </a:rPr>
              <a:t>separación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Trenza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conexión 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tierra</a:t>
            </a:r>
            <a:endParaRPr sz="1100" dirty="0">
              <a:latin typeface="Arial MT"/>
              <a:cs typeface="Arial MT"/>
            </a:endParaRPr>
          </a:p>
          <a:p>
            <a:pPr marL="12700" marR="392430">
              <a:lnSpc>
                <a:spcPct val="114100"/>
              </a:lnSpc>
              <a:spcBef>
                <a:spcPts val="15"/>
              </a:spcBef>
            </a:pPr>
            <a:r>
              <a:rPr sz="1100" spc="-5" dirty="0">
                <a:latin typeface="Arial MT"/>
                <a:cs typeface="Arial MT"/>
              </a:rPr>
              <a:t>Elemento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>
                <a:latin typeface="Arial MT"/>
                <a:cs typeface="Arial MT"/>
              </a:rPr>
              <a:t>compensación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mecánica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Timonería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 </a:t>
            </a:r>
            <a:r>
              <a:rPr sz="1100" spc="-5" dirty="0" err="1" smtClean="0">
                <a:latin typeface="Arial MT"/>
                <a:cs typeface="Arial MT"/>
              </a:rPr>
              <a:t>articulaciones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Enclavamiento</a:t>
            </a:r>
            <a:r>
              <a:rPr sz="1100" spc="-1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eléctrico</a:t>
            </a:r>
            <a:endParaRPr sz="1100" dirty="0">
              <a:latin typeface="Arial MT"/>
              <a:cs typeface="Arial MT"/>
            </a:endParaRPr>
          </a:p>
          <a:p>
            <a:pPr marL="12700" marR="1045844">
              <a:lnSpc>
                <a:spcPts val="1520"/>
              </a:lnSpc>
              <a:spcBef>
                <a:spcPts val="60"/>
              </a:spcBef>
            </a:pPr>
            <a:r>
              <a:rPr sz="1100" spc="-5" dirty="0" err="1">
                <a:latin typeface="Arial MT"/>
                <a:cs typeface="Arial MT"/>
              </a:rPr>
              <a:t>Bloqueo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mecánico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PRUEBAS</a:t>
            </a:r>
            <a:r>
              <a:rPr sz="1100" spc="-3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FUNCIONALES</a:t>
            </a:r>
            <a:endParaRPr sz="1100" dirty="0">
              <a:latin typeface="Arial MT"/>
              <a:cs typeface="Arial MT"/>
            </a:endParaRPr>
          </a:p>
          <a:p>
            <a:pPr marL="12700" marR="802005">
              <a:lnSpc>
                <a:spcPts val="1500"/>
              </a:lnSpc>
              <a:spcBef>
                <a:spcPts val="50"/>
              </a:spcBef>
            </a:pPr>
            <a:r>
              <a:rPr sz="1100" spc="-5" dirty="0">
                <a:latin typeface="Arial MT"/>
                <a:cs typeface="Arial MT"/>
              </a:rPr>
              <a:t>Presión</a:t>
            </a:r>
            <a:r>
              <a:rPr sz="1100" spc="29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295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contacto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Alineación</a:t>
            </a:r>
            <a:r>
              <a:rPr sz="1100" spc="-5" dirty="0">
                <a:latin typeface="Arial MT"/>
                <a:cs typeface="Arial MT"/>
              </a:rPr>
              <a:t>,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verticalidad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ajuste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110"/>
              </a:spcBef>
            </a:pPr>
            <a:r>
              <a:rPr sz="1100" spc="-5" dirty="0">
                <a:latin typeface="Arial MT"/>
                <a:cs typeface="Arial MT"/>
              </a:rPr>
              <a:t>Angulo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apertura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285"/>
              </a:spcBef>
            </a:pPr>
            <a:r>
              <a:rPr sz="1100" spc="-5" dirty="0">
                <a:latin typeface="Arial MT"/>
                <a:cs typeface="Arial MT"/>
              </a:rPr>
              <a:t>Enclavamientos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95968" y="4208982"/>
            <a:ext cx="745490" cy="11722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0320" algn="just">
              <a:lnSpc>
                <a:spcPct val="114100"/>
              </a:lnSpc>
              <a:spcBef>
                <a:spcPts val="95"/>
              </a:spcBef>
            </a:pP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15344" y="5555420"/>
            <a:ext cx="725805" cy="80200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1270" algn="just">
              <a:lnSpc>
                <a:spcPct val="116500"/>
              </a:lnSpc>
              <a:spcBef>
                <a:spcPts val="60"/>
              </a:spcBef>
            </a:pP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9129" y="444246"/>
            <a:ext cx="83458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27100" algn="l"/>
              </a:tabLst>
            </a:pPr>
            <a:r>
              <a:rPr spc="-5" dirty="0"/>
              <a:t>2.2.4	</a:t>
            </a:r>
            <a:r>
              <a:rPr dirty="0"/>
              <a:t>MANTENIMIENTO</a:t>
            </a:r>
            <a:r>
              <a:rPr spc="-20" dirty="0"/>
              <a:t> </a:t>
            </a:r>
            <a:r>
              <a:rPr dirty="0"/>
              <a:t>PREVENTIVO.</a:t>
            </a:r>
            <a:r>
              <a:rPr spc="-15" dirty="0"/>
              <a:t> </a:t>
            </a:r>
            <a:r>
              <a:rPr dirty="0"/>
              <a:t>Inspección</a:t>
            </a:r>
            <a:r>
              <a:rPr spc="-20" dirty="0"/>
              <a:t> </a:t>
            </a:r>
            <a:r>
              <a:rPr dirty="0"/>
              <a:t>visual</a:t>
            </a:r>
            <a:r>
              <a:rPr spc="-15" dirty="0"/>
              <a:t> </a:t>
            </a:r>
            <a:r>
              <a:rPr spc="-5" dirty="0"/>
              <a:t>en</a:t>
            </a:r>
            <a:r>
              <a:rPr spc="-20" dirty="0"/>
              <a:t> </a:t>
            </a:r>
            <a:r>
              <a:rPr dirty="0"/>
              <a:t>trafos</a:t>
            </a:r>
            <a:r>
              <a:rPr spc="-2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medida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02777" y="1004316"/>
            <a:ext cx="613981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379345" algn="l"/>
                <a:tab pos="4342765" algn="l"/>
                <a:tab pos="5200015" algn="l"/>
              </a:tabLst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COMPONENTE</a:t>
            </a:r>
            <a:r>
              <a:rPr sz="1400" b="1" spc="-5" dirty="0">
                <a:latin typeface="Arial"/>
                <a:cs typeface="Arial"/>
              </a:rPr>
              <a:t>	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OPERACIÓN</a:t>
            </a:r>
            <a:r>
              <a:rPr sz="1400" b="1" spc="-5" dirty="0">
                <a:latin typeface="Arial"/>
                <a:cs typeface="Arial"/>
              </a:rPr>
              <a:t>	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Mensual	Trim</a:t>
            </a:r>
            <a:r>
              <a:rPr sz="1400" b="1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Anual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85429" y="1611630"/>
            <a:ext cx="330136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b="1" spc="-5" dirty="0">
                <a:latin typeface="Arial"/>
                <a:cs typeface="Arial"/>
              </a:rPr>
              <a:t>BANCADA/CARRO/CHASIS/SOPORTE/SOPORTE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06217" y="1572461"/>
            <a:ext cx="81915" cy="3389629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4604">
              <a:spcBef>
                <a:spcPts val="40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3970">
              <a:spcBef>
                <a:spcPts val="30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4604">
              <a:spcBef>
                <a:spcPts val="34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3970">
              <a:spcBef>
                <a:spcPts val="30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4604">
              <a:spcBef>
                <a:spcPts val="33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3970">
              <a:spcBef>
                <a:spcPts val="33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3970">
              <a:spcBef>
                <a:spcPts val="33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3970">
              <a:spcBef>
                <a:spcPts val="31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3970">
              <a:spcBef>
                <a:spcPts val="33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3335">
              <a:spcBef>
                <a:spcPts val="32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33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4604">
              <a:spcBef>
                <a:spcPts val="34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39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4604">
              <a:spcBef>
                <a:spcPts val="35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3335">
              <a:spcBef>
                <a:spcPts val="409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3970">
              <a:spcBef>
                <a:spcPts val="33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85428" y="1774390"/>
            <a:ext cx="2235200" cy="3226524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>
              <a:spcBef>
                <a:spcPts val="440"/>
              </a:spcBef>
            </a:pPr>
            <a:r>
              <a:rPr sz="1100" spc="-5" dirty="0">
                <a:latin typeface="Arial MT"/>
                <a:cs typeface="Arial MT"/>
              </a:rPr>
              <a:t>Fijación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soportes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345"/>
              </a:spcBef>
            </a:pPr>
            <a:r>
              <a:rPr sz="1100" b="1" spc="-5" dirty="0">
                <a:latin typeface="Arial"/>
                <a:cs typeface="Arial"/>
              </a:rPr>
              <a:t>GENERAL</a:t>
            </a:r>
            <a:endParaRPr sz="1100" dirty="0">
              <a:latin typeface="Arial"/>
              <a:cs typeface="Arial"/>
            </a:endParaRPr>
          </a:p>
          <a:p>
            <a:pPr marL="12700" marR="810260">
              <a:lnSpc>
                <a:spcPts val="1650"/>
              </a:lnSpc>
              <a:spcBef>
                <a:spcPts val="85"/>
              </a:spcBef>
            </a:pPr>
            <a:r>
              <a:rPr sz="1100" spc="-5" dirty="0">
                <a:latin typeface="Arial MT"/>
                <a:cs typeface="Arial MT"/>
              </a:rPr>
              <a:t>Estado general </a:t>
            </a:r>
            <a:r>
              <a:rPr sz="1100" spc="-5" dirty="0" err="1" smtClean="0">
                <a:latin typeface="Arial MT"/>
                <a:cs typeface="Arial MT"/>
              </a:rPr>
              <a:t>pintura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Oxidación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Porcelanas</a:t>
            </a:r>
            <a:r>
              <a:rPr sz="1100" spc="-5" dirty="0" smtClean="0">
                <a:latin typeface="Arial MT"/>
                <a:cs typeface="Arial MT"/>
              </a:rPr>
              <a:t>/</a:t>
            </a:r>
            <a:r>
              <a:rPr sz="1100" spc="-5" dirty="0" err="1" smtClean="0">
                <a:latin typeface="Arial MT"/>
                <a:cs typeface="Arial MT"/>
              </a:rPr>
              <a:t>aisladores</a:t>
            </a:r>
            <a:endParaRPr sz="1100" dirty="0">
              <a:latin typeface="Arial MT"/>
              <a:cs typeface="Arial MT"/>
            </a:endParaRPr>
          </a:p>
          <a:p>
            <a:pPr marL="12700" marR="1219835">
              <a:lnSpc>
                <a:spcPts val="1639"/>
              </a:lnSpc>
              <a:spcBef>
                <a:spcPts val="5"/>
              </a:spcBef>
            </a:pPr>
            <a:r>
              <a:rPr sz="1100" spc="-5" dirty="0">
                <a:latin typeface="Arial MT"/>
                <a:cs typeface="Arial MT"/>
              </a:rPr>
              <a:t>Fugas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aceite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Estado</a:t>
            </a:r>
            <a:r>
              <a:rPr sz="1100" spc="-3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Silicagel</a:t>
            </a:r>
            <a:endParaRPr sz="1100" dirty="0">
              <a:latin typeface="Arial MT"/>
              <a:cs typeface="Arial MT"/>
            </a:endParaRPr>
          </a:p>
          <a:p>
            <a:pPr marL="12700" marR="414655">
              <a:lnSpc>
                <a:spcPts val="1639"/>
              </a:lnSpc>
              <a:spcBef>
                <a:spcPts val="10"/>
              </a:spcBef>
            </a:pPr>
            <a:r>
              <a:rPr sz="1100" spc="-5" dirty="0" err="1">
                <a:latin typeface="Arial MT"/>
                <a:cs typeface="Arial MT"/>
              </a:rPr>
              <a:t>Rótulos</a:t>
            </a:r>
            <a:r>
              <a:rPr sz="1100" spc="-5" dirty="0">
                <a:latin typeface="Arial MT"/>
                <a:cs typeface="Arial MT"/>
              </a:rPr>
              <a:t>/</a:t>
            </a:r>
            <a:r>
              <a:rPr sz="1100" spc="-5" dirty="0" err="1">
                <a:latin typeface="Arial MT"/>
                <a:cs typeface="Arial MT"/>
              </a:rPr>
              <a:t>Placa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características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dirty="0" err="1" smtClean="0">
                <a:latin typeface="Arial MT"/>
                <a:cs typeface="Arial MT"/>
              </a:rPr>
              <a:t>Canalizaciones</a:t>
            </a:r>
            <a:r>
              <a:rPr sz="1100" spc="-1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cables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220"/>
              </a:spcBef>
            </a:pPr>
            <a:r>
              <a:rPr sz="1100" spc="-5" dirty="0">
                <a:latin typeface="Arial MT"/>
                <a:cs typeface="Arial MT"/>
              </a:rPr>
              <a:t>Orden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limpieza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zonas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adyacentes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439"/>
              </a:spcBef>
            </a:pPr>
            <a:r>
              <a:rPr sz="1100" b="1" spc="-5" dirty="0">
                <a:latin typeface="Arial"/>
                <a:cs typeface="Arial"/>
              </a:rPr>
              <a:t>CAJA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BORNA SECUNDARIOS</a:t>
            </a:r>
            <a:endParaRPr sz="1100" dirty="0">
              <a:latin typeface="Arial"/>
              <a:cs typeface="Arial"/>
            </a:endParaRPr>
          </a:p>
          <a:p>
            <a:pPr marL="12700">
              <a:spcBef>
                <a:spcPts val="290"/>
              </a:spcBef>
            </a:pPr>
            <a:r>
              <a:rPr sz="1100" dirty="0">
                <a:latin typeface="Arial MT"/>
                <a:cs typeface="Arial MT"/>
              </a:rPr>
              <a:t>Cuchillas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PaT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neutro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459"/>
              </a:spcBef>
            </a:pPr>
            <a:r>
              <a:rPr sz="1100" b="1" spc="-5" dirty="0">
                <a:latin typeface="Arial"/>
                <a:cs typeface="Arial"/>
              </a:rPr>
              <a:t>PARTE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SUPERIOR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(PRIMARIO).</a:t>
            </a:r>
            <a:endParaRPr sz="1100" dirty="0">
              <a:latin typeface="Arial"/>
              <a:cs typeface="Arial"/>
            </a:endParaRPr>
          </a:p>
          <a:p>
            <a:pPr marL="12700" marR="949960">
              <a:lnSpc>
                <a:spcPts val="1650"/>
              </a:lnSpc>
              <a:spcBef>
                <a:spcPts val="75"/>
              </a:spcBef>
            </a:pPr>
            <a:r>
              <a:rPr sz="1100" spc="-5" dirty="0">
                <a:latin typeface="Arial MT"/>
                <a:cs typeface="Arial MT"/>
              </a:rPr>
              <a:t>Fugas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aire</a:t>
            </a:r>
            <a:r>
              <a:rPr sz="1100" spc="-5" dirty="0" smtClean="0">
                <a:latin typeface="Arial MT"/>
                <a:cs typeface="Arial MT"/>
              </a:rPr>
              <a:t>/</a:t>
            </a:r>
            <a:r>
              <a:rPr sz="1100" spc="-5" dirty="0" err="1" smtClean="0">
                <a:latin typeface="Arial MT"/>
                <a:cs typeface="Arial MT"/>
              </a:rPr>
              <a:t>aceite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dirty="0" err="1" smtClean="0">
                <a:latin typeface="Arial MT"/>
                <a:cs typeface="Arial MT"/>
              </a:rPr>
              <a:t>Nivel</a:t>
            </a:r>
            <a:r>
              <a:rPr sz="1100" spc="-1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spc="-5" dirty="0">
                <a:latin typeface="Arial MT"/>
                <a:cs typeface="Arial MT"/>
              </a:rPr>
              <a:t>aceite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03648" y="1818134"/>
            <a:ext cx="72453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Comprobar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73067" y="2029214"/>
            <a:ext cx="8001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39974" y="2029214"/>
            <a:ext cx="8001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01209" y="2193509"/>
            <a:ext cx="602615" cy="16992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905" algn="just">
              <a:lnSpc>
                <a:spcPct val="124700"/>
              </a:lnSpc>
              <a:spcBef>
                <a:spcPts val="105"/>
              </a:spcBef>
            </a:pP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</a:t>
            </a:r>
            <a:r>
              <a:rPr sz="1100" spc="-10" dirty="0" err="1" smtClean="0">
                <a:latin typeface="Arial MT"/>
                <a:cs typeface="Arial MT"/>
              </a:rPr>
              <a:t>v</a:t>
            </a:r>
            <a:r>
              <a:rPr sz="1100" spc="-5" dirty="0" err="1" smtClean="0">
                <a:latin typeface="Arial MT"/>
                <a:cs typeface="Arial MT"/>
              </a:rPr>
              <a:t>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38788" y="2612600"/>
            <a:ext cx="80010" cy="65278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spcBef>
                <a:spcPts val="43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33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31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71851" y="2823665"/>
            <a:ext cx="80010" cy="441959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>
              <a:spcBef>
                <a:spcPts val="41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32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39062" y="3699499"/>
            <a:ext cx="8001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02217" y="4127753"/>
            <a:ext cx="60007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Observar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71433" y="4288226"/>
            <a:ext cx="81915" cy="67437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3970">
              <a:spcBef>
                <a:spcPts val="50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409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3335">
              <a:spcBef>
                <a:spcPts val="33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38614" y="4288226"/>
            <a:ext cx="81280" cy="67437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3970">
              <a:spcBef>
                <a:spcPts val="50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409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3335">
              <a:spcBef>
                <a:spcPts val="33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01160" y="4517602"/>
            <a:ext cx="601980" cy="444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 marR="5080" indent="-2540">
              <a:lnSpc>
                <a:spcPct val="125000"/>
              </a:lnSpc>
              <a:spcBef>
                <a:spcPts val="100"/>
              </a:spcBef>
            </a:pP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9129" y="444246"/>
            <a:ext cx="8471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27100" algn="l"/>
              </a:tabLst>
            </a:pPr>
            <a:r>
              <a:rPr spc="-5" dirty="0"/>
              <a:t>2.2.4	MANTENIMIENTO</a:t>
            </a:r>
            <a:r>
              <a:rPr spc="-15" dirty="0"/>
              <a:t> </a:t>
            </a:r>
            <a:r>
              <a:rPr spc="-5" dirty="0"/>
              <a:t>PREVENTIVO.</a:t>
            </a:r>
            <a:r>
              <a:rPr spc="-15" dirty="0"/>
              <a:t> </a:t>
            </a:r>
            <a:r>
              <a:rPr spc="-5" dirty="0"/>
              <a:t>Revisión</a:t>
            </a:r>
            <a:r>
              <a:rPr spc="-15" dirty="0"/>
              <a:t> </a:t>
            </a:r>
            <a:r>
              <a:rPr spc="-5" dirty="0"/>
              <a:t>detallada</a:t>
            </a:r>
            <a:r>
              <a:rPr spc="-10" dirty="0"/>
              <a:t> </a:t>
            </a:r>
            <a:r>
              <a:rPr spc="-5" dirty="0"/>
              <a:t>en</a:t>
            </a:r>
            <a:r>
              <a:rPr spc="-15" dirty="0"/>
              <a:t> </a:t>
            </a:r>
            <a:r>
              <a:rPr dirty="0"/>
              <a:t>trafos</a:t>
            </a:r>
            <a:r>
              <a:rPr spc="-10" dirty="0"/>
              <a:t> </a:t>
            </a:r>
            <a:r>
              <a:rPr spc="-5" dirty="0"/>
              <a:t>de</a:t>
            </a:r>
            <a:r>
              <a:rPr spc="-10" dirty="0"/>
              <a:t> </a:t>
            </a:r>
            <a:r>
              <a:rPr spc="-5" dirty="0"/>
              <a:t>medida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04072" y="1004316"/>
            <a:ext cx="3845560" cy="514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1150">
              <a:spcBef>
                <a:spcPts val="95"/>
              </a:spcBef>
              <a:tabLst>
                <a:tab pos="2753995" algn="l"/>
              </a:tabLst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COMPONENTE</a:t>
            </a:r>
            <a:r>
              <a:rPr sz="1400" b="1" spc="-5" dirty="0">
                <a:latin typeface="Arial"/>
                <a:cs typeface="Arial"/>
              </a:rPr>
              <a:t>	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OPERACIÓN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855"/>
              </a:spcBef>
            </a:pPr>
            <a:r>
              <a:rPr sz="1100" b="1" spc="-5" dirty="0">
                <a:latin typeface="Arial"/>
                <a:cs typeface="Arial"/>
              </a:rPr>
              <a:t>BANCADA/CARRO/CHASIS/SOPORTE/SOPORTE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91114" y="1498541"/>
            <a:ext cx="725170" cy="5337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5200"/>
              </a:lnSpc>
              <a:spcBef>
                <a:spcPts val="100"/>
              </a:spcBef>
            </a:pP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04073" y="1498541"/>
            <a:ext cx="2657475" cy="3974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64945">
              <a:lnSpc>
                <a:spcPct val="105500"/>
              </a:lnSpc>
              <a:spcBef>
                <a:spcPts val="100"/>
              </a:spcBef>
            </a:pPr>
            <a:r>
              <a:rPr sz="1100" spc="-5" dirty="0">
                <a:latin typeface="Arial MT"/>
                <a:cs typeface="Arial MT"/>
              </a:rPr>
              <a:t>Puesta</a:t>
            </a:r>
            <a:r>
              <a:rPr sz="1100" spc="-5" dirty="0">
                <a:latin typeface="Arial MT"/>
                <a:cs typeface="Arial MT"/>
              </a:rPr>
              <a:t> a </a:t>
            </a:r>
            <a:r>
              <a:rPr sz="1100" spc="-5" dirty="0" err="1" smtClean="0">
                <a:latin typeface="Arial MT"/>
                <a:cs typeface="Arial MT"/>
              </a:rPr>
              <a:t>tierra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Fijación</a:t>
            </a:r>
            <a:r>
              <a:rPr sz="1100" spc="-1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soportes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65"/>
              </a:spcBef>
            </a:pPr>
            <a:r>
              <a:rPr sz="1100" spc="-5" dirty="0">
                <a:latin typeface="Arial MT"/>
                <a:cs typeface="Arial MT"/>
              </a:rPr>
              <a:t>Obra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fábrica o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soporte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90"/>
              </a:spcBef>
            </a:pPr>
            <a:r>
              <a:rPr sz="1100" b="1" spc="-5" dirty="0">
                <a:latin typeface="Arial"/>
                <a:cs typeface="Arial"/>
              </a:rPr>
              <a:t>CONEXIONES</a:t>
            </a:r>
            <a:endParaRPr sz="1100" dirty="0">
              <a:latin typeface="Arial"/>
              <a:cs typeface="Arial"/>
            </a:endParaRPr>
          </a:p>
          <a:p>
            <a:pPr marL="12700">
              <a:spcBef>
                <a:spcPts val="105"/>
              </a:spcBef>
            </a:pPr>
            <a:r>
              <a:rPr sz="1100" spc="-5" dirty="0">
                <a:latin typeface="Arial MT"/>
                <a:cs typeface="Arial MT"/>
              </a:rPr>
              <a:t>Puentes </a:t>
            </a:r>
            <a:r>
              <a:rPr sz="1100" spc="-5" dirty="0" err="1">
                <a:latin typeface="Arial MT"/>
                <a:cs typeface="Arial MT"/>
              </a:rPr>
              <a:t>cambio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de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relación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80"/>
              </a:spcBef>
            </a:pPr>
            <a:r>
              <a:rPr sz="1100" b="1" spc="-5" dirty="0">
                <a:latin typeface="Arial"/>
                <a:cs typeface="Arial"/>
              </a:rPr>
              <a:t>GENERAL</a:t>
            </a:r>
            <a:endParaRPr sz="1100" dirty="0">
              <a:latin typeface="Arial"/>
              <a:cs typeface="Arial"/>
            </a:endParaRPr>
          </a:p>
          <a:p>
            <a:pPr marL="12700" marR="1021715">
              <a:lnSpc>
                <a:spcPct val="105300"/>
              </a:lnSpc>
              <a:spcBef>
                <a:spcPts val="50"/>
              </a:spcBef>
            </a:pPr>
            <a:r>
              <a:rPr sz="1100" spc="-5" dirty="0">
                <a:latin typeface="Arial MT"/>
                <a:cs typeface="Arial MT"/>
              </a:rPr>
              <a:t>Estado general </a:t>
            </a:r>
            <a:r>
              <a:rPr sz="1100" spc="-5" dirty="0" err="1" smtClean="0">
                <a:latin typeface="Arial MT"/>
                <a:cs typeface="Arial MT"/>
              </a:rPr>
              <a:t>pintura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Oxidación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Porcelanas</a:t>
            </a:r>
            <a:r>
              <a:rPr sz="1100" spc="-5" dirty="0" smtClean="0">
                <a:latin typeface="Arial MT"/>
                <a:cs typeface="Arial MT"/>
              </a:rPr>
              <a:t>/</a:t>
            </a:r>
            <a:r>
              <a:rPr sz="1100" spc="-5" dirty="0" err="1" smtClean="0">
                <a:latin typeface="Arial MT"/>
                <a:cs typeface="Arial MT"/>
              </a:rPr>
              <a:t>aisladores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Zonas </a:t>
            </a:r>
            <a:r>
              <a:rPr sz="1100" spc="-5" dirty="0" err="1">
                <a:latin typeface="Arial MT"/>
                <a:cs typeface="Arial MT"/>
              </a:rPr>
              <a:t>pegado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porcelanas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Uniones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atornilladas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Fugas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spc="-5" dirty="0">
                <a:latin typeface="Arial MT"/>
                <a:cs typeface="Arial MT"/>
              </a:rPr>
              <a:t>aceite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65"/>
              </a:spcBef>
            </a:pPr>
            <a:r>
              <a:rPr sz="1100" spc="-5" dirty="0">
                <a:latin typeface="Arial MT"/>
                <a:cs typeface="Arial MT"/>
              </a:rPr>
              <a:t>Estado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Silicagel</a:t>
            </a:r>
            <a:endParaRPr sz="1100" dirty="0">
              <a:latin typeface="Arial MT"/>
              <a:cs typeface="Arial MT"/>
            </a:endParaRPr>
          </a:p>
          <a:p>
            <a:pPr marL="12700" marR="5080">
              <a:lnSpc>
                <a:spcPct val="105300"/>
              </a:lnSpc>
              <a:spcBef>
                <a:spcPts val="5"/>
              </a:spcBef>
            </a:pPr>
            <a:r>
              <a:rPr sz="1100" spc="-5" dirty="0">
                <a:latin typeface="Arial MT"/>
                <a:cs typeface="Arial MT"/>
              </a:rPr>
              <a:t>Acoplamiento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cuerpos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(conexión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 err="1">
                <a:latin typeface="Arial MT"/>
                <a:cs typeface="Arial MT"/>
              </a:rPr>
              <a:t>eléctrica</a:t>
            </a:r>
            <a:r>
              <a:rPr sz="1100" spc="-5" dirty="0" smtClean="0">
                <a:latin typeface="Arial MT"/>
                <a:cs typeface="Arial MT"/>
              </a:rPr>
              <a:t>)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Dispositivo</a:t>
            </a:r>
            <a:r>
              <a:rPr sz="110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alarma</a:t>
            </a:r>
            <a:r>
              <a:rPr sz="1100" dirty="0">
                <a:latin typeface="Arial MT"/>
                <a:cs typeface="Arial MT"/>
              </a:rPr>
              <a:t> nivel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 err="1">
                <a:latin typeface="Arial MT"/>
                <a:cs typeface="Arial MT"/>
              </a:rPr>
              <a:t>bajo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aceite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Rótulos</a:t>
            </a:r>
            <a:r>
              <a:rPr sz="1100" spc="-5" dirty="0" smtClean="0">
                <a:latin typeface="Arial MT"/>
                <a:cs typeface="Arial MT"/>
              </a:rPr>
              <a:t>/</a:t>
            </a:r>
            <a:r>
              <a:rPr sz="1100" spc="-5" dirty="0" err="1" smtClean="0">
                <a:latin typeface="Arial MT"/>
                <a:cs typeface="Arial MT"/>
              </a:rPr>
              <a:t>Placa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características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dirty="0" err="1" smtClean="0">
                <a:latin typeface="Arial MT"/>
                <a:cs typeface="Arial MT"/>
              </a:rPr>
              <a:t>Canalizaciones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cables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80"/>
              </a:spcBef>
            </a:pPr>
            <a:r>
              <a:rPr sz="1100" spc="-5" dirty="0">
                <a:latin typeface="Arial MT"/>
                <a:cs typeface="Arial MT"/>
              </a:rPr>
              <a:t>Orden y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limpieza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zonas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adyacentes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80"/>
              </a:spcBef>
            </a:pPr>
            <a:r>
              <a:rPr sz="1100" b="1" dirty="0">
                <a:latin typeface="Arial"/>
                <a:cs typeface="Arial"/>
              </a:rPr>
              <a:t>PRUEBAS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spc="-5" dirty="0">
                <a:latin typeface="Arial MT"/>
                <a:cs typeface="Arial MT"/>
              </a:rPr>
              <a:t>FUNCIONALES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110"/>
              </a:spcBef>
            </a:pPr>
            <a:r>
              <a:rPr sz="1100" spc="-5" dirty="0">
                <a:latin typeface="Arial MT"/>
                <a:cs typeface="Arial MT"/>
              </a:rPr>
              <a:t>Presión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nitrógeno</a:t>
            </a:r>
            <a:endParaRPr sz="1100" dirty="0">
              <a:latin typeface="Arial MT"/>
              <a:cs typeface="Arial MT"/>
            </a:endParaRPr>
          </a:p>
          <a:p>
            <a:pPr marL="12700" marR="68580">
              <a:lnSpc>
                <a:spcPct val="105000"/>
              </a:lnSpc>
            </a:pPr>
            <a:r>
              <a:rPr sz="1100" spc="-5" dirty="0">
                <a:latin typeface="Arial MT"/>
                <a:cs typeface="Arial MT"/>
              </a:rPr>
              <a:t>Comprobar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tensión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 err="1">
                <a:latin typeface="Arial MT"/>
                <a:cs typeface="Arial MT"/>
              </a:rPr>
              <a:t>triángulo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abierto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Medida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Tg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delta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 capacidad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91451" y="2221235"/>
            <a:ext cx="64770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Reapretar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88550" y="2572972"/>
            <a:ext cx="927100" cy="21450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3360" marR="5080" indent="1270">
              <a:lnSpc>
                <a:spcPct val="105200"/>
              </a:lnSpc>
              <a:spcBef>
                <a:spcPts val="95"/>
              </a:spcBef>
            </a:pP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Reapretar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75"/>
              </a:spcBef>
            </a:pPr>
            <a:r>
              <a:rPr sz="1100" spc="-5" dirty="0">
                <a:latin typeface="Arial MT"/>
                <a:cs typeface="Arial MT"/>
              </a:rPr>
              <a:t>Reapretar</a:t>
            </a:r>
            <a:endParaRPr sz="1100" dirty="0">
              <a:latin typeface="Arial MT"/>
              <a:cs typeface="Arial MT"/>
            </a:endParaRPr>
          </a:p>
          <a:p>
            <a:pPr marL="213995">
              <a:spcBef>
                <a:spcPts val="65"/>
              </a:spcBef>
            </a:pPr>
            <a:r>
              <a:rPr sz="1100" spc="-5" dirty="0">
                <a:latin typeface="Arial MT"/>
                <a:cs typeface="Arial MT"/>
              </a:rPr>
              <a:t>Comprobar</a:t>
            </a:r>
            <a:endParaRPr sz="1100" dirty="0">
              <a:latin typeface="Arial MT"/>
              <a:cs typeface="Arial MT"/>
            </a:endParaRPr>
          </a:p>
          <a:p>
            <a:pPr marL="212725" marR="129539" indent="1270" algn="just">
              <a:lnSpc>
                <a:spcPct val="105700"/>
              </a:lnSpc>
            </a:pPr>
            <a:r>
              <a:rPr sz="1100" spc="-5" dirty="0" err="1" smtClean="0">
                <a:latin typeface="Arial MT"/>
                <a:cs typeface="Arial MT"/>
              </a:rPr>
              <a:t>Obser</a:t>
            </a:r>
            <a:r>
              <a:rPr sz="1100" spc="-10" dirty="0" err="1" smtClean="0">
                <a:latin typeface="Arial MT"/>
                <a:cs typeface="Arial MT"/>
              </a:rPr>
              <a:t>v</a:t>
            </a:r>
            <a:r>
              <a:rPr sz="1100" spc="-5" dirty="0" err="1" smtClean="0">
                <a:latin typeface="Arial MT"/>
                <a:cs typeface="Arial MT"/>
              </a:rPr>
              <a:t>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89151" y="4874972"/>
            <a:ext cx="542290" cy="553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>
              <a:lnSpc>
                <a:spcPct val="105000"/>
              </a:lnSpc>
              <a:spcBef>
                <a:spcPts val="100"/>
              </a:spcBef>
            </a:pPr>
            <a:r>
              <a:rPr sz="1100" spc="-5" dirty="0" err="1" smtClean="0">
                <a:latin typeface="Arial MT"/>
                <a:cs typeface="Arial MT"/>
              </a:rPr>
              <a:t>R</a:t>
            </a:r>
            <a:r>
              <a:rPr sz="1100" dirty="0" err="1" smtClean="0">
                <a:latin typeface="Arial MT"/>
                <a:cs typeface="Arial MT"/>
              </a:rPr>
              <a:t>e</a:t>
            </a:r>
            <a:r>
              <a:rPr sz="1100" spc="-5" dirty="0" err="1" smtClean="0">
                <a:latin typeface="Arial MT"/>
                <a:cs typeface="Arial MT"/>
              </a:rPr>
              <a:t>a</a:t>
            </a:r>
            <a:r>
              <a:rPr sz="1100" dirty="0" err="1" smtClean="0">
                <a:latin typeface="Arial MT"/>
                <a:cs typeface="Arial MT"/>
              </a:rPr>
              <a:t>l</a:t>
            </a:r>
            <a:r>
              <a:rPr sz="1100" spc="-5" dirty="0" err="1" smtClean="0">
                <a:latin typeface="Arial MT"/>
                <a:cs typeface="Arial MT"/>
              </a:rPr>
              <a:t>izar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Medir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Medir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9129" y="444246"/>
            <a:ext cx="8471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27100" algn="l"/>
              </a:tabLst>
            </a:pPr>
            <a:r>
              <a:rPr spc="-5" dirty="0"/>
              <a:t>2.2.4	MANTENIMIENTO</a:t>
            </a:r>
            <a:r>
              <a:rPr spc="-15" dirty="0"/>
              <a:t> </a:t>
            </a:r>
            <a:r>
              <a:rPr spc="-5" dirty="0"/>
              <a:t>PREVENTIVO.</a:t>
            </a:r>
            <a:r>
              <a:rPr spc="-15" dirty="0"/>
              <a:t> </a:t>
            </a:r>
            <a:r>
              <a:rPr spc="-5" dirty="0"/>
              <a:t>Revisión</a:t>
            </a:r>
            <a:r>
              <a:rPr spc="-15" dirty="0"/>
              <a:t> </a:t>
            </a:r>
            <a:r>
              <a:rPr spc="-5" dirty="0"/>
              <a:t>detallada</a:t>
            </a:r>
            <a:r>
              <a:rPr spc="-10" dirty="0"/>
              <a:t> </a:t>
            </a:r>
            <a:r>
              <a:rPr spc="-5" dirty="0"/>
              <a:t>en</a:t>
            </a:r>
            <a:r>
              <a:rPr spc="-15" dirty="0"/>
              <a:t> </a:t>
            </a:r>
            <a:r>
              <a:rPr dirty="0"/>
              <a:t>trafos</a:t>
            </a:r>
            <a:r>
              <a:rPr spc="-10" dirty="0"/>
              <a:t> </a:t>
            </a:r>
            <a:r>
              <a:rPr spc="-5" dirty="0"/>
              <a:t>de</a:t>
            </a:r>
            <a:r>
              <a:rPr spc="-10" dirty="0"/>
              <a:t> </a:t>
            </a:r>
            <a:r>
              <a:rPr spc="-5" dirty="0"/>
              <a:t>medida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48852" y="1004316"/>
            <a:ext cx="362966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538095" algn="l"/>
              </a:tabLst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COMPONENTE</a:t>
            </a:r>
            <a:r>
              <a:rPr sz="1400" b="1" spc="-5" dirty="0">
                <a:latin typeface="Arial"/>
                <a:cs typeface="Arial"/>
              </a:rPr>
              <a:t>	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OPERACIÓN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04073" y="1514557"/>
            <a:ext cx="2035175" cy="151066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spcBef>
                <a:spcPts val="204"/>
              </a:spcBef>
            </a:pPr>
            <a:r>
              <a:rPr sz="1100" b="1" spc="-5" dirty="0">
                <a:latin typeface="Arial"/>
                <a:cs typeface="Arial"/>
              </a:rPr>
              <a:t>CAJA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BORNA SECUNDARIOS</a:t>
            </a:r>
            <a:endParaRPr sz="1100" dirty="0">
              <a:latin typeface="Arial"/>
              <a:cs typeface="Arial"/>
            </a:endParaRPr>
          </a:p>
          <a:p>
            <a:pPr marL="12700">
              <a:spcBef>
                <a:spcPts val="110"/>
              </a:spcBef>
            </a:pPr>
            <a:r>
              <a:rPr sz="1100" spc="-5" dirty="0">
                <a:latin typeface="Arial MT"/>
                <a:cs typeface="Arial MT"/>
              </a:rPr>
              <a:t>Pasatapas</a:t>
            </a:r>
            <a:endParaRPr sz="1100" dirty="0">
              <a:latin typeface="Arial MT"/>
              <a:cs typeface="Arial MT"/>
            </a:endParaRPr>
          </a:p>
          <a:p>
            <a:pPr marL="12700" marR="276225">
              <a:lnSpc>
                <a:spcPct val="105200"/>
              </a:lnSpc>
              <a:spcBef>
                <a:spcPts val="10"/>
              </a:spcBef>
            </a:pPr>
            <a:r>
              <a:rPr sz="1100" spc="-5" dirty="0" err="1">
                <a:latin typeface="Arial MT"/>
                <a:cs typeface="Arial MT"/>
              </a:rPr>
              <a:t>Conexiones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secundario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Fusibles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 </a:t>
            </a:r>
            <a:r>
              <a:rPr sz="1100" spc="-5" dirty="0" err="1" smtClean="0">
                <a:latin typeface="Arial MT"/>
                <a:cs typeface="Arial MT"/>
              </a:rPr>
              <a:t>magnetotérmicos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dirty="0" err="1" smtClean="0">
                <a:latin typeface="Arial MT"/>
                <a:cs typeface="Arial MT"/>
              </a:rPr>
              <a:t>Cuchillas</a:t>
            </a:r>
            <a:r>
              <a:rPr sz="1100" spc="5" dirty="0" smtClean="0">
                <a:latin typeface="Arial MT"/>
                <a:cs typeface="Arial MT"/>
              </a:rPr>
              <a:t> </a:t>
            </a:r>
            <a:r>
              <a:rPr sz="1100" dirty="0" err="1">
                <a:latin typeface="Arial MT"/>
                <a:cs typeface="Arial MT"/>
              </a:rPr>
              <a:t>PaT</a:t>
            </a:r>
            <a:r>
              <a:rPr sz="1100" spc="305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neutro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Juntas</a:t>
            </a:r>
            <a:r>
              <a:rPr sz="1100" spc="-1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tapa</a:t>
            </a:r>
            <a:endParaRPr sz="1100" dirty="0">
              <a:latin typeface="Arial MT"/>
              <a:cs typeface="Arial MT"/>
            </a:endParaRPr>
          </a:p>
          <a:p>
            <a:pPr marL="12700" marR="1106805">
              <a:lnSpc>
                <a:spcPct val="119500"/>
              </a:lnSpc>
              <a:spcBef>
                <a:spcPts val="120"/>
              </a:spcBef>
            </a:pPr>
            <a:r>
              <a:rPr sz="1100" spc="-5" dirty="0">
                <a:latin typeface="Arial MT"/>
                <a:cs typeface="Arial MT"/>
              </a:rPr>
              <a:t>Puesta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tierra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Fugas</a:t>
            </a:r>
            <a:r>
              <a:rPr sz="1100" spc="-2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aceite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90140" y="1699715"/>
            <a:ext cx="726440" cy="13258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35">
              <a:lnSpc>
                <a:spcPct val="105300"/>
              </a:lnSpc>
              <a:spcBef>
                <a:spcPts val="105"/>
              </a:spcBef>
            </a:pP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10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10" dirty="0" err="1" smtClean="0">
                <a:latin typeface="Arial MT"/>
                <a:cs typeface="Arial MT"/>
              </a:rPr>
              <a:t>m</a:t>
            </a:r>
            <a:r>
              <a:rPr sz="1100" spc="-5" dirty="0" err="1" smtClean="0">
                <a:latin typeface="Arial MT"/>
                <a:cs typeface="Arial MT"/>
              </a:rPr>
              <a:t>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  <a:p>
            <a:pPr marL="13335" marR="5080">
              <a:lnSpc>
                <a:spcPct val="119500"/>
              </a:lnSpc>
              <a:spcBef>
                <a:spcPts val="120"/>
              </a:spcBef>
            </a:pP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04073" y="3091885"/>
            <a:ext cx="2139315" cy="106172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spcBef>
                <a:spcPts val="430"/>
              </a:spcBef>
            </a:pPr>
            <a:r>
              <a:rPr sz="1100" b="1" spc="-5" dirty="0">
                <a:latin typeface="Arial"/>
                <a:cs typeface="Arial"/>
              </a:rPr>
              <a:t>PARTE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SUPERIOR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(PRIMARIO).</a:t>
            </a:r>
            <a:endParaRPr sz="1100" dirty="0">
              <a:latin typeface="Arial"/>
              <a:cs typeface="Arial"/>
            </a:endParaRPr>
          </a:p>
          <a:p>
            <a:pPr marL="12700" marR="604520">
              <a:lnSpc>
                <a:spcPct val="122700"/>
              </a:lnSpc>
              <a:spcBef>
                <a:spcPts val="30"/>
              </a:spcBef>
            </a:pPr>
            <a:r>
              <a:rPr sz="1100" spc="-5" dirty="0">
                <a:latin typeface="Arial MT"/>
                <a:cs typeface="Arial MT"/>
              </a:rPr>
              <a:t>Fugas</a:t>
            </a:r>
            <a:r>
              <a:rPr sz="1100" spc="-5" dirty="0">
                <a:latin typeface="Arial MT"/>
                <a:cs typeface="Arial MT"/>
              </a:rPr>
              <a:t> de </a:t>
            </a:r>
            <a:r>
              <a:rPr sz="1100" spc="-5" dirty="0" err="1" smtClean="0">
                <a:latin typeface="Arial MT"/>
                <a:cs typeface="Arial MT"/>
              </a:rPr>
              <a:t>aire</a:t>
            </a:r>
            <a:r>
              <a:rPr sz="1100" spc="-5" dirty="0" smtClean="0">
                <a:latin typeface="Arial MT"/>
                <a:cs typeface="Arial MT"/>
              </a:rPr>
              <a:t>/</a:t>
            </a:r>
            <a:r>
              <a:rPr sz="1100" spc="-5" dirty="0" err="1" smtClean="0">
                <a:latin typeface="Arial MT"/>
                <a:cs typeface="Arial MT"/>
              </a:rPr>
              <a:t>aceite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dirty="0" err="1" smtClean="0">
                <a:latin typeface="Arial MT"/>
                <a:cs typeface="Arial MT"/>
              </a:rPr>
              <a:t>Nivel</a:t>
            </a:r>
            <a:r>
              <a:rPr sz="110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spc="-5" dirty="0" err="1" smtClean="0">
                <a:latin typeface="Arial MT"/>
                <a:cs typeface="Arial MT"/>
              </a:rPr>
              <a:t>aceite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Membrana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spc="-5" dirty="0" err="1" smtClean="0">
                <a:latin typeface="Arial MT"/>
                <a:cs typeface="Arial MT"/>
              </a:rPr>
              <a:t>seguridad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Borna</a:t>
            </a:r>
            <a:r>
              <a:rPr sz="1100" spc="-1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final </a:t>
            </a:r>
            <a:r>
              <a:rPr sz="1100" spc="-5" dirty="0">
                <a:latin typeface="Arial MT"/>
                <a:cs typeface="Arial MT"/>
              </a:rPr>
              <a:t>condensador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90871" y="3304472"/>
            <a:ext cx="725170" cy="849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270">
              <a:lnSpc>
                <a:spcPct val="122700"/>
              </a:lnSpc>
              <a:spcBef>
                <a:spcPts val="105"/>
              </a:spcBef>
            </a:pP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2.2.5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PREVENTIVO.</a:t>
            </a:r>
            <a:r>
              <a:rPr spc="-30" dirty="0"/>
              <a:t> </a:t>
            </a:r>
            <a:r>
              <a:rPr dirty="0"/>
              <a:t>Pararrayos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48852" y="1269493"/>
            <a:ext cx="208915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INSPECCION</a:t>
            </a:r>
            <a:r>
              <a:rPr sz="1600" b="1" u="heavy" spc="-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VISUAL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58758" y="2001774"/>
            <a:ext cx="129921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COMPONENTE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25530" y="2001774"/>
            <a:ext cx="110363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OPERACIÓN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89204" y="2001774"/>
            <a:ext cx="180975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869315" algn="l"/>
              </a:tabLst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Mensual	Trim</a:t>
            </a:r>
            <a:r>
              <a:rPr sz="1400" b="1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Anual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04657" y="2586228"/>
            <a:ext cx="2572385" cy="64960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>
              <a:spcBef>
                <a:spcPts val="295"/>
              </a:spcBef>
            </a:pPr>
            <a:r>
              <a:rPr sz="1200" spc="-10" dirty="0">
                <a:latin typeface="Arial MT"/>
                <a:cs typeface="Arial MT"/>
              </a:rPr>
              <a:t>Porcelanas/aisladores</a:t>
            </a:r>
            <a:endParaRPr sz="1200" dirty="0">
              <a:latin typeface="Arial MT"/>
              <a:cs typeface="Arial MT"/>
            </a:endParaRPr>
          </a:p>
          <a:p>
            <a:pPr marL="12700" marR="5080">
              <a:lnSpc>
                <a:spcPct val="113799"/>
              </a:lnSpc>
            </a:pPr>
            <a:r>
              <a:rPr sz="1200" spc="-5" dirty="0">
                <a:latin typeface="Arial MT"/>
                <a:cs typeface="Arial MT"/>
              </a:rPr>
              <a:t>Sellado </a:t>
            </a:r>
            <a:r>
              <a:rPr sz="1200" spc="-10" dirty="0">
                <a:latin typeface="Arial MT"/>
                <a:cs typeface="Arial MT"/>
              </a:rPr>
              <a:t>placas </a:t>
            </a:r>
            <a:r>
              <a:rPr sz="1200" spc="-5" dirty="0">
                <a:latin typeface="Arial MT"/>
                <a:cs typeface="Arial MT"/>
              </a:rPr>
              <a:t>evacuación</a:t>
            </a:r>
            <a:r>
              <a:rPr sz="1200" spc="-5" dirty="0">
                <a:latin typeface="Arial MT"/>
                <a:cs typeface="Arial MT"/>
              </a:rPr>
              <a:t> de </a:t>
            </a:r>
            <a:r>
              <a:rPr sz="1200" spc="-5" dirty="0" err="1" smtClean="0">
                <a:latin typeface="Arial MT"/>
                <a:cs typeface="Arial MT"/>
              </a:rPr>
              <a:t>presión</a:t>
            </a:r>
            <a:r>
              <a:rPr lang="es-ES" sz="1200" spc="-5" dirty="0" smtClean="0">
                <a:latin typeface="Arial MT"/>
                <a:cs typeface="Arial MT"/>
              </a:rPr>
              <a:t> </a:t>
            </a:r>
            <a:r>
              <a:rPr sz="1200" spc="-5" dirty="0" smtClean="0">
                <a:latin typeface="Arial MT"/>
                <a:cs typeface="Arial MT"/>
              </a:rPr>
              <a:t>Contador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17199" y="2577845"/>
            <a:ext cx="652145" cy="65786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635" algn="just">
              <a:lnSpc>
                <a:spcPct val="113799"/>
              </a:lnSpc>
              <a:spcBef>
                <a:spcPts val="165"/>
              </a:spcBef>
            </a:pPr>
            <a:r>
              <a:rPr sz="1200" spc="-5" dirty="0" err="1" smtClean="0">
                <a:latin typeface="Arial MT"/>
                <a:cs typeface="Arial MT"/>
              </a:rPr>
              <a:t>Observar</a:t>
            </a:r>
            <a:r>
              <a:rPr lang="es-ES" sz="1200" spc="-5" dirty="0" smtClean="0">
                <a:latin typeface="Arial MT"/>
                <a:cs typeface="Arial MT"/>
              </a:rPr>
              <a:t> </a:t>
            </a:r>
            <a:r>
              <a:rPr sz="1200" dirty="0" err="1" smtClean="0">
                <a:latin typeface="Arial MT"/>
                <a:cs typeface="Arial MT"/>
              </a:rPr>
              <a:t>Observar</a:t>
            </a:r>
            <a:r>
              <a:rPr lang="es-ES" sz="1200" dirty="0" smtClean="0">
                <a:latin typeface="Arial MT"/>
                <a:cs typeface="Arial MT"/>
              </a:rPr>
              <a:t> </a:t>
            </a:r>
            <a:r>
              <a:rPr sz="1200" spc="-5" dirty="0" err="1" smtClean="0">
                <a:latin typeface="Arial MT"/>
                <a:cs typeface="Arial MT"/>
              </a:rPr>
              <a:t>Anotar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08295" y="2586228"/>
            <a:ext cx="85725" cy="64960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>
              <a:spcBef>
                <a:spcPts val="295"/>
              </a:spcBef>
            </a:pPr>
            <a:r>
              <a:rPr sz="1200" dirty="0">
                <a:latin typeface="Arial MT"/>
                <a:cs typeface="Arial MT"/>
              </a:rPr>
              <a:t>*</a:t>
            </a:r>
            <a:endParaRPr sz="1200">
              <a:latin typeface="Arial MT"/>
              <a:cs typeface="Arial MT"/>
            </a:endParaRPr>
          </a:p>
          <a:p>
            <a:pPr marL="13335">
              <a:spcBef>
                <a:spcPts val="200"/>
              </a:spcBef>
            </a:pPr>
            <a:r>
              <a:rPr sz="1200" dirty="0">
                <a:latin typeface="Arial MT"/>
                <a:cs typeface="Arial MT"/>
              </a:rPr>
              <a:t>*</a:t>
            </a:r>
            <a:endParaRPr sz="1200">
              <a:latin typeface="Arial MT"/>
              <a:cs typeface="Arial MT"/>
            </a:endParaRPr>
          </a:p>
          <a:p>
            <a:pPr marL="12700">
              <a:spcBef>
                <a:spcPts val="200"/>
              </a:spcBef>
            </a:pPr>
            <a:r>
              <a:rPr sz="1200" dirty="0">
                <a:latin typeface="Arial MT"/>
                <a:cs typeface="Arial MT"/>
              </a:rPr>
              <a:t>*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48853" y="3789427"/>
            <a:ext cx="228917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REVISION</a:t>
            </a:r>
            <a:r>
              <a:rPr sz="1600" b="1" u="heavy" spc="-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DETALLADA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72653" y="4223765"/>
            <a:ext cx="2531745" cy="13144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145">
              <a:spcBef>
                <a:spcPts val="95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COMPONENTE</a:t>
            </a:r>
            <a:endParaRPr sz="1400" dirty="0">
              <a:latin typeface="Arial"/>
              <a:cs typeface="Arial"/>
            </a:endParaRPr>
          </a:p>
          <a:p>
            <a:pPr marL="12700">
              <a:spcBef>
                <a:spcPts val="815"/>
              </a:spcBef>
            </a:pPr>
            <a:r>
              <a:rPr sz="1100" spc="-5" dirty="0">
                <a:latin typeface="Arial MT"/>
                <a:cs typeface="Arial MT"/>
              </a:rPr>
              <a:t>Porcelanas/aisladores</a:t>
            </a:r>
            <a:endParaRPr sz="1100" dirty="0">
              <a:latin typeface="Arial MT"/>
              <a:cs typeface="Arial MT"/>
            </a:endParaRPr>
          </a:p>
          <a:p>
            <a:pPr marL="12700" marR="5080">
              <a:lnSpc>
                <a:spcPts val="1590"/>
              </a:lnSpc>
              <a:spcBef>
                <a:spcPts val="95"/>
              </a:spcBef>
            </a:pPr>
            <a:r>
              <a:rPr sz="1100" dirty="0">
                <a:latin typeface="Arial MT"/>
                <a:cs typeface="Arial MT"/>
              </a:rPr>
              <a:t>Sellado</a:t>
            </a:r>
            <a:r>
              <a:rPr sz="1100" spc="-5" dirty="0">
                <a:latin typeface="Arial MT"/>
                <a:cs typeface="Arial MT"/>
              </a:rPr>
              <a:t> placas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evacuación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spc="-5" dirty="0" err="1" smtClean="0">
                <a:latin typeface="Arial MT"/>
                <a:cs typeface="Arial MT"/>
              </a:rPr>
              <a:t>presión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Estado</a:t>
            </a:r>
            <a:r>
              <a:rPr sz="1100" spc="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aislamiento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con </a:t>
            </a:r>
            <a:r>
              <a:rPr sz="1100" spc="-5" dirty="0" err="1">
                <a:latin typeface="Arial MT"/>
                <a:cs typeface="Arial MT"/>
              </a:rPr>
              <a:t>soporte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metálico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Contador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155"/>
              </a:spcBef>
            </a:pPr>
            <a:r>
              <a:rPr sz="1100" spc="-5" dirty="0">
                <a:latin typeface="Arial MT"/>
                <a:cs typeface="Arial MT"/>
              </a:rPr>
              <a:t>Corriente 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fuga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tierra (OZn</a:t>
            </a:r>
            <a:r>
              <a:rPr sz="1100" spc="-5" dirty="0">
                <a:latin typeface="Arial MT"/>
                <a:cs typeface="Arial MT"/>
              </a:rPr>
              <a:t>)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01730" y="4141889"/>
            <a:ext cx="1103630" cy="1356995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spcBef>
                <a:spcPts val="740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OPERACIÓN</a:t>
            </a:r>
            <a:endParaRPr sz="1400" dirty="0">
              <a:latin typeface="Arial"/>
              <a:cs typeface="Arial"/>
            </a:endParaRPr>
          </a:p>
          <a:p>
            <a:pPr marL="367665" marR="154305">
              <a:lnSpc>
                <a:spcPct val="120000"/>
              </a:lnSpc>
              <a:spcBef>
                <a:spcPts val="240"/>
              </a:spcBef>
            </a:pPr>
            <a:r>
              <a:rPr sz="1100" spc="-10" dirty="0" err="1" smtClean="0">
                <a:latin typeface="Arial MT"/>
                <a:cs typeface="Arial MT"/>
              </a:rPr>
              <a:t>Observar</a:t>
            </a:r>
            <a:r>
              <a:rPr lang="es-ES" sz="1100" spc="-10" dirty="0" smtClean="0">
                <a:latin typeface="Arial MT"/>
                <a:cs typeface="Arial MT"/>
              </a:rPr>
              <a:t> </a:t>
            </a:r>
            <a:r>
              <a:rPr sz="1100" spc="-10" dirty="0" err="1" smtClean="0">
                <a:latin typeface="Arial MT"/>
                <a:cs typeface="Arial MT"/>
              </a:rPr>
              <a:t>Observar</a:t>
            </a:r>
            <a:r>
              <a:rPr lang="es-ES" sz="1100" spc="-10" dirty="0" smtClean="0">
                <a:latin typeface="Arial MT"/>
                <a:cs typeface="Arial MT"/>
              </a:rPr>
              <a:t> </a:t>
            </a:r>
            <a:r>
              <a:rPr sz="1100" spc="-10" dirty="0" err="1" smtClean="0">
                <a:latin typeface="Arial MT"/>
                <a:cs typeface="Arial MT"/>
              </a:rPr>
              <a:t>Observar</a:t>
            </a:r>
            <a:r>
              <a:rPr lang="es-ES" sz="1100" spc="-10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Anotar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Medir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2.2.6	</a:t>
            </a:r>
            <a:r>
              <a:rPr dirty="0"/>
              <a:t>MANTENIMIENTO</a:t>
            </a:r>
            <a:r>
              <a:rPr spc="-20" dirty="0"/>
              <a:t> </a:t>
            </a:r>
            <a:r>
              <a:rPr dirty="0"/>
              <a:t>PREVENTIVO.</a:t>
            </a:r>
            <a:r>
              <a:rPr spc="-20" dirty="0"/>
              <a:t> </a:t>
            </a:r>
            <a:r>
              <a:rPr dirty="0"/>
              <a:t>Inspección</a:t>
            </a:r>
            <a:r>
              <a:rPr spc="-15" dirty="0"/>
              <a:t> </a:t>
            </a:r>
            <a:r>
              <a:rPr dirty="0"/>
              <a:t>visual</a:t>
            </a:r>
            <a:r>
              <a:rPr spc="-20" dirty="0"/>
              <a:t> </a:t>
            </a:r>
            <a:r>
              <a:rPr spc="-5" dirty="0"/>
              <a:t>en</a:t>
            </a:r>
            <a:r>
              <a:rPr spc="-20" dirty="0"/>
              <a:t> </a:t>
            </a:r>
            <a:r>
              <a:rPr dirty="0"/>
              <a:t>celdas</a:t>
            </a:r>
            <a:r>
              <a:rPr spc="-15" dirty="0"/>
              <a:t> </a:t>
            </a:r>
            <a:r>
              <a:rPr dirty="0"/>
              <a:t>MT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31149" y="1056894"/>
            <a:ext cx="347154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379980" algn="l"/>
              </a:tabLst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COMPONENTE</a:t>
            </a:r>
            <a:r>
              <a:rPr sz="1400" b="1" spc="-5" dirty="0">
                <a:latin typeface="Arial"/>
                <a:cs typeface="Arial"/>
              </a:rPr>
              <a:t>	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OPERACIÓN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62356" y="1056894"/>
            <a:ext cx="180975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869315" algn="l"/>
              </a:tabLst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Mensual	Trim</a:t>
            </a:r>
            <a:r>
              <a:rPr sz="1400" b="1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Anual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20480" y="1459695"/>
            <a:ext cx="2430780" cy="1670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38275">
              <a:lnSpc>
                <a:spcPct val="122300"/>
              </a:lnSpc>
              <a:spcBef>
                <a:spcPts val="100"/>
              </a:spcBef>
            </a:pPr>
            <a:r>
              <a:rPr sz="1100" spc="-5" dirty="0" err="1" smtClean="0">
                <a:latin typeface="Arial MT"/>
                <a:cs typeface="Arial MT"/>
              </a:rPr>
              <a:t>Pasamuros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Botellas</a:t>
            </a:r>
            <a:r>
              <a:rPr sz="1100" spc="-3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Cables</a:t>
            </a:r>
            <a:endParaRPr sz="1100" dirty="0">
              <a:latin typeface="Arial MT"/>
              <a:cs typeface="Arial MT"/>
            </a:endParaRPr>
          </a:p>
          <a:p>
            <a:pPr marL="12700" marR="5080">
              <a:lnSpc>
                <a:spcPct val="122500"/>
              </a:lnSpc>
              <a:spcBef>
                <a:spcPts val="10"/>
              </a:spcBef>
            </a:pPr>
            <a:r>
              <a:rPr sz="1100" spc="-5" dirty="0">
                <a:latin typeface="Arial MT"/>
                <a:cs typeface="Arial MT"/>
              </a:rPr>
              <a:t>Aisladores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(embarrado,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>
                <a:latin typeface="Arial MT"/>
                <a:cs typeface="Arial MT"/>
              </a:rPr>
              <a:t>conexiones</a:t>
            </a:r>
            <a:r>
              <a:rPr sz="1100" spc="-5" dirty="0" smtClean="0">
                <a:latin typeface="Arial MT"/>
                <a:cs typeface="Arial MT"/>
              </a:rPr>
              <a:t>)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Calefacción</a:t>
            </a:r>
            <a:r>
              <a:rPr sz="110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Interior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Delant/Tras</a:t>
            </a:r>
            <a:r>
              <a:rPr sz="1100" spc="-5" dirty="0">
                <a:latin typeface="Arial MT"/>
                <a:cs typeface="Arial MT"/>
              </a:rPr>
              <a:t>.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 err="1" smtClean="0">
                <a:latin typeface="Arial MT"/>
                <a:cs typeface="Arial MT"/>
              </a:rPr>
              <a:t>Celda</a:t>
            </a:r>
            <a:r>
              <a:rPr lang="es-ES" sz="1100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Iluminación</a:t>
            </a:r>
            <a:r>
              <a:rPr sz="110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interior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celdas</a:t>
            </a:r>
            <a:endParaRPr sz="1100" dirty="0">
              <a:latin typeface="Arial MT"/>
              <a:cs typeface="Arial MT"/>
            </a:endParaRPr>
          </a:p>
          <a:p>
            <a:pPr marL="12700" marR="405130">
              <a:lnSpc>
                <a:spcPct val="122700"/>
              </a:lnSpc>
              <a:spcBef>
                <a:spcPts val="5"/>
              </a:spcBef>
            </a:pPr>
            <a:r>
              <a:rPr sz="1100" spc="-5" dirty="0">
                <a:latin typeface="Arial MT"/>
                <a:cs typeface="Arial MT"/>
              </a:rPr>
              <a:t>Alumbrado </a:t>
            </a:r>
            <a:r>
              <a:rPr sz="1100" spc="-5" dirty="0" err="1">
                <a:latin typeface="Arial MT"/>
                <a:cs typeface="Arial MT"/>
              </a:rPr>
              <a:t>emergencia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celdas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Limpieza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 err="1">
                <a:latin typeface="Arial MT"/>
                <a:cs typeface="Arial MT"/>
              </a:rPr>
              <a:t>recinto</a:t>
            </a:r>
            <a:r>
              <a:rPr sz="1100" spc="-5" dirty="0">
                <a:latin typeface="Arial MT"/>
                <a:cs typeface="Arial MT"/>
              </a:rPr>
              <a:t>/</a:t>
            </a:r>
            <a:r>
              <a:rPr sz="1100" spc="-5" dirty="0" err="1">
                <a:latin typeface="Arial MT"/>
                <a:cs typeface="Arial MT"/>
              </a:rPr>
              <a:t>sótano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celdas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Pintura</a:t>
            </a:r>
            <a:r>
              <a:rPr sz="1100" spc="2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edificio/celdas/aparellaje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14643" y="1459695"/>
            <a:ext cx="737870" cy="1670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">
              <a:lnSpc>
                <a:spcPct val="122700"/>
              </a:lnSpc>
              <a:spcBef>
                <a:spcPts val="95"/>
              </a:spcBef>
            </a:pP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10" dirty="0" err="1" smtClean="0">
                <a:latin typeface="Arial MT"/>
                <a:cs typeface="Arial MT"/>
              </a:rPr>
              <a:t>Observar</a:t>
            </a:r>
            <a:r>
              <a:rPr lang="es-ES" sz="1100" spc="-10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26195" y="1459695"/>
            <a:ext cx="83185" cy="167068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4604">
              <a:spcBef>
                <a:spcPts val="39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3970">
              <a:spcBef>
                <a:spcPts val="29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3970">
              <a:spcBef>
                <a:spcPts val="309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3970">
              <a:spcBef>
                <a:spcPts val="28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3970">
              <a:spcBef>
                <a:spcPts val="30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309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3970">
              <a:spcBef>
                <a:spcPts val="29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5240">
              <a:spcBef>
                <a:spcPts val="309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01090" y="2113023"/>
            <a:ext cx="8001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20481" y="3141726"/>
            <a:ext cx="353123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dirty="0">
                <a:latin typeface="Arial MT"/>
                <a:cs typeface="Arial MT"/>
              </a:rPr>
              <a:t>Salid.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EMERGENC/Cerradura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ANTIPANICO</a:t>
            </a:r>
            <a:r>
              <a:rPr sz="1100" spc="10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Comprobar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20481" y="3312117"/>
            <a:ext cx="2378075" cy="2081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2300"/>
              </a:lnSpc>
              <a:spcBef>
                <a:spcPts val="100"/>
              </a:spcBef>
            </a:pPr>
            <a:r>
              <a:rPr sz="1100" spc="-5" dirty="0">
                <a:latin typeface="Arial MT"/>
                <a:cs typeface="Arial MT"/>
              </a:rPr>
              <a:t>Engrase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>
                <a:latin typeface="Arial MT"/>
                <a:cs typeface="Arial MT"/>
              </a:rPr>
              <a:t>bisagras</a:t>
            </a:r>
            <a:r>
              <a:rPr sz="1100" spc="-5" dirty="0">
                <a:latin typeface="Arial MT"/>
                <a:cs typeface="Arial MT"/>
              </a:rPr>
              <a:t>/</a:t>
            </a:r>
            <a:r>
              <a:rPr sz="1100" spc="-5" dirty="0" err="1">
                <a:latin typeface="Arial MT"/>
                <a:cs typeface="Arial MT"/>
              </a:rPr>
              <a:t>cerraduras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puertas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Goteras</a:t>
            </a:r>
            <a:r>
              <a:rPr sz="1100" spc="-5" dirty="0" smtClean="0">
                <a:latin typeface="Arial MT"/>
                <a:cs typeface="Arial MT"/>
              </a:rPr>
              <a:t>/</a:t>
            </a:r>
            <a:r>
              <a:rPr sz="1100" spc="-5" dirty="0" err="1" smtClean="0">
                <a:latin typeface="Arial MT"/>
                <a:cs typeface="Arial MT"/>
              </a:rPr>
              <a:t>Estanqueidad</a:t>
            </a:r>
            <a:r>
              <a:rPr sz="1100" spc="30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Celdas</a:t>
            </a:r>
            <a:r>
              <a:rPr sz="1100" spc="-5" dirty="0" smtClean="0">
                <a:latin typeface="Arial MT"/>
                <a:cs typeface="Arial MT"/>
              </a:rPr>
              <a:t>/</a:t>
            </a:r>
            <a:r>
              <a:rPr sz="1100" spc="-5" dirty="0" err="1" smtClean="0">
                <a:latin typeface="Arial MT"/>
                <a:cs typeface="Arial MT"/>
              </a:rPr>
              <a:t>Edificio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Ventanales</a:t>
            </a:r>
            <a:r>
              <a:rPr sz="1100" spc="-5" dirty="0" smtClean="0">
                <a:latin typeface="Arial MT"/>
                <a:cs typeface="Arial MT"/>
              </a:rPr>
              <a:t>/</a:t>
            </a:r>
            <a:r>
              <a:rPr sz="1100" spc="-5" dirty="0" err="1" smtClean="0">
                <a:latin typeface="Arial MT"/>
                <a:cs typeface="Arial MT"/>
              </a:rPr>
              <a:t>rejillas</a:t>
            </a:r>
            <a:r>
              <a:rPr sz="110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aireación</a:t>
            </a:r>
            <a:endParaRPr sz="1100" dirty="0">
              <a:latin typeface="Arial MT"/>
              <a:cs typeface="Arial MT"/>
            </a:endParaRPr>
          </a:p>
          <a:p>
            <a:pPr marL="12700" marR="40005">
              <a:lnSpc>
                <a:spcPct val="122700"/>
              </a:lnSpc>
              <a:spcBef>
                <a:spcPts val="5"/>
              </a:spcBef>
            </a:pPr>
            <a:r>
              <a:rPr sz="1100" spc="-5" dirty="0">
                <a:latin typeface="Arial MT"/>
                <a:cs typeface="Arial MT"/>
              </a:rPr>
              <a:t>Cierres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antipolvo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 err="1">
                <a:latin typeface="Arial MT"/>
                <a:cs typeface="Arial MT"/>
              </a:rPr>
              <a:t>rejas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ventilación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Despejado</a:t>
            </a:r>
            <a:r>
              <a:rPr sz="1100" dirty="0" smtClean="0">
                <a:latin typeface="Arial MT"/>
                <a:cs typeface="Arial MT"/>
              </a:rPr>
              <a:t> </a:t>
            </a:r>
            <a:r>
              <a:rPr sz="1100" spc="-5" dirty="0" err="1">
                <a:latin typeface="Arial MT"/>
                <a:cs typeface="Arial MT"/>
              </a:rPr>
              <a:t>obstáculos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pasillos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Orden</a:t>
            </a:r>
            <a:r>
              <a:rPr sz="1100" spc="-5" dirty="0" smtClean="0">
                <a:latin typeface="Arial MT"/>
                <a:cs typeface="Arial MT"/>
              </a:rPr>
              <a:t>/</a:t>
            </a:r>
            <a:r>
              <a:rPr sz="1100" spc="-5" dirty="0" err="1" smtClean="0">
                <a:latin typeface="Arial MT"/>
                <a:cs typeface="Arial MT"/>
              </a:rPr>
              <a:t>Limpieza</a:t>
            </a:r>
            <a:r>
              <a:rPr sz="110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zona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revisiones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Ubicación</a:t>
            </a:r>
            <a:r>
              <a:rPr sz="1100" spc="-5" dirty="0" smtClean="0">
                <a:latin typeface="Arial MT"/>
                <a:cs typeface="Arial MT"/>
              </a:rPr>
              <a:t>/Estado </a:t>
            </a:r>
            <a:r>
              <a:rPr sz="1100" spc="-5" dirty="0" err="1">
                <a:latin typeface="Arial MT"/>
                <a:cs typeface="Arial MT"/>
              </a:rPr>
              <a:t>manetas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extractora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Ubicación</a:t>
            </a:r>
            <a:r>
              <a:rPr sz="1100" spc="-5" dirty="0" smtClean="0">
                <a:latin typeface="Arial MT"/>
                <a:cs typeface="Arial MT"/>
              </a:rPr>
              <a:t>/Estado </a:t>
            </a:r>
            <a:r>
              <a:rPr sz="1100" spc="-5" dirty="0" err="1">
                <a:latin typeface="Arial MT"/>
                <a:cs typeface="Arial MT"/>
              </a:rPr>
              <a:t>manetas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tense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Separadores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aislantes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300"/>
              </a:spcBef>
            </a:pPr>
            <a:r>
              <a:rPr sz="1100" dirty="0">
                <a:latin typeface="Arial MT"/>
                <a:cs typeface="Arial MT"/>
              </a:rPr>
              <a:t>Sellado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entrada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cables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14047" y="3299157"/>
            <a:ext cx="727075" cy="209423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118745" indent="13970" algn="just">
              <a:lnSpc>
                <a:spcPct val="122800"/>
              </a:lnSpc>
              <a:spcBef>
                <a:spcPts val="180"/>
              </a:spcBef>
            </a:pPr>
            <a:r>
              <a:rPr sz="1100" spc="-10" dirty="0" err="1" smtClean="0">
                <a:latin typeface="Arial MT"/>
                <a:cs typeface="Arial MT"/>
              </a:rPr>
              <a:t>Observar</a:t>
            </a:r>
            <a:r>
              <a:rPr lang="es-ES" sz="1100" spc="-10" dirty="0" smtClean="0">
                <a:latin typeface="Arial MT"/>
                <a:cs typeface="Arial MT"/>
              </a:rPr>
              <a:t> </a:t>
            </a:r>
            <a:r>
              <a:rPr sz="1100" spc="-10" dirty="0" err="1" smtClean="0">
                <a:latin typeface="Arial MT"/>
                <a:cs typeface="Arial MT"/>
              </a:rPr>
              <a:t>Observar</a:t>
            </a:r>
            <a:r>
              <a:rPr lang="es-ES" sz="1100" spc="-10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  <a:p>
            <a:pPr marL="26670" marR="118745" indent="-13335">
              <a:lnSpc>
                <a:spcPct val="105000"/>
              </a:lnSpc>
              <a:spcBef>
                <a:spcPts val="229"/>
              </a:spcBef>
            </a:pP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10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  <a:p>
            <a:pPr marL="13335" marR="5080" indent="-1270">
              <a:lnSpc>
                <a:spcPct val="122500"/>
              </a:lnSpc>
              <a:spcBef>
                <a:spcPts val="250"/>
              </a:spcBef>
            </a:pP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25756" y="3312117"/>
            <a:ext cx="83185" cy="208153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4604">
              <a:spcBef>
                <a:spcPts val="39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5875">
              <a:spcBef>
                <a:spcPts val="29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3335">
              <a:spcBef>
                <a:spcPts val="29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4604">
              <a:spcBef>
                <a:spcPts val="30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30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4604">
              <a:spcBef>
                <a:spcPts val="29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4604">
              <a:spcBef>
                <a:spcPts val="30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3970">
              <a:spcBef>
                <a:spcPts val="309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4604">
              <a:spcBef>
                <a:spcPts val="29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4604">
              <a:spcBef>
                <a:spcPts val="30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02317" y="3554723"/>
            <a:ext cx="8001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01983" y="4171938"/>
            <a:ext cx="8001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02295" y="4544244"/>
            <a:ext cx="80010" cy="438784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>
              <a:spcBef>
                <a:spcPts val="40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30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2.2.6	MANTENIMIENTO</a:t>
            </a:r>
            <a:r>
              <a:rPr spc="-15" dirty="0"/>
              <a:t> </a:t>
            </a:r>
            <a:r>
              <a:rPr spc="-5" dirty="0"/>
              <a:t>PREVENTIVO.</a:t>
            </a:r>
            <a:r>
              <a:rPr spc="-15" dirty="0"/>
              <a:t> </a:t>
            </a:r>
            <a:r>
              <a:rPr spc="-5" dirty="0"/>
              <a:t>Revisión</a:t>
            </a:r>
            <a:r>
              <a:rPr spc="-15" dirty="0"/>
              <a:t> </a:t>
            </a:r>
            <a:r>
              <a:rPr spc="-5" dirty="0"/>
              <a:t>detallada</a:t>
            </a:r>
            <a:r>
              <a:rPr spc="-15" dirty="0"/>
              <a:t> </a:t>
            </a:r>
            <a:r>
              <a:rPr spc="-5" dirty="0"/>
              <a:t>en</a:t>
            </a:r>
            <a:r>
              <a:rPr spc="-15" dirty="0"/>
              <a:t> </a:t>
            </a:r>
            <a:r>
              <a:rPr spc="-5" dirty="0"/>
              <a:t>celdas</a:t>
            </a:r>
            <a:r>
              <a:rPr spc="-10" dirty="0"/>
              <a:t> </a:t>
            </a:r>
            <a:r>
              <a:rPr spc="-5" dirty="0"/>
              <a:t>MT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510575" y="1017697"/>
            <a:ext cx="3326765" cy="5165388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33020">
              <a:spcBef>
                <a:spcPts val="405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COMPONENTE</a:t>
            </a:r>
            <a:endParaRPr sz="1400" dirty="0">
              <a:latin typeface="Arial"/>
              <a:cs typeface="Arial"/>
            </a:endParaRPr>
          </a:p>
          <a:p>
            <a:pPr marL="12700" marR="2333625">
              <a:lnSpc>
                <a:spcPts val="1570"/>
              </a:lnSpc>
              <a:spcBef>
                <a:spcPts val="85"/>
              </a:spcBef>
            </a:pPr>
            <a:r>
              <a:rPr sz="1100" spc="-5" dirty="0" err="1" smtClean="0">
                <a:latin typeface="Arial MT"/>
                <a:cs typeface="Arial MT"/>
              </a:rPr>
              <a:t>Pasamuros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Botellas</a:t>
            </a:r>
            <a:r>
              <a:rPr sz="1100" spc="-3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Cables</a:t>
            </a:r>
            <a:endParaRPr sz="1100" dirty="0">
              <a:latin typeface="Arial MT"/>
              <a:cs typeface="Arial MT"/>
            </a:endParaRPr>
          </a:p>
          <a:p>
            <a:pPr marL="12700" marR="1024890">
              <a:lnSpc>
                <a:spcPts val="1570"/>
              </a:lnSpc>
              <a:spcBef>
                <a:spcPts val="35"/>
              </a:spcBef>
            </a:pPr>
            <a:r>
              <a:rPr sz="1100" spc="-5" dirty="0">
                <a:latin typeface="Arial MT"/>
                <a:cs typeface="Arial MT"/>
              </a:rPr>
              <a:t>Aisladores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(embarrado,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 err="1">
                <a:latin typeface="Arial MT"/>
                <a:cs typeface="Arial MT"/>
              </a:rPr>
              <a:t>conexiones</a:t>
            </a:r>
            <a:r>
              <a:rPr sz="1100" spc="-5" dirty="0" smtClean="0">
                <a:latin typeface="Arial MT"/>
                <a:cs typeface="Arial MT"/>
              </a:rPr>
              <a:t>)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Rótulos</a:t>
            </a:r>
            <a:r>
              <a:rPr sz="1100" spc="-5" dirty="0" smtClean="0">
                <a:latin typeface="Arial MT"/>
                <a:cs typeface="Arial MT"/>
              </a:rPr>
              <a:t>/</a:t>
            </a:r>
            <a:r>
              <a:rPr sz="1100" spc="-5" dirty="0" err="1" smtClean="0">
                <a:latin typeface="Arial MT"/>
                <a:cs typeface="Arial MT"/>
              </a:rPr>
              <a:t>Placas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spc="-5" dirty="0">
                <a:latin typeface="Arial MT"/>
                <a:cs typeface="Arial MT"/>
              </a:rPr>
              <a:t>características</a:t>
            </a:r>
            <a:endParaRPr sz="1100" dirty="0">
              <a:latin typeface="Arial MT"/>
              <a:cs typeface="Arial MT"/>
            </a:endParaRPr>
          </a:p>
          <a:p>
            <a:pPr marL="12700" marR="899794">
              <a:lnSpc>
                <a:spcPts val="1580"/>
              </a:lnSpc>
            </a:pPr>
            <a:r>
              <a:rPr sz="1100" spc="-5" dirty="0">
                <a:latin typeface="Arial MT"/>
                <a:cs typeface="Arial MT"/>
              </a:rPr>
              <a:t>Calefacción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Interior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Delant/Tras</a:t>
            </a:r>
            <a:r>
              <a:rPr sz="1100" spc="-5" dirty="0">
                <a:latin typeface="Arial MT"/>
                <a:cs typeface="Arial MT"/>
              </a:rPr>
              <a:t>.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 err="1" smtClean="0">
                <a:latin typeface="Arial MT"/>
                <a:cs typeface="Arial MT"/>
              </a:rPr>
              <a:t>Celda</a:t>
            </a:r>
            <a:r>
              <a:rPr lang="es-ES" sz="1100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Iluminación</a:t>
            </a:r>
            <a:r>
              <a:rPr sz="110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interior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celdas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165"/>
              </a:spcBef>
            </a:pPr>
            <a:r>
              <a:rPr sz="1100" spc="-5" dirty="0">
                <a:latin typeface="Arial MT"/>
                <a:cs typeface="Arial MT"/>
              </a:rPr>
              <a:t>Alumbrado emergencia celdas</a:t>
            </a:r>
            <a:endParaRPr sz="1100" dirty="0">
              <a:latin typeface="Arial MT"/>
              <a:cs typeface="Arial MT"/>
            </a:endParaRPr>
          </a:p>
          <a:p>
            <a:pPr marL="12700" marR="1301115">
              <a:lnSpc>
                <a:spcPct val="119800"/>
              </a:lnSpc>
              <a:spcBef>
                <a:spcPts val="10"/>
              </a:spcBef>
            </a:pPr>
            <a:r>
              <a:rPr sz="1100" spc="-5" dirty="0">
                <a:latin typeface="Arial MT"/>
                <a:cs typeface="Arial MT"/>
              </a:rPr>
              <a:t>Limpieza </a:t>
            </a:r>
            <a:r>
              <a:rPr sz="1100" spc="-5" dirty="0" err="1">
                <a:latin typeface="Arial MT"/>
                <a:cs typeface="Arial MT"/>
              </a:rPr>
              <a:t>recinto</a:t>
            </a:r>
            <a:r>
              <a:rPr sz="1100" spc="-5" dirty="0">
                <a:latin typeface="Arial MT"/>
                <a:cs typeface="Arial MT"/>
              </a:rPr>
              <a:t>/</a:t>
            </a:r>
            <a:r>
              <a:rPr sz="1100" spc="-5" dirty="0" err="1">
                <a:latin typeface="Arial MT"/>
                <a:cs typeface="Arial MT"/>
              </a:rPr>
              <a:t>sótano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celdas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Pintura</a:t>
            </a:r>
            <a:r>
              <a:rPr sz="1100" spc="2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edificio</a:t>
            </a:r>
            <a:r>
              <a:rPr sz="1100" spc="-5" dirty="0" smtClean="0">
                <a:latin typeface="Arial MT"/>
                <a:cs typeface="Arial MT"/>
              </a:rPr>
              <a:t>/</a:t>
            </a:r>
            <a:r>
              <a:rPr sz="1100" spc="-5" dirty="0" err="1" smtClean="0">
                <a:latin typeface="Arial MT"/>
                <a:cs typeface="Arial MT"/>
              </a:rPr>
              <a:t>celdas</a:t>
            </a:r>
            <a:r>
              <a:rPr sz="1100" spc="-5" dirty="0" smtClean="0">
                <a:latin typeface="Arial MT"/>
                <a:cs typeface="Arial MT"/>
              </a:rPr>
              <a:t>/</a:t>
            </a:r>
            <a:r>
              <a:rPr sz="1100" spc="-5" dirty="0" err="1" smtClean="0">
                <a:latin typeface="Arial MT"/>
                <a:cs typeface="Arial MT"/>
              </a:rPr>
              <a:t>aparellaje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Puertas</a:t>
            </a:r>
            <a:r>
              <a:rPr sz="110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celdas/edificio/valla</a:t>
            </a:r>
            <a:endParaRPr sz="1100" dirty="0">
              <a:latin typeface="Arial MT"/>
              <a:cs typeface="Arial MT"/>
            </a:endParaRPr>
          </a:p>
          <a:p>
            <a:pPr marL="12700" marR="549275">
              <a:lnSpc>
                <a:spcPct val="120000"/>
              </a:lnSpc>
            </a:pPr>
            <a:r>
              <a:rPr sz="1100" dirty="0">
                <a:latin typeface="Arial MT"/>
                <a:cs typeface="Arial MT"/>
              </a:rPr>
              <a:t>Salid. </a:t>
            </a:r>
            <a:r>
              <a:rPr sz="1100" spc="-5" dirty="0">
                <a:latin typeface="Arial MT"/>
                <a:cs typeface="Arial MT"/>
              </a:rPr>
              <a:t>EMERGENC/</a:t>
            </a:r>
            <a:r>
              <a:rPr sz="1100" spc="-5" dirty="0" err="1">
                <a:latin typeface="Arial MT"/>
                <a:cs typeface="Arial MT"/>
              </a:rPr>
              <a:t>Cerradura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ANTIPANICO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Engrase</a:t>
            </a:r>
            <a:r>
              <a:rPr sz="1100" dirty="0" smtClean="0">
                <a:latin typeface="Arial MT"/>
                <a:cs typeface="Arial MT"/>
              </a:rPr>
              <a:t> </a:t>
            </a:r>
            <a:r>
              <a:rPr sz="1100" spc="-5" dirty="0" err="1">
                <a:latin typeface="Arial MT"/>
                <a:cs typeface="Arial MT"/>
              </a:rPr>
              <a:t>bisagras</a:t>
            </a:r>
            <a:r>
              <a:rPr sz="1100" spc="-5" dirty="0">
                <a:latin typeface="Arial MT"/>
                <a:cs typeface="Arial MT"/>
              </a:rPr>
              <a:t>/</a:t>
            </a:r>
            <a:r>
              <a:rPr sz="1100" spc="-5" dirty="0" err="1">
                <a:latin typeface="Arial MT"/>
                <a:cs typeface="Arial MT"/>
              </a:rPr>
              <a:t>cerraduras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puertas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Goteras</a:t>
            </a:r>
            <a:r>
              <a:rPr sz="1100" spc="-5" dirty="0" smtClean="0">
                <a:latin typeface="Arial MT"/>
                <a:cs typeface="Arial MT"/>
              </a:rPr>
              <a:t>/</a:t>
            </a:r>
            <a:r>
              <a:rPr sz="1100" spc="-5" dirty="0" err="1" smtClean="0">
                <a:latin typeface="Arial MT"/>
                <a:cs typeface="Arial MT"/>
              </a:rPr>
              <a:t>Estanqueidad</a:t>
            </a:r>
            <a:r>
              <a:rPr sz="1100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Celdas</a:t>
            </a:r>
            <a:r>
              <a:rPr sz="1100" spc="-5" dirty="0" smtClean="0">
                <a:latin typeface="Arial MT"/>
                <a:cs typeface="Arial MT"/>
              </a:rPr>
              <a:t>/</a:t>
            </a:r>
            <a:r>
              <a:rPr sz="1100" spc="-5" dirty="0" err="1" smtClean="0">
                <a:latin typeface="Arial MT"/>
                <a:cs typeface="Arial MT"/>
              </a:rPr>
              <a:t>Edificio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Ventanales</a:t>
            </a:r>
            <a:r>
              <a:rPr sz="1100" spc="-5" dirty="0" smtClean="0">
                <a:latin typeface="Arial MT"/>
                <a:cs typeface="Arial MT"/>
              </a:rPr>
              <a:t>/</a:t>
            </a:r>
            <a:r>
              <a:rPr sz="1100" spc="-5" dirty="0" err="1" smtClean="0">
                <a:latin typeface="Arial MT"/>
                <a:cs typeface="Arial MT"/>
              </a:rPr>
              <a:t>rejillas</a:t>
            </a:r>
            <a:r>
              <a:rPr sz="110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aireación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250"/>
              </a:spcBef>
            </a:pPr>
            <a:r>
              <a:rPr sz="1100" spc="-5" dirty="0">
                <a:latin typeface="Arial MT"/>
                <a:cs typeface="Arial MT"/>
              </a:rPr>
              <a:t>Cierres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antipolvo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rejas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ventilación</a:t>
            </a:r>
            <a:endParaRPr sz="1100" dirty="0">
              <a:latin typeface="Arial MT"/>
              <a:cs typeface="Arial MT"/>
            </a:endParaRPr>
          </a:p>
          <a:p>
            <a:pPr marL="12700" marR="987425">
              <a:lnSpc>
                <a:spcPct val="119900"/>
              </a:lnSpc>
              <a:spcBef>
                <a:spcPts val="10"/>
              </a:spcBef>
            </a:pPr>
            <a:r>
              <a:rPr sz="1100" spc="-5" dirty="0">
                <a:latin typeface="Arial MT"/>
                <a:cs typeface="Arial MT"/>
              </a:rPr>
              <a:t>Despejado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>
                <a:latin typeface="Arial MT"/>
                <a:cs typeface="Arial MT"/>
              </a:rPr>
              <a:t>obstáculos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pasillos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Orden</a:t>
            </a:r>
            <a:r>
              <a:rPr sz="1100" spc="-5" dirty="0" smtClean="0">
                <a:latin typeface="Arial MT"/>
                <a:cs typeface="Arial MT"/>
              </a:rPr>
              <a:t>/</a:t>
            </a:r>
            <a:r>
              <a:rPr sz="1100" spc="-5" dirty="0" err="1" smtClean="0">
                <a:latin typeface="Arial MT"/>
                <a:cs typeface="Arial MT"/>
              </a:rPr>
              <a:t>Limpieza</a:t>
            </a:r>
            <a:r>
              <a:rPr sz="110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zona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revisiones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Ubicación</a:t>
            </a:r>
            <a:r>
              <a:rPr sz="1100" spc="-5" dirty="0" smtClean="0">
                <a:latin typeface="Arial MT"/>
                <a:cs typeface="Arial MT"/>
              </a:rPr>
              <a:t>/Estado </a:t>
            </a:r>
            <a:r>
              <a:rPr sz="1100" spc="-5" dirty="0" err="1">
                <a:latin typeface="Arial MT"/>
                <a:cs typeface="Arial MT"/>
              </a:rPr>
              <a:t>manetas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extractora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Ubicación</a:t>
            </a:r>
            <a:r>
              <a:rPr sz="1100" spc="-5" dirty="0" smtClean="0">
                <a:latin typeface="Arial MT"/>
                <a:cs typeface="Arial MT"/>
              </a:rPr>
              <a:t>/Estado </a:t>
            </a:r>
            <a:r>
              <a:rPr sz="1100" spc="-5" dirty="0" err="1">
                <a:latin typeface="Arial MT"/>
                <a:cs typeface="Arial MT"/>
              </a:rPr>
              <a:t>manetas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tense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Estado</a:t>
            </a:r>
            <a:r>
              <a:rPr sz="1100" dirty="0" smtClean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carro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>
                <a:latin typeface="Arial MT"/>
                <a:cs typeface="Arial MT"/>
              </a:rPr>
              <a:t>extracción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Interruptor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Separadores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aislantes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250"/>
              </a:spcBef>
            </a:pPr>
            <a:r>
              <a:rPr sz="1100" spc="-5" dirty="0">
                <a:latin typeface="Arial MT"/>
                <a:cs typeface="Arial MT"/>
              </a:rPr>
              <a:t>Puesta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tierra</a:t>
            </a:r>
            <a:endParaRPr sz="1100" dirty="0">
              <a:latin typeface="Arial MT"/>
              <a:cs typeface="Arial MT"/>
            </a:endParaRPr>
          </a:p>
          <a:p>
            <a:pPr marL="12700" marR="5080">
              <a:lnSpc>
                <a:spcPct val="119100"/>
              </a:lnSpc>
              <a:spcBef>
                <a:spcPts val="20"/>
              </a:spcBef>
            </a:pPr>
            <a:r>
              <a:rPr sz="1100" spc="-5" dirty="0">
                <a:latin typeface="Arial MT"/>
                <a:cs typeface="Arial MT"/>
              </a:rPr>
              <a:t>Funcionamiento persianas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</a:t>
            </a:r>
            <a:r>
              <a:rPr sz="1100" spc="-5" dirty="0" err="1" smtClean="0">
                <a:latin typeface="Arial MT"/>
                <a:cs typeface="Arial MT"/>
              </a:rPr>
              <a:t>protección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Enclavamientos</a:t>
            </a:r>
            <a:r>
              <a:rPr sz="1100" spc="3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mecánicos</a:t>
            </a:r>
            <a:r>
              <a:rPr sz="1100" spc="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enchufado/desenchufado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09856" y="1017697"/>
            <a:ext cx="1103630" cy="511302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>
              <a:spcBef>
                <a:spcPts val="405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OPERACIÓN</a:t>
            </a:r>
            <a:endParaRPr sz="1400" dirty="0">
              <a:latin typeface="Arial"/>
              <a:cs typeface="Arial"/>
            </a:endParaRPr>
          </a:p>
          <a:p>
            <a:pPr marL="203835" marR="316865">
              <a:lnSpc>
                <a:spcPts val="1570"/>
              </a:lnSpc>
              <a:spcBef>
                <a:spcPts val="85"/>
              </a:spcBef>
            </a:pPr>
            <a:r>
              <a:rPr sz="1100" spc="-5" dirty="0" err="1" smtClean="0">
                <a:latin typeface="Arial MT"/>
                <a:cs typeface="Arial MT"/>
              </a:rPr>
              <a:t>Obser</a:t>
            </a:r>
            <a:r>
              <a:rPr sz="1100" spc="-10" dirty="0" err="1" smtClean="0">
                <a:latin typeface="Arial MT"/>
                <a:cs typeface="Arial MT"/>
              </a:rPr>
              <a:t>v</a:t>
            </a:r>
            <a:r>
              <a:rPr sz="1100" spc="-5" dirty="0" err="1" smtClean="0">
                <a:latin typeface="Arial MT"/>
                <a:cs typeface="Arial MT"/>
              </a:rPr>
              <a:t>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  <a:p>
            <a:pPr marL="203200" marR="298450" indent="19685">
              <a:lnSpc>
                <a:spcPct val="111400"/>
              </a:lnSpc>
              <a:spcBef>
                <a:spcPts val="140"/>
              </a:spcBef>
            </a:pPr>
            <a:r>
              <a:rPr sz="1100" spc="-10" dirty="0" err="1" smtClean="0">
                <a:latin typeface="Arial MT"/>
                <a:cs typeface="Arial MT"/>
              </a:rPr>
              <a:t>Observar</a:t>
            </a:r>
            <a:r>
              <a:rPr lang="es-ES" sz="1100" spc="-10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  <a:p>
            <a:pPr marL="202565" marR="173355" indent="20320">
              <a:lnSpc>
                <a:spcPct val="117500"/>
              </a:lnSpc>
              <a:spcBef>
                <a:spcPts val="190"/>
              </a:spcBef>
            </a:pPr>
            <a:r>
              <a:rPr sz="1100" spc="-10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endParaRPr sz="1100" dirty="0">
              <a:latin typeface="Arial MT"/>
              <a:cs typeface="Arial MT"/>
            </a:endParaRPr>
          </a:p>
          <a:p>
            <a:pPr marL="223520" marR="173990" indent="-1905">
              <a:lnSpc>
                <a:spcPct val="108200"/>
              </a:lnSpc>
              <a:spcBef>
                <a:spcPts val="155"/>
              </a:spcBef>
            </a:pP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10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  <a:p>
            <a:pPr marL="201295" marR="298450" indent="21590" algn="just">
              <a:lnSpc>
                <a:spcPct val="118200"/>
              </a:lnSpc>
              <a:spcBef>
                <a:spcPts val="140"/>
              </a:spcBef>
            </a:pPr>
            <a:r>
              <a:rPr sz="1100" spc="-10" dirty="0" err="1" smtClean="0">
                <a:latin typeface="Arial MT"/>
                <a:cs typeface="Arial MT"/>
              </a:rPr>
              <a:t>Observar</a:t>
            </a:r>
            <a:r>
              <a:rPr lang="es-ES" sz="1100" spc="-10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10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  <a:p>
            <a:pPr marL="185420" marR="191135" indent="17780">
              <a:lnSpc>
                <a:spcPct val="121500"/>
              </a:lnSpc>
              <a:spcBef>
                <a:spcPts val="135"/>
              </a:spcBef>
            </a:pP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endParaRPr sz="11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9128" y="444246"/>
            <a:ext cx="8841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27100" algn="l"/>
              </a:tabLst>
            </a:pPr>
            <a:r>
              <a:rPr spc="-5" dirty="0"/>
              <a:t>2.2.7	</a:t>
            </a:r>
            <a:r>
              <a:rPr dirty="0"/>
              <a:t>MANTENIMIENTO</a:t>
            </a:r>
            <a:r>
              <a:rPr spc="-25" dirty="0"/>
              <a:t> </a:t>
            </a:r>
            <a:r>
              <a:rPr dirty="0"/>
              <a:t>PREVENTIVO.</a:t>
            </a:r>
            <a:r>
              <a:rPr spc="-20" dirty="0"/>
              <a:t> </a:t>
            </a:r>
            <a:r>
              <a:rPr dirty="0"/>
              <a:t>Inspeccion</a:t>
            </a:r>
            <a:r>
              <a:rPr spc="-20" dirty="0"/>
              <a:t> </a:t>
            </a:r>
            <a:r>
              <a:rPr dirty="0"/>
              <a:t>visual</a:t>
            </a:r>
            <a:r>
              <a:rPr spc="-20" dirty="0"/>
              <a:t> </a:t>
            </a:r>
            <a:r>
              <a:rPr spc="-5" dirty="0"/>
              <a:t>en</a:t>
            </a:r>
            <a:r>
              <a:rPr spc="-20" dirty="0"/>
              <a:t> </a:t>
            </a:r>
            <a:r>
              <a:rPr dirty="0"/>
              <a:t>Fuentes</a:t>
            </a:r>
            <a:r>
              <a:rPr spc="-20" dirty="0"/>
              <a:t> </a:t>
            </a:r>
            <a:r>
              <a:rPr dirty="0"/>
              <a:t>Alimentación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15503" y="1004316"/>
            <a:ext cx="613981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379345" algn="l"/>
                <a:tab pos="4342765" algn="l"/>
                <a:tab pos="5200015" algn="l"/>
              </a:tabLst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COMPONENTE</a:t>
            </a:r>
            <a:r>
              <a:rPr sz="1400" b="1" spc="-5" dirty="0">
                <a:latin typeface="Arial"/>
                <a:cs typeface="Arial"/>
              </a:rPr>
              <a:t>	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OPERACIÓN</a:t>
            </a:r>
            <a:r>
              <a:rPr sz="1400" b="1" spc="-5" dirty="0">
                <a:latin typeface="Arial"/>
                <a:cs typeface="Arial"/>
              </a:rPr>
              <a:t>	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Mensual	Trim</a:t>
            </a:r>
            <a:r>
              <a:rPr sz="1400" b="1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Anual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358175" y="1348741"/>
          <a:ext cx="5910579" cy="49197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738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2381">
                <a:tc>
                  <a:txBody>
                    <a:bodyPr/>
                    <a:lstStyle/>
                    <a:p>
                      <a:pPr marL="31750">
                        <a:lnSpc>
                          <a:spcPts val="1215"/>
                        </a:lnSpc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BANCADA/CARRO/CHASIS/SOPORTE/SOPORTE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215"/>
                        </a:lnSpc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499">
                <a:tc>
                  <a:txBody>
                    <a:bodyPr/>
                    <a:lstStyle/>
                    <a:p>
                      <a:pPr marL="31750">
                        <a:lnSpc>
                          <a:spcPts val="1310"/>
                        </a:lnSpc>
                        <a:spcBef>
                          <a:spcPts val="25"/>
                        </a:spcBef>
                        <a:tabLst>
                          <a:tab pos="2391410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Fijación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soportes	Reapretar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y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310"/>
                        </a:lnSpc>
                        <a:spcBef>
                          <a:spcPts val="2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17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809">
                <a:tc>
                  <a:txBody>
                    <a:bodyPr/>
                    <a:lstStyle/>
                    <a:p>
                      <a:pPr marL="2392045">
                        <a:lnSpc>
                          <a:spcPts val="1295"/>
                        </a:lnSpc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65"/>
                        </a:spcBef>
                        <a:tabLst>
                          <a:tab pos="238950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Soportes,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bandejas.	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R="24765" algn="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469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0"/>
                        </a:spcBef>
                        <a:tabLst>
                          <a:tab pos="239077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Aisladores	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16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GENERAL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ct val="100000"/>
                        </a:lnSpc>
                        <a:spcBef>
                          <a:spcPts val="50"/>
                        </a:spcBef>
                        <a:tabLst>
                          <a:tab pos="53022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*	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125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239077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Estado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general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pintura	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53149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*	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543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"/>
                        </a:spcBef>
                        <a:tabLst>
                          <a:tab pos="239077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Control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lámparas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señalización	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2023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RECTIFICADOR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571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1263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2390140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Relés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térmicos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y/o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fusibles	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17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279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0"/>
                        </a:spcBef>
                        <a:tabLst>
                          <a:tab pos="2391410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Lámparas	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279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"/>
                        </a:spcBef>
                        <a:tabLst>
                          <a:tab pos="2391410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Pulsador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carga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a fondo	Actuar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2783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Alarmas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tensiones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máximas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y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mínimas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2016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"/>
                        </a:spcBef>
                        <a:tabLst>
                          <a:tab pos="2391410" algn="l"/>
                        </a:tabLst>
                      </a:pPr>
                      <a:r>
                        <a:rPr lang="es-ES" sz="1100" dirty="0" smtClean="0">
                          <a:latin typeface="Arial MT"/>
                          <a:cs typeface="Arial MT"/>
                        </a:rPr>
                        <a:t>falla</a:t>
                      </a:r>
                      <a:r>
                        <a:rPr sz="1100" spc="5" dirty="0" smtClean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cargador	Comprobar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3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"/>
                        </a:spcBef>
                        <a:tabLst>
                          <a:tab pos="239204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Aparatos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medida	Verificar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392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5"/>
                        </a:spcBef>
                        <a:tabLst>
                          <a:tab pos="2391410" algn="l"/>
                        </a:tabLst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Relé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tierra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en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batería	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5715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202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VASOS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0"/>
                        </a:spcBef>
                        <a:tabLst>
                          <a:tab pos="725170" algn="l"/>
                          <a:tab pos="125666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*	*	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202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2390775" algn="l"/>
                        </a:tabLst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Nivel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electrolito	Comprobar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2783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0"/>
                        </a:spcBef>
                        <a:tabLst>
                          <a:tab pos="2391410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Sedimento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(Pb)	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0"/>
                        </a:spcBef>
                        <a:tabLst>
                          <a:tab pos="725170" algn="l"/>
                          <a:tab pos="1257300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*	*	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2016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"/>
                        </a:spcBef>
                        <a:tabLst>
                          <a:tab pos="2391410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Separadores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(Pb)	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278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"/>
                        </a:spcBef>
                        <a:tabLst>
                          <a:tab pos="239077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Placas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(Pb)	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355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0"/>
                        </a:spcBef>
                        <a:tabLst>
                          <a:tab pos="239077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Uniones</a:t>
                      </a:r>
                      <a:r>
                        <a:rPr sz="11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atornilladas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entre</a:t>
                      </a:r>
                      <a:r>
                        <a:rPr sz="11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vasos	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392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0"/>
                        </a:spcBef>
                        <a:tabLst>
                          <a:tab pos="239204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Bornas	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24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LOCAL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5715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49164">
                <a:tc>
                  <a:txBody>
                    <a:bodyPr/>
                    <a:lstStyle/>
                    <a:p>
                      <a:pPr marL="2392045" marR="892175" indent="-2360930">
                        <a:lnSpc>
                          <a:spcPts val="1390"/>
                        </a:lnSpc>
                        <a:tabLst>
                          <a:tab pos="2391410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Limpieza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chasis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y</a:t>
                      </a:r>
                      <a:r>
                        <a:rPr sz="11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paneles	</a:t>
                      </a:r>
                      <a:r>
                        <a:rPr sz="1100" spc="-5" dirty="0" err="1">
                          <a:latin typeface="Arial MT"/>
                          <a:cs typeface="Arial MT"/>
                        </a:rPr>
                        <a:t>Observar</a:t>
                      </a:r>
                      <a:r>
                        <a:rPr sz="1100" spc="-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 smtClean="0">
                          <a:latin typeface="Arial MT"/>
                          <a:cs typeface="Arial MT"/>
                        </a:rPr>
                        <a:t>y</a:t>
                      </a:r>
                      <a:r>
                        <a:rPr lang="es-ES" sz="1100" spc="-5" dirty="0" smtClean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 err="1" smtClean="0">
                          <a:latin typeface="Arial MT"/>
                          <a:cs typeface="Arial MT"/>
                        </a:rPr>
                        <a:t>limpiar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81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 err="1">
                <a:solidFill>
                  <a:srgbClr val="FFFFFF"/>
                </a:solidFill>
                <a:latin typeface="Arial MT"/>
                <a:cs typeface="Arial MT"/>
              </a:rPr>
              <a:t>JulioGonzalo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2.2.7	</a:t>
            </a:r>
            <a:r>
              <a:rPr dirty="0"/>
              <a:t>MANTENIMIENTO</a:t>
            </a:r>
            <a:r>
              <a:rPr spc="-10" dirty="0"/>
              <a:t> </a:t>
            </a:r>
            <a:r>
              <a:rPr dirty="0"/>
              <a:t>PREVENTIVO.</a:t>
            </a:r>
            <a:r>
              <a:rPr spc="-10" dirty="0"/>
              <a:t> Revisión </a:t>
            </a:r>
            <a:r>
              <a:rPr spc="-5" dirty="0"/>
              <a:t>detallada</a:t>
            </a:r>
            <a:r>
              <a:rPr spc="-15" dirty="0"/>
              <a:t> </a:t>
            </a:r>
            <a:r>
              <a:rPr spc="-5" dirty="0"/>
              <a:t>en</a:t>
            </a:r>
            <a:r>
              <a:rPr spc="-10" dirty="0"/>
              <a:t> </a:t>
            </a:r>
            <a:r>
              <a:rPr dirty="0"/>
              <a:t>Fuentes</a:t>
            </a:r>
            <a:r>
              <a:rPr spc="-15" dirty="0"/>
              <a:t> </a:t>
            </a:r>
            <a:r>
              <a:rPr spc="-5" dirty="0"/>
              <a:t>Alimentación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44281" y="1004316"/>
            <a:ext cx="3433445" cy="21577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2870">
              <a:spcBef>
                <a:spcPts val="95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COMPONENTE</a:t>
            </a:r>
            <a:endParaRPr sz="1400" dirty="0">
              <a:latin typeface="Arial"/>
              <a:cs typeface="Arial"/>
            </a:endParaRPr>
          </a:p>
          <a:p>
            <a:pPr marL="12700">
              <a:spcBef>
                <a:spcPts val="875"/>
              </a:spcBef>
            </a:pPr>
            <a:r>
              <a:rPr sz="1100" b="1" spc="-5" dirty="0">
                <a:latin typeface="Arial"/>
                <a:cs typeface="Arial"/>
              </a:rPr>
              <a:t>BANCADA/CARRO/CHASIS/SOPORTE/SOPORTE</a:t>
            </a:r>
            <a:r>
              <a:rPr sz="1100" b="1" spc="33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*</a:t>
            </a:r>
            <a:endParaRPr sz="1100" dirty="0">
              <a:latin typeface="Arial"/>
              <a:cs typeface="Arial"/>
            </a:endParaRPr>
          </a:p>
          <a:p>
            <a:pPr marL="12700" marR="2505075">
              <a:lnSpc>
                <a:spcPct val="120700"/>
              </a:lnSpc>
              <a:spcBef>
                <a:spcPts val="25"/>
              </a:spcBef>
            </a:pPr>
            <a:r>
              <a:rPr sz="1100" spc="-5" dirty="0">
                <a:latin typeface="Arial MT"/>
                <a:cs typeface="Arial MT"/>
              </a:rPr>
              <a:t>Puesta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tierra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Aisladores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b="1" spc="-5" dirty="0" smtClean="0">
                <a:latin typeface="Arial"/>
                <a:cs typeface="Arial"/>
              </a:rPr>
              <a:t>GENERAL</a:t>
            </a:r>
            <a:endParaRPr sz="1100" dirty="0">
              <a:latin typeface="Arial"/>
              <a:cs typeface="Arial"/>
            </a:endParaRPr>
          </a:p>
          <a:p>
            <a:pPr marL="12700" marR="1539240">
              <a:lnSpc>
                <a:spcPct val="120500"/>
              </a:lnSpc>
              <a:spcBef>
                <a:spcPts val="35"/>
              </a:spcBef>
            </a:pPr>
            <a:r>
              <a:rPr sz="1100" spc="-5" dirty="0">
                <a:latin typeface="Arial MT"/>
                <a:cs typeface="Arial MT"/>
              </a:rPr>
              <a:t>Estado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general</a:t>
            </a:r>
            <a:r>
              <a:rPr sz="1100" spc="295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pintura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Control</a:t>
            </a:r>
            <a:r>
              <a:rPr sz="1100" spc="1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lámparas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señalización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265"/>
              </a:spcBef>
            </a:pPr>
            <a:r>
              <a:rPr sz="1100" spc="-5" dirty="0">
                <a:latin typeface="Arial MT"/>
                <a:cs typeface="Arial MT"/>
              </a:rPr>
              <a:t>Revisión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Bornas/Manguer.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Cargador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380"/>
              </a:spcBef>
            </a:pPr>
            <a:r>
              <a:rPr sz="1100" b="1" spc="-5" dirty="0">
                <a:latin typeface="Arial"/>
                <a:cs typeface="Arial"/>
              </a:rPr>
              <a:t>RECTIFICADOR</a:t>
            </a:r>
            <a:endParaRPr sz="1100" dirty="0">
              <a:latin typeface="Arial"/>
              <a:cs typeface="Arial"/>
            </a:endParaRPr>
          </a:p>
          <a:p>
            <a:pPr marL="12700">
              <a:spcBef>
                <a:spcPts val="290"/>
              </a:spcBef>
            </a:pPr>
            <a:r>
              <a:rPr sz="1100" spc="-5" dirty="0">
                <a:latin typeface="Arial MT"/>
                <a:cs typeface="Arial MT"/>
              </a:rPr>
              <a:t>Regletas de bornas y cableado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83008" y="1004316"/>
            <a:ext cx="110363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OPERACIÓN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69409" y="1497782"/>
            <a:ext cx="725170" cy="432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1400"/>
              </a:lnSpc>
              <a:spcBef>
                <a:spcPts val="100"/>
              </a:spcBef>
            </a:pP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64946" y="2110422"/>
            <a:ext cx="605155" cy="61978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indent="4445" algn="just">
              <a:lnSpc>
                <a:spcPct val="124500"/>
              </a:lnSpc>
              <a:spcBef>
                <a:spcPts val="45"/>
              </a:spcBef>
            </a:pP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10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64946" y="2945576"/>
            <a:ext cx="760095" cy="286131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6510" marR="5080">
              <a:lnSpc>
                <a:spcPct val="115900"/>
              </a:lnSpc>
              <a:spcBef>
                <a:spcPts val="70"/>
              </a:spcBef>
            </a:pPr>
            <a:r>
              <a:rPr sz="1100" spc="-5" dirty="0" err="1">
                <a:latin typeface="Arial MT"/>
                <a:cs typeface="Arial MT"/>
              </a:rPr>
              <a:t>Reapretar</a:t>
            </a:r>
            <a:r>
              <a:rPr sz="1100" spc="-60" dirty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y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endParaRPr sz="1100" dirty="0">
              <a:latin typeface="Arial MT"/>
              <a:cs typeface="Arial MT"/>
            </a:endParaRPr>
          </a:p>
          <a:p>
            <a:pPr marL="12700" marR="40640" indent="5080">
              <a:lnSpc>
                <a:spcPct val="101400"/>
              </a:lnSpc>
              <a:spcBef>
                <a:spcPts val="245"/>
              </a:spcBef>
            </a:pPr>
            <a:r>
              <a:rPr sz="1100" spc="-5" dirty="0" err="1" smtClean="0">
                <a:latin typeface="Arial MT"/>
                <a:cs typeface="Arial MT"/>
              </a:rPr>
              <a:t>Actuar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10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endParaRPr sz="1100" dirty="0">
              <a:latin typeface="Arial MT"/>
              <a:cs typeface="Arial MT"/>
            </a:endParaRPr>
          </a:p>
          <a:p>
            <a:pPr marL="12700" marR="34925" indent="4445">
              <a:lnSpc>
                <a:spcPct val="124200"/>
              </a:lnSpc>
              <a:spcBef>
                <a:spcPts val="200"/>
              </a:spcBef>
            </a:pP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10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dirty="0" err="1" smtClean="0">
                <a:latin typeface="Arial MT"/>
                <a:cs typeface="Arial MT"/>
              </a:rPr>
              <a:t>Realizar</a:t>
            </a:r>
            <a:r>
              <a:rPr lang="es-ES" sz="1100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Medir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Medir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Medir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Medir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Medir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44281" y="3315138"/>
            <a:ext cx="2846705" cy="287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65860">
              <a:lnSpc>
                <a:spcPct val="120200"/>
              </a:lnSpc>
              <a:spcBef>
                <a:spcPts val="100"/>
              </a:spcBef>
            </a:pPr>
            <a:r>
              <a:rPr sz="1100" spc="-5" dirty="0">
                <a:latin typeface="Arial MT"/>
                <a:cs typeface="Arial MT"/>
              </a:rPr>
              <a:t>Relés térmicos</a:t>
            </a:r>
            <a:r>
              <a:rPr sz="1100" spc="-5" dirty="0">
                <a:latin typeface="Arial MT"/>
                <a:cs typeface="Arial MT"/>
              </a:rPr>
              <a:t> y/o </a:t>
            </a:r>
            <a:r>
              <a:rPr sz="1100" spc="-5" dirty="0" err="1" smtClean="0">
                <a:latin typeface="Arial MT"/>
                <a:cs typeface="Arial MT"/>
              </a:rPr>
              <a:t>fusibles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Interruptores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 y </a:t>
            </a:r>
            <a:r>
              <a:rPr sz="1100" spc="-5" dirty="0" smtClean="0">
                <a:latin typeface="Arial MT"/>
                <a:cs typeface="Arial MT"/>
              </a:rPr>
              <a:t>cc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Pulsador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carga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fondo</a:t>
            </a:r>
            <a:endParaRPr sz="1100" dirty="0">
              <a:latin typeface="Arial MT"/>
              <a:cs typeface="Arial MT"/>
            </a:endParaRPr>
          </a:p>
          <a:p>
            <a:pPr marL="12700" marR="213360">
              <a:lnSpc>
                <a:spcPct val="120500"/>
              </a:lnSpc>
            </a:pPr>
            <a:r>
              <a:rPr sz="1100" spc="-5" dirty="0">
                <a:latin typeface="Arial MT"/>
                <a:cs typeface="Arial MT"/>
              </a:rPr>
              <a:t>Alarmas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tensiones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máximas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mínimas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lang="es-ES" sz="1100" dirty="0" smtClean="0">
                <a:latin typeface="Arial MT"/>
                <a:cs typeface="Arial MT"/>
              </a:rPr>
              <a:t>falla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cargador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380"/>
              </a:spcBef>
            </a:pPr>
            <a:r>
              <a:rPr sz="1100" b="1" spc="-5" dirty="0">
                <a:latin typeface="Arial"/>
                <a:cs typeface="Arial"/>
              </a:rPr>
              <a:t>PRUEBAS</a:t>
            </a:r>
            <a:r>
              <a:rPr sz="1100" b="1" spc="-1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FUNCIONALES</a:t>
            </a:r>
            <a:endParaRPr sz="1100" dirty="0">
              <a:latin typeface="Arial"/>
              <a:cs typeface="Arial"/>
            </a:endParaRPr>
          </a:p>
          <a:p>
            <a:pPr marL="12700" marR="1435735">
              <a:lnSpc>
                <a:spcPct val="120000"/>
              </a:lnSpc>
              <a:spcBef>
                <a:spcPts val="30"/>
              </a:spcBef>
            </a:pPr>
            <a:r>
              <a:rPr sz="1100" spc="-5" dirty="0">
                <a:latin typeface="Arial MT"/>
                <a:cs typeface="Arial MT"/>
              </a:rPr>
              <a:t>Pruebas</a:t>
            </a:r>
            <a:r>
              <a:rPr sz="1100" spc="-5" dirty="0">
                <a:latin typeface="Arial MT"/>
                <a:cs typeface="Arial MT"/>
              </a:rPr>
              <a:t> de </a:t>
            </a:r>
            <a:r>
              <a:rPr sz="1100" spc="-5" dirty="0" err="1" smtClean="0">
                <a:latin typeface="Arial MT"/>
                <a:cs typeface="Arial MT"/>
              </a:rPr>
              <a:t>capacidad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Voltaje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total</a:t>
            </a:r>
            <a:endParaRPr sz="1100" dirty="0">
              <a:latin typeface="Arial MT"/>
              <a:cs typeface="Arial MT"/>
            </a:endParaRPr>
          </a:p>
          <a:p>
            <a:pPr marL="12700" marR="1250315">
              <a:lnSpc>
                <a:spcPct val="120000"/>
              </a:lnSpc>
              <a:spcBef>
                <a:spcPts val="5"/>
              </a:spcBef>
            </a:pPr>
            <a:r>
              <a:rPr sz="1100" spc="-5" dirty="0">
                <a:latin typeface="Arial MT"/>
                <a:cs typeface="Arial MT"/>
              </a:rPr>
              <a:t>Voltaje de </a:t>
            </a:r>
            <a:r>
              <a:rPr sz="1100" spc="-5" dirty="0" err="1">
                <a:latin typeface="Arial MT"/>
                <a:cs typeface="Arial MT"/>
              </a:rPr>
              <a:t>cada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elemento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Densidad</a:t>
            </a:r>
            <a:endParaRPr sz="1100" dirty="0">
              <a:latin typeface="Arial MT"/>
              <a:cs typeface="Arial MT"/>
            </a:endParaRPr>
          </a:p>
          <a:p>
            <a:pPr marL="12700" marR="5080">
              <a:lnSpc>
                <a:spcPct val="120200"/>
              </a:lnSpc>
              <a:spcBef>
                <a:spcPts val="5"/>
              </a:spcBef>
            </a:pPr>
            <a:r>
              <a:rPr sz="1100" spc="-5" dirty="0">
                <a:latin typeface="Arial MT"/>
                <a:cs typeface="Arial MT"/>
              </a:rPr>
              <a:t>Densidad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carbonato disuelto</a:t>
            </a:r>
            <a:r>
              <a:rPr sz="1100" spc="-5" dirty="0">
                <a:latin typeface="Arial MT"/>
                <a:cs typeface="Arial MT"/>
              </a:rPr>
              <a:t> (Ni-Cd</a:t>
            </a:r>
            <a:r>
              <a:rPr sz="1100" spc="-5" dirty="0" smtClean="0">
                <a:latin typeface="Arial MT"/>
                <a:cs typeface="Arial MT"/>
              </a:rPr>
              <a:t>)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Impedancia</a:t>
            </a:r>
            <a:r>
              <a:rPr sz="1100" spc="-1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interna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vasos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 batería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cc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b="1" spc="-5" dirty="0" smtClean="0">
                <a:latin typeface="Arial"/>
                <a:cs typeface="Arial"/>
              </a:rPr>
              <a:t>CARGA</a:t>
            </a:r>
            <a:r>
              <a:rPr sz="1100" b="1" spc="-10" dirty="0" smtClean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DE IGUALACION (</a:t>
            </a:r>
            <a:r>
              <a:rPr sz="1100" b="1" spc="-5" dirty="0">
                <a:latin typeface="Arial"/>
                <a:cs typeface="Arial"/>
              </a:rPr>
              <a:t>Pb</a:t>
            </a:r>
            <a:r>
              <a:rPr sz="1100" b="1" spc="-5" dirty="0">
                <a:latin typeface="Arial"/>
                <a:cs typeface="Arial"/>
              </a:rPr>
              <a:t>)</a:t>
            </a:r>
            <a:endParaRPr sz="1100" dirty="0">
              <a:latin typeface="Arial"/>
              <a:cs typeface="Arial"/>
            </a:endParaRPr>
          </a:p>
          <a:p>
            <a:pPr marL="12700">
              <a:spcBef>
                <a:spcPts val="305"/>
              </a:spcBef>
            </a:pPr>
            <a:r>
              <a:rPr sz="1100" spc="-5" dirty="0">
                <a:latin typeface="Arial MT"/>
                <a:cs typeface="Arial MT"/>
              </a:rPr>
              <a:t>Carga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 baterías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(Pb</a:t>
            </a:r>
            <a:r>
              <a:rPr sz="1100" spc="-5" dirty="0">
                <a:latin typeface="Arial MT"/>
                <a:cs typeface="Arial MT"/>
              </a:rPr>
              <a:t>)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70482" y="5993100"/>
            <a:ext cx="53975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R</a:t>
            </a:r>
            <a:r>
              <a:rPr sz="1100" dirty="0">
                <a:latin typeface="Arial MT"/>
                <a:cs typeface="Arial MT"/>
              </a:rPr>
              <a:t>e</a:t>
            </a:r>
            <a:r>
              <a:rPr sz="1100" spc="-5" dirty="0">
                <a:latin typeface="Arial MT"/>
                <a:cs typeface="Arial MT"/>
              </a:rPr>
              <a:t>a</a:t>
            </a:r>
            <a:r>
              <a:rPr sz="1100" dirty="0">
                <a:latin typeface="Arial MT"/>
                <a:cs typeface="Arial MT"/>
              </a:rPr>
              <a:t>l</a:t>
            </a:r>
            <a:r>
              <a:rPr sz="1100" spc="-5" dirty="0">
                <a:latin typeface="Arial MT"/>
                <a:cs typeface="Arial MT"/>
              </a:rPr>
              <a:t>izar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2.2.7	</a:t>
            </a:r>
            <a:r>
              <a:rPr dirty="0"/>
              <a:t>MANTENIMIENTO</a:t>
            </a:r>
            <a:r>
              <a:rPr spc="-10" dirty="0"/>
              <a:t> </a:t>
            </a:r>
            <a:r>
              <a:rPr dirty="0"/>
              <a:t>PREVENTIVO.</a:t>
            </a:r>
            <a:r>
              <a:rPr spc="-10" dirty="0"/>
              <a:t> Revisión </a:t>
            </a:r>
            <a:r>
              <a:rPr spc="-5" dirty="0"/>
              <a:t>detallada</a:t>
            </a:r>
            <a:r>
              <a:rPr spc="-15" dirty="0"/>
              <a:t> </a:t>
            </a:r>
            <a:r>
              <a:rPr spc="-5" dirty="0"/>
              <a:t>en</a:t>
            </a:r>
            <a:r>
              <a:rPr spc="-10" dirty="0"/>
              <a:t> </a:t>
            </a:r>
            <a:r>
              <a:rPr dirty="0"/>
              <a:t>Fuentes</a:t>
            </a:r>
            <a:r>
              <a:rPr spc="-15" dirty="0"/>
              <a:t> </a:t>
            </a:r>
            <a:r>
              <a:rPr spc="-5" dirty="0"/>
              <a:t>Alimentación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05824" y="1128522"/>
            <a:ext cx="129921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COMPONENTE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53874" y="1128522"/>
            <a:ext cx="110363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OPERACIÓN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61450" y="1580081"/>
            <a:ext cx="2475230" cy="347916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>
              <a:spcBef>
                <a:spcPts val="405"/>
              </a:spcBef>
            </a:pPr>
            <a:r>
              <a:rPr sz="1100" b="1" spc="-5" dirty="0">
                <a:latin typeface="Arial"/>
                <a:cs typeface="Arial"/>
              </a:rPr>
              <a:t>VASOS</a:t>
            </a:r>
            <a:endParaRPr sz="1100" dirty="0">
              <a:latin typeface="Arial"/>
              <a:cs typeface="Arial"/>
            </a:endParaRPr>
          </a:p>
          <a:p>
            <a:pPr marL="12700" marR="1034415">
              <a:lnSpc>
                <a:spcPct val="120500"/>
              </a:lnSpc>
              <a:spcBef>
                <a:spcPts val="35"/>
              </a:spcBef>
            </a:pPr>
            <a:r>
              <a:rPr sz="1100" spc="-5" dirty="0">
                <a:latin typeface="Arial MT"/>
                <a:cs typeface="Arial MT"/>
              </a:rPr>
              <a:t>Limpieza</a:t>
            </a:r>
            <a:r>
              <a:rPr sz="1100" spc="-5" dirty="0">
                <a:latin typeface="Arial MT"/>
                <a:cs typeface="Arial MT"/>
              </a:rPr>
              <a:t> parte </a:t>
            </a:r>
            <a:r>
              <a:rPr sz="1100" spc="-5" dirty="0" smtClean="0">
                <a:latin typeface="Arial MT"/>
                <a:cs typeface="Arial MT"/>
              </a:rPr>
              <a:t>exterior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dirty="0" err="1" smtClean="0">
                <a:latin typeface="Arial MT"/>
                <a:cs typeface="Arial MT"/>
              </a:rPr>
              <a:t>Nivel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electrolito</a:t>
            </a:r>
            <a:endParaRPr sz="1100" dirty="0">
              <a:latin typeface="Arial MT"/>
              <a:cs typeface="Arial MT"/>
            </a:endParaRPr>
          </a:p>
          <a:p>
            <a:pPr marL="12700" marR="5080">
              <a:lnSpc>
                <a:spcPct val="120000"/>
              </a:lnSpc>
            </a:pPr>
            <a:r>
              <a:rPr sz="1100" spc="-5" dirty="0">
                <a:latin typeface="Arial MT"/>
                <a:cs typeface="Arial MT"/>
              </a:rPr>
              <a:t>Uniones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atornilladas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entre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vasos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Tuercas</a:t>
            </a:r>
            <a:r>
              <a:rPr sz="110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inferiores,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puentes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entre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vasos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Bornas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265"/>
              </a:spcBef>
            </a:pPr>
            <a:r>
              <a:rPr sz="1100" spc="-5" dirty="0">
                <a:latin typeface="Arial MT"/>
                <a:cs typeface="Arial MT"/>
              </a:rPr>
              <a:t>Fugas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electrolito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280"/>
              </a:spcBef>
            </a:pPr>
            <a:r>
              <a:rPr sz="1100" b="1" dirty="0">
                <a:latin typeface="Arial"/>
                <a:cs typeface="Arial"/>
              </a:rPr>
              <a:t>BARRAS</a:t>
            </a:r>
            <a:r>
              <a:rPr sz="1100" b="1" spc="-1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DE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DISTRIBUCION</a:t>
            </a:r>
            <a:endParaRPr sz="1100" dirty="0">
              <a:latin typeface="Arial"/>
              <a:cs typeface="Arial"/>
            </a:endParaRPr>
          </a:p>
          <a:p>
            <a:pPr marL="12700" marR="1801495">
              <a:lnSpc>
                <a:spcPct val="120000"/>
              </a:lnSpc>
              <a:spcBef>
                <a:spcPts val="45"/>
              </a:spcBef>
            </a:pPr>
            <a:r>
              <a:rPr sz="1100" spc="-5" dirty="0" err="1" smtClean="0">
                <a:latin typeface="Arial MT"/>
                <a:cs typeface="Arial MT"/>
              </a:rPr>
              <a:t>Barras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Aisladores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280"/>
              </a:spcBef>
            </a:pPr>
            <a:r>
              <a:rPr sz="1100" b="1" spc="-5" dirty="0">
                <a:latin typeface="Arial"/>
                <a:cs typeface="Arial"/>
              </a:rPr>
              <a:t>ARMARIOS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DE</a:t>
            </a:r>
            <a:r>
              <a:rPr sz="1100" b="1" spc="-1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BATERIAS</a:t>
            </a:r>
            <a:endParaRPr sz="1100" dirty="0">
              <a:latin typeface="Arial"/>
              <a:cs typeface="Arial"/>
            </a:endParaRPr>
          </a:p>
          <a:p>
            <a:pPr marL="12700">
              <a:spcBef>
                <a:spcPts val="295"/>
              </a:spcBef>
            </a:pPr>
            <a:r>
              <a:rPr sz="1100" spc="-5" dirty="0">
                <a:latin typeface="Arial MT"/>
                <a:cs typeface="Arial MT"/>
              </a:rPr>
              <a:t>Partes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metálicas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265"/>
              </a:spcBef>
            </a:pPr>
            <a:r>
              <a:rPr sz="1100" spc="-5" dirty="0">
                <a:latin typeface="Arial MT"/>
                <a:cs typeface="Arial MT"/>
              </a:rPr>
              <a:t>Cierres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y bandejas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deslizantes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290"/>
              </a:spcBef>
            </a:pPr>
            <a:r>
              <a:rPr sz="1100" b="1" spc="-5" dirty="0">
                <a:latin typeface="Arial"/>
                <a:cs typeface="Arial"/>
              </a:rPr>
              <a:t>LOCAL</a:t>
            </a:r>
            <a:endParaRPr sz="1100" dirty="0">
              <a:latin typeface="Arial"/>
              <a:cs typeface="Arial"/>
            </a:endParaRPr>
          </a:p>
          <a:p>
            <a:pPr marL="12700" marR="956310">
              <a:lnSpc>
                <a:spcPct val="120000"/>
              </a:lnSpc>
              <a:spcBef>
                <a:spcPts val="30"/>
              </a:spcBef>
            </a:pPr>
            <a:r>
              <a:rPr sz="1100" dirty="0">
                <a:latin typeface="Arial MT"/>
                <a:cs typeface="Arial MT"/>
              </a:rPr>
              <a:t>Utiles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mantenimiento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Obra</a:t>
            </a:r>
            <a:r>
              <a:rPr sz="1100" spc="-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civil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270"/>
              </a:spcBef>
            </a:pPr>
            <a:r>
              <a:rPr sz="1100" spc="-5" dirty="0">
                <a:latin typeface="Arial MT"/>
                <a:cs typeface="Arial MT"/>
              </a:rPr>
              <a:t>Limpieza chasis y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paneles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64948" y="1791157"/>
            <a:ext cx="759460" cy="12344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2384">
              <a:lnSpc>
                <a:spcPct val="120100"/>
              </a:lnSpc>
              <a:spcBef>
                <a:spcPts val="105"/>
              </a:spcBef>
            </a:pP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Comprobar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Reapretar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97602" y="3208486"/>
            <a:ext cx="600710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>
              <a:lnSpc>
                <a:spcPct val="120000"/>
              </a:lnSpc>
              <a:spcBef>
                <a:spcPts val="100"/>
              </a:spcBef>
            </a:pP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97038" y="3818073"/>
            <a:ext cx="725170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>
              <a:lnSpc>
                <a:spcPct val="120000"/>
              </a:lnSpc>
              <a:spcBef>
                <a:spcPts val="100"/>
              </a:spcBef>
            </a:pP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96450" y="4429178"/>
            <a:ext cx="725805" cy="821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indent="1270">
              <a:lnSpc>
                <a:spcPct val="118300"/>
              </a:lnSpc>
              <a:spcBef>
                <a:spcPts val="120"/>
              </a:spcBef>
            </a:pP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sz="1100" spc="-5" dirty="0" smtClean="0">
                <a:latin typeface="Arial MT"/>
                <a:cs typeface="Arial MT"/>
              </a:rPr>
              <a:t> y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limpiar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298" y="380556"/>
            <a:ext cx="9105900" cy="441959"/>
            <a:chOff x="17729" y="380555"/>
            <a:chExt cx="9105900" cy="441959"/>
          </a:xfrm>
        </p:grpSpPr>
        <p:sp>
          <p:nvSpPr>
            <p:cNvPr id="3" name="object 3"/>
            <p:cNvSpPr/>
            <p:nvPr/>
          </p:nvSpPr>
          <p:spPr>
            <a:xfrm>
              <a:off x="21729" y="385318"/>
              <a:ext cx="9097010" cy="431800"/>
            </a:xfrm>
            <a:custGeom>
              <a:avLst/>
              <a:gdLst/>
              <a:ahLst/>
              <a:cxnLst/>
              <a:rect l="l" t="t" r="r" b="b"/>
              <a:pathLst>
                <a:path w="9097010" h="431800">
                  <a:moveTo>
                    <a:pt x="0" y="0"/>
                  </a:moveTo>
                  <a:lnTo>
                    <a:pt x="0" y="431292"/>
                  </a:lnTo>
                  <a:lnTo>
                    <a:pt x="9096870" y="431292"/>
                  </a:lnTo>
                  <a:lnTo>
                    <a:pt x="9096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1" y="385318"/>
              <a:ext cx="9096375" cy="432434"/>
            </a:xfrm>
            <a:custGeom>
              <a:avLst/>
              <a:gdLst/>
              <a:ahLst/>
              <a:cxnLst/>
              <a:rect l="l" t="t" r="r" b="b"/>
              <a:pathLst>
                <a:path w="9096375" h="432434">
                  <a:moveTo>
                    <a:pt x="0" y="0"/>
                  </a:moveTo>
                  <a:lnTo>
                    <a:pt x="0" y="432054"/>
                  </a:lnTo>
                  <a:lnTo>
                    <a:pt x="9096108" y="432053"/>
                  </a:lnTo>
                </a:path>
                <a:path w="9096375" h="432434">
                  <a:moveTo>
                    <a:pt x="9096108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9823" y="444246"/>
            <a:ext cx="909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spcBef>
                <a:spcPts val="100"/>
              </a:spcBef>
              <a:tabLst>
                <a:tab pos="1006475" algn="l"/>
              </a:tabLst>
            </a:pPr>
            <a:r>
              <a:rPr spc="-5" dirty="0"/>
              <a:t>2.2.8	</a:t>
            </a:r>
            <a:r>
              <a:rPr dirty="0"/>
              <a:t>MANTENIMIENTO</a:t>
            </a:r>
            <a:r>
              <a:rPr spc="-20" dirty="0"/>
              <a:t> </a:t>
            </a:r>
            <a:r>
              <a:rPr dirty="0"/>
              <a:t>PREVENTIVO.</a:t>
            </a:r>
            <a:r>
              <a:rPr spc="-20" dirty="0"/>
              <a:t> </a:t>
            </a:r>
            <a:r>
              <a:rPr dirty="0"/>
              <a:t>Barras</a:t>
            </a:r>
            <a:r>
              <a:rPr spc="-20" dirty="0"/>
              <a:t> </a:t>
            </a:r>
            <a:r>
              <a:rPr dirty="0"/>
              <a:t>y</a:t>
            </a:r>
            <a:r>
              <a:rPr spc="-20" dirty="0"/>
              <a:t> </a:t>
            </a:r>
            <a:r>
              <a:rPr spc="-5" dirty="0"/>
              <a:t>amarres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429802" y="992092"/>
          <a:ext cx="6188708" cy="1301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45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8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444">
                <a:tc>
                  <a:txBody>
                    <a:bodyPr/>
                    <a:lstStyle/>
                    <a:p>
                      <a:pPr marL="31750">
                        <a:lnSpc>
                          <a:spcPts val="1770"/>
                        </a:lnSpc>
                      </a:pPr>
                      <a:r>
                        <a:rPr sz="16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INSPECCION</a:t>
                      </a:r>
                      <a:r>
                        <a:rPr sz="1600" b="1" u="heavy" spc="-3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VISUAL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686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4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COMPONENTE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969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4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OPERACIÓN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9690" marB="0"/>
                </a:tc>
                <a:tc>
                  <a:txBody>
                    <a:bodyPr/>
                    <a:lstStyle/>
                    <a:p>
                      <a:pPr marL="442595">
                        <a:lnSpc>
                          <a:spcPct val="100000"/>
                        </a:lnSpc>
                        <a:spcBef>
                          <a:spcPts val="635"/>
                        </a:spcBef>
                        <a:tabLst>
                          <a:tab pos="1299210" algn="l"/>
                        </a:tabLst>
                      </a:pPr>
                      <a:r>
                        <a:rPr sz="14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Mensual	Trim</a:t>
                      </a:r>
                      <a:r>
                        <a:rPr sz="1400" b="1" u="heavy" spc="-4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u="heavy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Anual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06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6970"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GENERAL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302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Porcelanas/aisladores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33020">
                        <a:lnSpc>
                          <a:spcPts val="1235"/>
                        </a:lnSpc>
                        <a:spcBef>
                          <a:spcPts val="33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PORTICOS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AMARRE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CADENAS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016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493395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Observar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 marR="840740" algn="r">
                        <a:lnSpc>
                          <a:spcPct val="100000"/>
                        </a:lnSpc>
                        <a:spcBef>
                          <a:spcPts val="395"/>
                        </a:spcBef>
                        <a:tabLst>
                          <a:tab pos="497840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*	*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R="841375" algn="r">
                        <a:lnSpc>
                          <a:spcPct val="100000"/>
                        </a:lnSpc>
                        <a:spcBef>
                          <a:spcPts val="315"/>
                        </a:spcBef>
                        <a:tabLst>
                          <a:tab pos="499745" algn="l"/>
                        </a:tabLst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*	*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R="840740" algn="r">
                        <a:lnSpc>
                          <a:spcPts val="1235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*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5016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7202205" y="2270752"/>
            <a:ext cx="8001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50376" y="2318002"/>
            <a:ext cx="340614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Inspección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ocular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estado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estructura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metálica</a:t>
            </a:r>
            <a:r>
              <a:rPr sz="1100" spc="7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Observar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50376" y="2485338"/>
            <a:ext cx="2468880" cy="651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4500"/>
              </a:lnSpc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Estado</a:t>
            </a:r>
            <a:r>
              <a:rPr sz="1100" spc="4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cadenas</a:t>
            </a:r>
            <a:r>
              <a:rPr sz="1100" spc="50" dirty="0">
                <a:latin typeface="Arial MT"/>
                <a:cs typeface="Arial MT"/>
              </a:rPr>
              <a:t> </a:t>
            </a:r>
            <a:r>
              <a:rPr sz="1100" spc="-5" dirty="0" err="1">
                <a:latin typeface="Arial MT"/>
                <a:cs typeface="Arial MT"/>
              </a:rPr>
              <a:t>amarre</a:t>
            </a:r>
            <a:r>
              <a:rPr sz="1100" spc="35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pórticos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Estado</a:t>
            </a:r>
            <a:r>
              <a:rPr sz="1100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limpieza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>
                <a:latin typeface="Arial MT"/>
                <a:cs typeface="Arial MT"/>
              </a:rPr>
              <a:t>cadenas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amarre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Estado</a:t>
            </a:r>
            <a:r>
              <a:rPr sz="1100" spc="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descargadores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cadenas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amarre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01641" y="2485339"/>
            <a:ext cx="80645" cy="441959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>
              <a:spcBef>
                <a:spcPts val="41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  <a:p>
            <a:pPr marL="12700">
              <a:spcBef>
                <a:spcPts val="320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56603" y="2533342"/>
            <a:ext cx="600075" cy="6032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114500"/>
              </a:lnSpc>
              <a:spcBef>
                <a:spcPts val="110"/>
              </a:spcBef>
            </a:pPr>
            <a:r>
              <a:rPr sz="1100" spc="-10" dirty="0" err="1" smtClean="0">
                <a:latin typeface="Arial MT"/>
                <a:cs typeface="Arial MT"/>
              </a:rPr>
              <a:t>Observar</a:t>
            </a:r>
            <a:r>
              <a:rPr lang="es-ES" sz="1100" spc="-10" dirty="0" smtClean="0">
                <a:latin typeface="Arial MT"/>
                <a:cs typeface="Arial MT"/>
              </a:rPr>
              <a:t> </a:t>
            </a:r>
            <a:r>
              <a:rPr sz="1100" spc="-10" dirty="0" err="1" smtClean="0">
                <a:latin typeface="Arial MT"/>
                <a:cs typeface="Arial MT"/>
              </a:rPr>
              <a:t>Observar</a:t>
            </a:r>
            <a:r>
              <a:rPr lang="es-ES" sz="1100" spc="-10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60301" y="2949700"/>
            <a:ext cx="8001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spc="-5" dirty="0">
                <a:latin typeface="Arial MT"/>
                <a:cs typeface="Arial MT"/>
              </a:rPr>
              <a:t>*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35900" y="3405086"/>
            <a:ext cx="2786380" cy="254762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25400">
              <a:spcBef>
                <a:spcPts val="705"/>
              </a:spcBef>
            </a:pP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REVISION</a:t>
            </a:r>
            <a:r>
              <a:rPr sz="1600" b="1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DETALLADA</a:t>
            </a:r>
            <a:endParaRPr sz="1600" dirty="0">
              <a:latin typeface="Arial"/>
              <a:cs typeface="Arial"/>
            </a:endParaRPr>
          </a:p>
          <a:p>
            <a:pPr marL="25400">
              <a:spcBef>
                <a:spcPts val="520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COMPONENTE</a:t>
            </a:r>
            <a:endParaRPr sz="1400" dirty="0">
              <a:latin typeface="Arial"/>
              <a:cs typeface="Arial"/>
            </a:endParaRPr>
          </a:p>
          <a:p>
            <a:pPr marL="12700">
              <a:spcBef>
                <a:spcPts val="1040"/>
              </a:spcBef>
            </a:pPr>
            <a:r>
              <a:rPr sz="1100" b="1" spc="-5" dirty="0">
                <a:latin typeface="Arial"/>
                <a:cs typeface="Arial"/>
              </a:rPr>
              <a:t>GENERAL</a:t>
            </a:r>
            <a:endParaRPr sz="1100" dirty="0">
              <a:latin typeface="Arial"/>
              <a:cs typeface="Arial"/>
            </a:endParaRPr>
          </a:p>
          <a:p>
            <a:pPr marL="12700">
              <a:spcBef>
                <a:spcPts val="300"/>
              </a:spcBef>
            </a:pPr>
            <a:r>
              <a:rPr sz="1100" spc="-5" dirty="0">
                <a:latin typeface="Arial MT"/>
                <a:cs typeface="Arial MT"/>
              </a:rPr>
              <a:t>Puesta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tierra</a:t>
            </a:r>
            <a:endParaRPr sz="1100" dirty="0">
              <a:latin typeface="Arial MT"/>
              <a:cs typeface="Arial MT"/>
            </a:endParaRPr>
          </a:p>
          <a:p>
            <a:pPr marL="12700" marR="1360170">
              <a:lnSpc>
                <a:spcPct val="120500"/>
              </a:lnSpc>
            </a:pPr>
            <a:r>
              <a:rPr sz="1100" spc="-5" dirty="0">
                <a:latin typeface="Arial MT"/>
                <a:cs typeface="Arial MT"/>
              </a:rPr>
              <a:t>Estado general </a:t>
            </a:r>
            <a:r>
              <a:rPr sz="1100" spc="-5" dirty="0" err="1" smtClean="0">
                <a:latin typeface="Arial MT"/>
                <a:cs typeface="Arial MT"/>
              </a:rPr>
              <a:t>pintura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Porcelanas</a:t>
            </a:r>
            <a:r>
              <a:rPr sz="1100" spc="-5" dirty="0" smtClean="0">
                <a:latin typeface="Arial MT"/>
                <a:cs typeface="Arial MT"/>
              </a:rPr>
              <a:t>/</a:t>
            </a:r>
            <a:r>
              <a:rPr sz="1100" spc="-5" dirty="0" err="1" smtClean="0">
                <a:latin typeface="Arial MT"/>
                <a:cs typeface="Arial MT"/>
              </a:rPr>
              <a:t>aisladores</a:t>
            </a:r>
            <a:endParaRPr sz="1100" dirty="0">
              <a:latin typeface="Arial MT"/>
              <a:cs typeface="Arial MT"/>
            </a:endParaRPr>
          </a:p>
          <a:p>
            <a:pPr marL="12700">
              <a:spcBef>
                <a:spcPts val="265"/>
              </a:spcBef>
            </a:pPr>
            <a:r>
              <a:rPr sz="1100" b="1" spc="-5" dirty="0">
                <a:latin typeface="Arial"/>
                <a:cs typeface="Arial"/>
              </a:rPr>
              <a:t>PORTICOS</a:t>
            </a:r>
            <a:r>
              <a:rPr sz="1100" b="1" spc="-1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AMARRE</a:t>
            </a:r>
            <a:r>
              <a:rPr sz="1100" b="1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Y</a:t>
            </a:r>
            <a:r>
              <a:rPr sz="1100" b="1" spc="-1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CADENAS</a:t>
            </a:r>
            <a:endParaRPr sz="1100" dirty="0">
              <a:latin typeface="Arial"/>
              <a:cs typeface="Arial"/>
            </a:endParaRPr>
          </a:p>
          <a:p>
            <a:pPr marL="12700" marR="5080">
              <a:lnSpc>
                <a:spcPct val="120500"/>
              </a:lnSpc>
              <a:spcBef>
                <a:spcPts val="35"/>
              </a:spcBef>
            </a:pPr>
            <a:r>
              <a:rPr sz="1100" spc="-5" dirty="0">
                <a:latin typeface="Arial MT"/>
                <a:cs typeface="Arial MT"/>
              </a:rPr>
              <a:t>Inspección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ocular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estado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 err="1">
                <a:latin typeface="Arial MT"/>
                <a:cs typeface="Arial MT"/>
              </a:rPr>
              <a:t>estructura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metálica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Estado </a:t>
            </a:r>
            <a:r>
              <a:rPr sz="1100" spc="-5" dirty="0">
                <a:latin typeface="Arial MT"/>
                <a:cs typeface="Arial MT"/>
              </a:rPr>
              <a:t>cadenas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amarre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pórticos</a:t>
            </a:r>
            <a:endParaRPr sz="1100" dirty="0">
              <a:latin typeface="Arial MT"/>
              <a:cs typeface="Arial MT"/>
            </a:endParaRPr>
          </a:p>
          <a:p>
            <a:pPr marL="12700" marR="321945">
              <a:lnSpc>
                <a:spcPts val="1590"/>
              </a:lnSpc>
              <a:spcBef>
                <a:spcPts val="90"/>
              </a:spcBef>
            </a:pPr>
            <a:r>
              <a:rPr sz="1100" spc="-5" dirty="0">
                <a:latin typeface="Arial MT"/>
                <a:cs typeface="Arial MT"/>
              </a:rPr>
              <a:t>Estado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limpieza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>
                <a:latin typeface="Arial MT"/>
                <a:cs typeface="Arial MT"/>
              </a:rPr>
              <a:t>cadenas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amarre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smtClean="0">
                <a:latin typeface="Arial MT"/>
                <a:cs typeface="Arial MT"/>
              </a:rPr>
              <a:t>Estado</a:t>
            </a:r>
            <a:r>
              <a:rPr sz="1100" spc="5" dirty="0" smtClean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descargadores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cadenas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amarre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35308" y="3792473"/>
            <a:ext cx="110363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OPERACIÓN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78358" y="4308792"/>
            <a:ext cx="726440" cy="631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20500"/>
              </a:lnSpc>
              <a:spcBef>
                <a:spcPts val="100"/>
              </a:spcBef>
            </a:pPr>
            <a:r>
              <a:rPr sz="1100" spc="-5" dirty="0" err="1" smtClean="0">
                <a:latin typeface="Arial MT"/>
                <a:cs typeface="Arial MT"/>
              </a:rPr>
              <a:t>C</a:t>
            </a:r>
            <a:r>
              <a:rPr sz="1100" dirty="0" err="1" smtClean="0">
                <a:latin typeface="Arial MT"/>
                <a:cs typeface="Arial MT"/>
              </a:rPr>
              <a:t>o</a:t>
            </a:r>
            <a:r>
              <a:rPr sz="1100" spc="-5" dirty="0" err="1" smtClean="0">
                <a:latin typeface="Arial MT"/>
                <a:cs typeface="Arial MT"/>
              </a:rPr>
              <a:t>mprobar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61624" y="5108149"/>
            <a:ext cx="654685" cy="8591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209" marR="5080" indent="-17145" algn="just">
              <a:lnSpc>
                <a:spcPct val="124400"/>
              </a:lnSpc>
              <a:spcBef>
                <a:spcPts val="95"/>
              </a:spcBef>
            </a:pPr>
            <a:r>
              <a:rPr sz="1100" spc="-10" dirty="0" err="1" smtClean="0">
                <a:latin typeface="Arial MT"/>
                <a:cs typeface="Arial MT"/>
              </a:rPr>
              <a:t>Observar</a:t>
            </a:r>
            <a:r>
              <a:rPr lang="es-ES" sz="1100" spc="-10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5" dirty="0" err="1" smtClean="0">
                <a:latin typeface="Arial MT"/>
                <a:cs typeface="Arial MT"/>
              </a:rPr>
              <a:t>Observar</a:t>
            </a:r>
            <a:r>
              <a:rPr lang="es-ES" sz="1100" spc="-5" dirty="0" smtClean="0">
                <a:latin typeface="Arial MT"/>
                <a:cs typeface="Arial MT"/>
              </a:rPr>
              <a:t> </a:t>
            </a:r>
            <a:r>
              <a:rPr sz="1100" spc="-10" dirty="0" err="1" smtClean="0">
                <a:latin typeface="Arial MT"/>
                <a:cs typeface="Arial MT"/>
              </a:rPr>
              <a:t>Observar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Indice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28406" y="1047750"/>
            <a:ext cx="8709401" cy="4711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spcBef>
                <a:spcPts val="1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b="1" dirty="0">
                <a:latin typeface="Arial"/>
                <a:cs typeface="Arial"/>
              </a:rPr>
              <a:t>Termografía</a:t>
            </a:r>
            <a:endParaRPr sz="2000" dirty="0">
              <a:latin typeface="Arial"/>
              <a:cs typeface="Arial"/>
            </a:endParaRPr>
          </a:p>
          <a:p>
            <a:pPr marL="354965" indent="-342900">
              <a:spcBef>
                <a:spcPts val="141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Arial"/>
                <a:cs typeface="Arial"/>
              </a:rPr>
              <a:t>Análisis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aceites</a:t>
            </a:r>
            <a:endParaRPr sz="2000" dirty="0">
              <a:latin typeface="Arial"/>
              <a:cs typeface="Arial"/>
            </a:endParaRPr>
          </a:p>
          <a:p>
            <a:pPr marL="354965" indent="-342900">
              <a:spcBef>
                <a:spcPts val="141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Arial"/>
                <a:cs typeface="Arial"/>
              </a:rPr>
              <a:t>Medida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aislamiento</a:t>
            </a:r>
            <a:endParaRPr sz="2000" dirty="0">
              <a:latin typeface="Arial"/>
              <a:cs typeface="Arial"/>
            </a:endParaRPr>
          </a:p>
          <a:p>
            <a:pPr marL="354965" indent="-342900">
              <a:spcBef>
                <a:spcPts val="141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b="1" dirty="0">
                <a:latin typeface="Arial"/>
                <a:cs typeface="Arial"/>
              </a:rPr>
              <a:t>Medida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capacidad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y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tangente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delta</a:t>
            </a:r>
            <a:endParaRPr sz="2000" dirty="0">
              <a:latin typeface="Arial"/>
              <a:cs typeface="Arial"/>
            </a:endParaRPr>
          </a:p>
          <a:p>
            <a:pPr marL="354965" indent="-342900">
              <a:spcBef>
                <a:spcPts val="142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b="1" dirty="0">
                <a:latin typeface="Arial"/>
                <a:cs typeface="Arial"/>
              </a:rPr>
              <a:t>Medida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resistencia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arrollamientos</a:t>
            </a:r>
            <a:endParaRPr sz="2000" dirty="0">
              <a:latin typeface="Arial"/>
              <a:cs typeface="Arial"/>
            </a:endParaRPr>
          </a:p>
          <a:p>
            <a:pPr marL="354965" indent="-342900">
              <a:spcBef>
                <a:spcPts val="141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Arial"/>
                <a:cs typeface="Arial"/>
              </a:rPr>
              <a:t>Medida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relación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transformación</a:t>
            </a:r>
            <a:endParaRPr sz="2000" dirty="0">
              <a:latin typeface="Arial"/>
              <a:cs typeface="Arial"/>
            </a:endParaRPr>
          </a:p>
          <a:p>
            <a:pPr marL="354965" indent="-342900">
              <a:spcBef>
                <a:spcPts val="141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Arial"/>
                <a:cs typeface="Arial"/>
              </a:rPr>
              <a:t>Medida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intensidad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excitación</a:t>
            </a:r>
            <a:endParaRPr sz="2000" dirty="0">
              <a:latin typeface="Arial"/>
              <a:cs typeface="Arial"/>
            </a:endParaRPr>
          </a:p>
          <a:p>
            <a:pPr marL="354965" indent="-342900">
              <a:spcBef>
                <a:spcPts val="141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b="1" dirty="0">
                <a:latin typeface="Arial"/>
                <a:cs typeface="Arial"/>
              </a:rPr>
              <a:t>Medida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reactancia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fuga</a:t>
            </a:r>
            <a:endParaRPr sz="2000" dirty="0">
              <a:latin typeface="Arial"/>
              <a:cs typeface="Arial"/>
            </a:endParaRPr>
          </a:p>
          <a:p>
            <a:pPr marL="354965" indent="-342900">
              <a:spcBef>
                <a:spcPts val="141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Arial"/>
                <a:cs typeface="Arial"/>
              </a:rPr>
              <a:t>Análisis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respuesta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en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frecuencia</a:t>
            </a:r>
            <a:endParaRPr sz="2000" dirty="0">
              <a:latin typeface="Arial"/>
              <a:cs typeface="Arial"/>
            </a:endParaRPr>
          </a:p>
          <a:p>
            <a:pPr marL="355600" marR="5080" indent="-342900">
              <a:lnSpc>
                <a:spcPct val="110000"/>
              </a:lnSpc>
              <a:spcBef>
                <a:spcPts val="1200"/>
              </a:spcBef>
              <a:buAutoNum type="arabicPeriod"/>
              <a:tabLst>
                <a:tab pos="355600" algn="l"/>
              </a:tabLst>
            </a:pPr>
            <a:r>
              <a:rPr sz="2000" b="1" spc="-5" dirty="0">
                <a:latin typeface="Arial"/>
                <a:cs typeface="Arial"/>
              </a:rPr>
              <a:t>Medida </a:t>
            </a:r>
            <a:r>
              <a:rPr sz="2000" b="1" dirty="0">
                <a:latin typeface="Arial"/>
                <a:cs typeface="Arial"/>
              </a:rPr>
              <a:t>de </a:t>
            </a:r>
            <a:r>
              <a:rPr sz="2000" b="1" spc="-5" dirty="0">
                <a:latin typeface="Arial"/>
                <a:cs typeface="Arial"/>
              </a:rPr>
              <a:t>resistencia </a:t>
            </a:r>
            <a:r>
              <a:rPr sz="2000" b="1" dirty="0">
                <a:latin typeface="Arial"/>
                <a:cs typeface="Arial"/>
              </a:rPr>
              <a:t>de </a:t>
            </a:r>
            <a:r>
              <a:rPr sz="2000" b="1" spc="-5" dirty="0" err="1">
                <a:latin typeface="Arial"/>
                <a:cs typeface="Arial"/>
              </a:rPr>
              <a:t>conmutación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spc="-5" dirty="0" err="1" smtClean="0">
                <a:latin typeface="Arial"/>
                <a:cs typeface="Arial"/>
              </a:rPr>
              <a:t>en</a:t>
            </a:r>
            <a:r>
              <a:rPr lang="es-ES" sz="2000" b="1" spc="-5" dirty="0" smtClean="0">
                <a:latin typeface="Arial"/>
                <a:cs typeface="Arial"/>
              </a:rPr>
              <a:t> </a:t>
            </a:r>
            <a:r>
              <a:rPr sz="2000" b="1" spc="-5" dirty="0" err="1" smtClean="0">
                <a:latin typeface="Arial"/>
                <a:cs typeface="Arial"/>
              </a:rPr>
              <a:t>reguladores</a:t>
            </a:r>
            <a:r>
              <a:rPr sz="2000" b="1" spc="-10" dirty="0" smtClean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tensión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Indice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94669" y="1352550"/>
            <a:ext cx="9982200" cy="17876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spcBef>
                <a:spcPts val="100"/>
              </a:spcBef>
              <a:buAutoNum type="arabicPeriod" startAt="11"/>
              <a:tabLst>
                <a:tab pos="355600" algn="l"/>
              </a:tabLst>
            </a:pPr>
            <a:r>
              <a:rPr lang="es-ES" sz="2000" b="1" dirty="0" smtClean="0">
                <a:latin typeface="Arial"/>
                <a:cs typeface="Arial"/>
              </a:rPr>
              <a:t> 	</a:t>
            </a:r>
            <a:r>
              <a:rPr sz="2000" b="1" dirty="0" err="1" smtClean="0">
                <a:latin typeface="Arial"/>
                <a:cs typeface="Arial"/>
              </a:rPr>
              <a:t>Ensayo</a:t>
            </a:r>
            <a:r>
              <a:rPr sz="2000" b="1" spc="-30" dirty="0" smtClean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predictivo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interruptores</a:t>
            </a:r>
            <a:endParaRPr sz="2000" dirty="0">
              <a:latin typeface="Arial"/>
              <a:cs typeface="Arial"/>
            </a:endParaRPr>
          </a:p>
          <a:p>
            <a:pPr marL="354965" indent="-342900">
              <a:spcBef>
                <a:spcPts val="1415"/>
              </a:spcBef>
              <a:buAutoNum type="arabicPeriod" startAt="11"/>
              <a:tabLst>
                <a:tab pos="355600" algn="l"/>
              </a:tabLst>
            </a:pPr>
            <a:r>
              <a:rPr lang="es-ES" sz="2000" b="1" spc="-5" dirty="0" smtClean="0">
                <a:latin typeface="Arial"/>
                <a:cs typeface="Arial"/>
              </a:rPr>
              <a:t> 	</a:t>
            </a:r>
            <a:r>
              <a:rPr sz="2000" b="1" spc="-5" dirty="0" err="1" smtClean="0">
                <a:latin typeface="Arial"/>
                <a:cs typeface="Arial"/>
              </a:rPr>
              <a:t>Análisis</a:t>
            </a:r>
            <a:r>
              <a:rPr sz="2000" b="1" spc="-30" dirty="0" smtClean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gas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SF6</a:t>
            </a:r>
            <a:endParaRPr sz="2000" dirty="0">
              <a:latin typeface="Arial"/>
              <a:cs typeface="Arial"/>
            </a:endParaRPr>
          </a:p>
          <a:p>
            <a:pPr marL="354965" indent="-342900">
              <a:spcBef>
                <a:spcPts val="1415"/>
              </a:spcBef>
              <a:buAutoNum type="arabicPeriod" startAt="11"/>
              <a:tabLst>
                <a:tab pos="355600" algn="l"/>
              </a:tabLst>
            </a:pPr>
            <a:r>
              <a:rPr lang="es-ES" sz="2000" b="1" dirty="0" smtClean="0">
                <a:latin typeface="Arial"/>
                <a:cs typeface="Arial"/>
              </a:rPr>
              <a:t> 	</a:t>
            </a:r>
            <a:r>
              <a:rPr sz="2000" b="1" dirty="0" err="1" smtClean="0">
                <a:latin typeface="Arial"/>
                <a:cs typeface="Arial"/>
              </a:rPr>
              <a:t>Medida</a:t>
            </a:r>
            <a:r>
              <a:rPr sz="2000" b="1" spc="-30" dirty="0" smtClean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descargas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parciales</a:t>
            </a:r>
            <a:endParaRPr sz="2000" dirty="0">
              <a:latin typeface="Arial"/>
              <a:cs typeface="Arial"/>
            </a:endParaRPr>
          </a:p>
          <a:p>
            <a:pPr marL="355600" marR="5080" indent="-342900">
              <a:lnSpc>
                <a:spcPct val="110000"/>
              </a:lnSpc>
              <a:spcBef>
                <a:spcPts val="1200"/>
              </a:spcBef>
              <a:buAutoNum type="arabicPeriod" startAt="11"/>
              <a:tabLst>
                <a:tab pos="355600" algn="l"/>
              </a:tabLst>
            </a:pPr>
            <a:r>
              <a:rPr lang="es-ES" sz="2000" b="1" spc="-5" dirty="0" smtClean="0">
                <a:latin typeface="Arial"/>
                <a:cs typeface="Arial"/>
              </a:rPr>
              <a:t> 	</a:t>
            </a:r>
            <a:r>
              <a:rPr sz="2000" b="1" spc="-5" dirty="0" err="1" smtClean="0">
                <a:latin typeface="Arial"/>
                <a:cs typeface="Arial"/>
              </a:rPr>
              <a:t>Ensayos</a:t>
            </a:r>
            <a:r>
              <a:rPr sz="2000" b="1" spc="-5" dirty="0" smtClean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predictivos </a:t>
            </a:r>
            <a:r>
              <a:rPr sz="2000" b="1" dirty="0">
                <a:latin typeface="Arial"/>
                <a:cs typeface="Arial"/>
              </a:rPr>
              <a:t>a </a:t>
            </a:r>
            <a:r>
              <a:rPr sz="2000" b="1" spc="-5" dirty="0">
                <a:latin typeface="Arial"/>
                <a:cs typeface="Arial"/>
              </a:rPr>
              <a:t>realizar </a:t>
            </a:r>
            <a:r>
              <a:rPr sz="2000" b="1" dirty="0">
                <a:latin typeface="Arial"/>
                <a:cs typeface="Arial"/>
              </a:rPr>
              <a:t>a </a:t>
            </a:r>
            <a:r>
              <a:rPr sz="2000" b="1" spc="-5" dirty="0" err="1">
                <a:latin typeface="Arial"/>
                <a:cs typeface="Arial"/>
              </a:rPr>
              <a:t>cada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spc="-5" dirty="0" err="1" smtClean="0">
                <a:latin typeface="Arial"/>
                <a:cs typeface="Arial"/>
              </a:rPr>
              <a:t>equipo</a:t>
            </a:r>
            <a:r>
              <a:rPr lang="es-ES" sz="2000" b="1" spc="-5" dirty="0" smtClean="0">
                <a:latin typeface="Arial"/>
                <a:cs typeface="Arial"/>
              </a:rPr>
              <a:t> </a:t>
            </a:r>
            <a:r>
              <a:rPr sz="2000" b="1" dirty="0" smtClean="0">
                <a:latin typeface="Arial"/>
                <a:cs typeface="Arial"/>
              </a:rPr>
              <a:t>y</a:t>
            </a:r>
            <a:r>
              <a:rPr sz="2000" b="1" spc="-10" dirty="0" smtClean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periodicidad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28406" y="6406950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47660" y="6406950"/>
            <a:ext cx="168021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Termografía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464855" y="1263396"/>
            <a:ext cx="7732395" cy="37815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OBJETIVO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dirty="0">
              <a:latin typeface="Arial"/>
              <a:cs typeface="Arial"/>
            </a:endParaRPr>
          </a:p>
          <a:p>
            <a:pPr marL="12700" marR="5080" algn="just">
              <a:lnSpc>
                <a:spcPct val="110000"/>
              </a:lnSpc>
              <a:spcBef>
                <a:spcPts val="5"/>
              </a:spcBef>
            </a:pPr>
            <a:r>
              <a:rPr spc="-5" dirty="0">
                <a:latin typeface="Arial MT"/>
                <a:cs typeface="Arial MT"/>
              </a:rPr>
              <a:t>Comprobar el correcto comportamiento </a:t>
            </a:r>
            <a:r>
              <a:rPr dirty="0">
                <a:latin typeface="Arial MT"/>
                <a:cs typeface="Arial MT"/>
              </a:rPr>
              <a:t>térmico </a:t>
            </a:r>
            <a:r>
              <a:rPr spc="-5" dirty="0">
                <a:latin typeface="Arial MT"/>
                <a:cs typeface="Arial MT"/>
              </a:rPr>
              <a:t>de la aparamenta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 err="1" smtClean="0">
                <a:latin typeface="Arial MT"/>
                <a:cs typeface="Arial MT"/>
              </a:rPr>
              <a:t>equipos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eléctricos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 las condiciones ambientales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dirty="0">
                <a:latin typeface="Arial MT"/>
                <a:cs typeface="Arial MT"/>
              </a:rPr>
              <a:t>servicio </a:t>
            </a:r>
            <a:r>
              <a:rPr spc="-5" dirty="0">
                <a:latin typeface="Arial MT"/>
                <a:cs typeface="Arial MT"/>
              </a:rPr>
              <a:t>existentes </a:t>
            </a:r>
            <a:r>
              <a:rPr spc="-5" dirty="0" err="1">
                <a:latin typeface="Arial MT"/>
                <a:cs typeface="Arial MT"/>
              </a:rPr>
              <a:t>durante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la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misma</a:t>
            </a:r>
            <a:r>
              <a:rPr dirty="0">
                <a:latin typeface="Arial MT"/>
                <a:cs typeface="Arial MT"/>
              </a:rPr>
              <a:t>,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para:</a:t>
            </a:r>
          </a:p>
          <a:p>
            <a:pPr marL="12700" marR="196850">
              <a:lnSpc>
                <a:spcPct val="109900"/>
              </a:lnSpc>
              <a:spcBef>
                <a:spcPts val="1200"/>
              </a:spcBef>
              <a:buSzPct val="94444"/>
              <a:buFont typeface="Wingdings"/>
              <a:buChar char=""/>
              <a:tabLst>
                <a:tab pos="118110" algn="l"/>
              </a:tabLst>
            </a:pPr>
            <a:r>
              <a:rPr spc="-5" dirty="0">
                <a:latin typeface="Arial MT"/>
                <a:cs typeface="Arial MT"/>
              </a:rPr>
              <a:t>Detectar las anomalías </a:t>
            </a:r>
            <a:r>
              <a:rPr dirty="0">
                <a:latin typeface="Arial MT"/>
                <a:cs typeface="Arial MT"/>
              </a:rPr>
              <a:t>o </a:t>
            </a:r>
            <a:r>
              <a:rPr spc="-5" dirty="0">
                <a:latin typeface="Arial MT"/>
                <a:cs typeface="Arial MT"/>
              </a:rPr>
              <a:t>deterioros que puedan causar averías</a:t>
            </a:r>
            <a:r>
              <a:rPr spc="-5" dirty="0">
                <a:latin typeface="Arial MT"/>
                <a:cs typeface="Arial MT"/>
              </a:rPr>
              <a:t>, con </a:t>
            </a:r>
            <a:r>
              <a:rPr spc="-5" dirty="0" smtClean="0">
                <a:latin typeface="Arial MT"/>
                <a:cs typeface="Arial MT"/>
              </a:rPr>
              <a:t>el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objeto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spc="-5" dirty="0">
                <a:latin typeface="Arial MT"/>
                <a:cs typeface="Arial MT"/>
              </a:rPr>
              <a:t>realizar el mantenimiento preventivo antes de que ese </a:t>
            </a:r>
            <a:r>
              <a:rPr spc="-5" dirty="0" err="1">
                <a:latin typeface="Arial MT"/>
                <a:cs typeface="Arial MT"/>
              </a:rPr>
              <a:t>deterioro</a:t>
            </a:r>
            <a:r>
              <a:rPr spc="-5" dirty="0" smtClean="0">
                <a:latin typeface="Arial MT"/>
                <a:cs typeface="Arial MT"/>
              </a:rPr>
              <a:t>,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pueda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causar daños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</a:t>
            </a:r>
            <a:r>
              <a:rPr spc="-5" dirty="0">
                <a:latin typeface="Arial MT"/>
                <a:cs typeface="Arial MT"/>
              </a:rPr>
              <a:t> averías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 las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instalaciones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personas.</a:t>
            </a:r>
            <a:endParaRPr dirty="0">
              <a:latin typeface="Arial MT"/>
              <a:cs typeface="Arial MT"/>
            </a:endParaRPr>
          </a:p>
          <a:p>
            <a:pPr marL="117475" indent="-105410">
              <a:spcBef>
                <a:spcPts val="1415"/>
              </a:spcBef>
              <a:buSzPct val="94444"/>
              <a:buFont typeface="Wingdings"/>
              <a:buChar char=""/>
              <a:tabLst>
                <a:tab pos="118110" algn="l"/>
              </a:tabLst>
            </a:pPr>
            <a:r>
              <a:rPr spc="-5" dirty="0">
                <a:latin typeface="Arial MT"/>
                <a:cs typeface="Arial MT"/>
              </a:rPr>
              <a:t>Documentar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los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defectos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térmicos</a:t>
            </a:r>
            <a:endParaRPr dirty="0">
              <a:latin typeface="Arial MT"/>
              <a:cs typeface="Arial MT"/>
            </a:endParaRPr>
          </a:p>
          <a:p>
            <a:pPr marL="12700" marR="66675">
              <a:lnSpc>
                <a:spcPct val="110000"/>
              </a:lnSpc>
              <a:spcBef>
                <a:spcPts val="1200"/>
              </a:spcBef>
              <a:buSzPct val="94444"/>
              <a:buFont typeface="Wingdings"/>
              <a:buChar char=""/>
              <a:tabLst>
                <a:tab pos="118110" algn="l"/>
              </a:tabLst>
            </a:pPr>
            <a:r>
              <a:rPr dirty="0">
                <a:latin typeface="Arial MT"/>
                <a:cs typeface="Arial MT"/>
              </a:rPr>
              <a:t>Ventaja: se realiza sin </a:t>
            </a:r>
            <a:r>
              <a:rPr spc="-5" dirty="0">
                <a:latin typeface="Arial MT"/>
                <a:cs typeface="Arial MT"/>
              </a:rPr>
              <a:t>descargo de la instalación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>
                <a:latin typeface="Arial MT"/>
                <a:cs typeface="Arial MT"/>
              </a:rPr>
              <a:t>el origen del </a:t>
            </a:r>
            <a:r>
              <a:rPr spc="-5" dirty="0" err="1">
                <a:latin typeface="Arial MT"/>
                <a:cs typeface="Arial MT"/>
              </a:rPr>
              <a:t>defecto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fácilmente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localizable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Termografía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82155" y="1488949"/>
            <a:ext cx="7040245" cy="28058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86080">
              <a:spcBef>
                <a:spcPts val="1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Todos </a:t>
            </a:r>
            <a:r>
              <a:rPr spc="-5" dirty="0">
                <a:latin typeface="Arial MT"/>
                <a:cs typeface="Arial MT"/>
              </a:rPr>
              <a:t>los </a:t>
            </a:r>
            <a:r>
              <a:rPr dirty="0">
                <a:latin typeface="Arial MT"/>
                <a:cs typeface="Arial MT"/>
              </a:rPr>
              <a:t>materiales conductores </a:t>
            </a:r>
            <a:r>
              <a:rPr spc="-5" dirty="0">
                <a:latin typeface="Arial MT"/>
                <a:cs typeface="Arial MT"/>
              </a:rPr>
              <a:t>de la electricidad </a:t>
            </a:r>
            <a:r>
              <a:rPr spc="-5" dirty="0" err="1">
                <a:latin typeface="Arial MT"/>
                <a:cs typeface="Arial MT"/>
              </a:rPr>
              <a:t>poseen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una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resistencia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óhmica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35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2700" marR="97790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Esta resistencia al paso de la intensidad provoca una </a:t>
            </a:r>
            <a:r>
              <a:rPr spc="-5" dirty="0" err="1">
                <a:latin typeface="Arial MT"/>
                <a:cs typeface="Arial MT"/>
              </a:rPr>
              <a:t>elevación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temperatura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2700" marR="5080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Suponiendo </a:t>
            </a:r>
            <a:r>
              <a:rPr spc="-5" dirty="0">
                <a:latin typeface="Arial MT"/>
                <a:cs typeface="Arial MT"/>
              </a:rPr>
              <a:t>un </a:t>
            </a:r>
            <a:r>
              <a:rPr dirty="0">
                <a:latin typeface="Arial MT"/>
                <a:cs typeface="Arial MT"/>
              </a:rPr>
              <a:t>sistema trifásico </a:t>
            </a:r>
            <a:r>
              <a:rPr spc="-10" dirty="0">
                <a:latin typeface="Arial MT"/>
                <a:cs typeface="Arial MT"/>
              </a:rPr>
              <a:t>equilibrado </a:t>
            </a:r>
            <a:r>
              <a:rPr dirty="0">
                <a:latin typeface="Arial MT"/>
                <a:cs typeface="Arial MT"/>
              </a:rPr>
              <a:t>todos </a:t>
            </a:r>
            <a:r>
              <a:rPr spc="-5" dirty="0" err="1">
                <a:latin typeface="Arial MT"/>
                <a:cs typeface="Arial MT"/>
              </a:rPr>
              <a:t>los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componentes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deben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spc="-5" dirty="0">
                <a:latin typeface="Arial MT"/>
                <a:cs typeface="Arial MT"/>
              </a:rPr>
              <a:t>poseer la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misma </a:t>
            </a:r>
            <a:r>
              <a:rPr dirty="0">
                <a:latin typeface="Arial MT"/>
                <a:cs typeface="Arial MT"/>
              </a:rPr>
              <a:t>temperatura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Cualquier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alteración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equilibrio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térmico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debe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ser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estudiada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Termografía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36482" y="1184908"/>
            <a:ext cx="7708900" cy="5017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spc="-5" dirty="0">
                <a:latin typeface="Arial MT"/>
                <a:cs typeface="Arial MT"/>
              </a:rPr>
              <a:t>Los </a:t>
            </a:r>
            <a:r>
              <a:rPr dirty="0">
                <a:latin typeface="Arial MT"/>
                <a:cs typeface="Arial MT"/>
              </a:rPr>
              <a:t>sistemas termográficos captan </a:t>
            </a:r>
            <a:r>
              <a:rPr spc="-5" dirty="0">
                <a:latin typeface="Arial MT"/>
                <a:cs typeface="Arial MT"/>
              </a:rPr>
              <a:t>la </a:t>
            </a:r>
            <a:r>
              <a:rPr dirty="0">
                <a:latin typeface="Arial MT"/>
                <a:cs typeface="Arial MT"/>
              </a:rPr>
              <a:t>radiación </a:t>
            </a:r>
            <a:r>
              <a:rPr spc="-5" dirty="0">
                <a:latin typeface="Arial MT"/>
                <a:cs typeface="Arial MT"/>
              </a:rPr>
              <a:t>infrarroja que </a:t>
            </a:r>
            <a:r>
              <a:rPr spc="-5" dirty="0" err="1">
                <a:latin typeface="Arial MT"/>
                <a:cs typeface="Arial MT"/>
              </a:rPr>
              <a:t>emite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un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cuerpo</a:t>
            </a:r>
            <a:r>
              <a:rPr spc="-15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muestran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temperatura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aparente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cuerpo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que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queremos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medir</a:t>
            </a:r>
            <a:endParaRPr dirty="0">
              <a:latin typeface="Arial MT"/>
              <a:cs typeface="Arial MT"/>
            </a:endParaRPr>
          </a:p>
          <a:p>
            <a:pPr marL="12700">
              <a:spcBef>
                <a:spcPts val="1415"/>
              </a:spcBef>
            </a:pPr>
            <a:r>
              <a:rPr spc="-5" dirty="0">
                <a:latin typeface="Arial MT"/>
                <a:cs typeface="Arial MT"/>
              </a:rPr>
              <a:t>Para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convertir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radiación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temperatura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necesitamos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conocer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117475" indent="-105410">
              <a:spcBef>
                <a:spcPts val="1415"/>
              </a:spcBef>
              <a:buSzPct val="94444"/>
              <a:buFont typeface="Wingdings"/>
              <a:buChar char=""/>
              <a:tabLst>
                <a:tab pos="118110" algn="l"/>
              </a:tabLst>
            </a:pPr>
            <a:r>
              <a:rPr dirty="0">
                <a:latin typeface="Arial MT"/>
                <a:cs typeface="Arial MT"/>
              </a:rPr>
              <a:t>Emisividad</a:t>
            </a:r>
            <a:endParaRPr dirty="0">
              <a:latin typeface="Arial MT"/>
              <a:cs typeface="Arial MT"/>
            </a:endParaRPr>
          </a:p>
          <a:p>
            <a:pPr marL="117475" indent="-105410">
              <a:spcBef>
                <a:spcPts val="1415"/>
              </a:spcBef>
              <a:buSzPct val="94444"/>
              <a:buFont typeface="Wingdings"/>
              <a:buChar char=""/>
              <a:tabLst>
                <a:tab pos="118110" algn="l"/>
              </a:tabLst>
            </a:pPr>
            <a:r>
              <a:rPr dirty="0">
                <a:latin typeface="Arial MT"/>
                <a:cs typeface="Arial MT"/>
              </a:rPr>
              <a:t>Temperatura</a:t>
            </a:r>
            <a:r>
              <a:rPr spc="-5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ambiente</a:t>
            </a:r>
            <a:endParaRPr dirty="0">
              <a:latin typeface="Arial MT"/>
              <a:cs typeface="Arial MT"/>
            </a:endParaRPr>
          </a:p>
          <a:p>
            <a:pPr marL="117475" indent="-105410">
              <a:spcBef>
                <a:spcPts val="1420"/>
              </a:spcBef>
              <a:buSzPct val="94444"/>
              <a:buFont typeface="Wingdings"/>
              <a:buChar char=""/>
              <a:tabLst>
                <a:tab pos="118110" algn="l"/>
              </a:tabLst>
            </a:pPr>
            <a:r>
              <a:rPr dirty="0">
                <a:latin typeface="Arial MT"/>
                <a:cs typeface="Arial MT"/>
              </a:rPr>
              <a:t>Temperatura</a:t>
            </a:r>
            <a:r>
              <a:rPr spc="-5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reflejada</a:t>
            </a:r>
            <a:endParaRPr dirty="0">
              <a:latin typeface="Arial MT"/>
              <a:cs typeface="Arial MT"/>
            </a:endParaRPr>
          </a:p>
          <a:p>
            <a:pPr marL="117475" indent="-105410">
              <a:spcBef>
                <a:spcPts val="1410"/>
              </a:spcBef>
              <a:buSzPct val="94444"/>
              <a:buFont typeface="Wingdings"/>
              <a:buChar char=""/>
              <a:tabLst>
                <a:tab pos="118110" algn="l"/>
              </a:tabLst>
            </a:pPr>
            <a:r>
              <a:rPr spc="-5" dirty="0">
                <a:latin typeface="Arial MT"/>
                <a:cs typeface="Arial MT"/>
              </a:rPr>
              <a:t>Distancia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al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objeto</a:t>
            </a:r>
            <a:endParaRPr dirty="0">
              <a:latin typeface="Arial MT"/>
              <a:cs typeface="Arial MT"/>
            </a:endParaRPr>
          </a:p>
          <a:p>
            <a:pPr marL="117475" indent="-105410">
              <a:spcBef>
                <a:spcPts val="1415"/>
              </a:spcBef>
              <a:buSzPct val="94444"/>
              <a:buFont typeface="Wingdings"/>
              <a:buChar char=""/>
              <a:tabLst>
                <a:tab pos="118110" algn="l"/>
              </a:tabLst>
            </a:pPr>
            <a:r>
              <a:rPr spc="-5" dirty="0">
                <a:latin typeface="Arial MT"/>
                <a:cs typeface="Arial MT"/>
              </a:rPr>
              <a:t>Humedad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relativa</a:t>
            </a:r>
            <a:endParaRPr dirty="0">
              <a:latin typeface="Arial MT"/>
              <a:cs typeface="Arial MT"/>
            </a:endParaRPr>
          </a:p>
          <a:p>
            <a:pPr marL="117475" indent="-105410">
              <a:spcBef>
                <a:spcPts val="1415"/>
              </a:spcBef>
              <a:buSzPct val="94444"/>
              <a:buFont typeface="Wingdings"/>
              <a:buChar char=""/>
              <a:tabLst>
                <a:tab pos="118110" algn="l"/>
              </a:tabLst>
            </a:pPr>
            <a:r>
              <a:rPr dirty="0">
                <a:latin typeface="Arial MT"/>
                <a:cs typeface="Arial MT"/>
              </a:rPr>
              <a:t>Tamaño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objeto</a:t>
            </a:r>
            <a:endParaRPr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 dirty="0">
              <a:latin typeface="Arial MT"/>
              <a:cs typeface="Arial MT"/>
            </a:endParaRPr>
          </a:p>
          <a:p>
            <a:pPr>
              <a:spcBef>
                <a:spcPts val="5"/>
              </a:spcBef>
            </a:pPr>
            <a:endParaRPr sz="2150" dirty="0">
              <a:latin typeface="Arial MT"/>
              <a:cs typeface="Arial MT"/>
            </a:endParaRPr>
          </a:p>
          <a:p>
            <a:pPr marL="12700" marR="320675">
              <a:lnSpc>
                <a:spcPct val="110000"/>
              </a:lnSpc>
            </a:pPr>
            <a:r>
              <a:rPr spc="-5" dirty="0">
                <a:latin typeface="Arial MT"/>
                <a:cs typeface="Arial MT"/>
              </a:rPr>
              <a:t>La </a:t>
            </a:r>
            <a:r>
              <a:rPr dirty="0">
                <a:latin typeface="Arial MT"/>
                <a:cs typeface="Arial MT"/>
              </a:rPr>
              <a:t>temperatura medida </a:t>
            </a:r>
            <a:r>
              <a:rPr spc="-5" dirty="0">
                <a:latin typeface="Arial MT"/>
                <a:cs typeface="Arial MT"/>
              </a:rPr>
              <a:t>depende del </a:t>
            </a:r>
            <a:r>
              <a:rPr dirty="0">
                <a:latin typeface="Arial MT"/>
                <a:cs typeface="Arial MT"/>
              </a:rPr>
              <a:t>viento y </a:t>
            </a:r>
            <a:r>
              <a:rPr spc="-5" dirty="0">
                <a:latin typeface="Arial MT"/>
                <a:cs typeface="Arial MT"/>
              </a:rPr>
              <a:t>de la intensidad</a:t>
            </a:r>
            <a:r>
              <a:rPr spc="-5" dirty="0">
                <a:latin typeface="Arial MT"/>
                <a:cs typeface="Arial MT"/>
              </a:rPr>
              <a:t> que </a:t>
            </a:r>
            <a:r>
              <a:rPr dirty="0" err="1" smtClean="0">
                <a:latin typeface="Arial MT"/>
                <a:cs typeface="Arial MT"/>
              </a:rPr>
              <a:t>circula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por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 </a:t>
            </a:r>
            <a:r>
              <a:rPr spc="-5" dirty="0">
                <a:latin typeface="Arial MT"/>
                <a:cs typeface="Arial MT"/>
              </a:rPr>
              <a:t>equipo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88776" y="1212342"/>
            <a:ext cx="6196965" cy="4980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Sistemas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medida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radiación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dirty="0">
              <a:latin typeface="Arial"/>
              <a:cs typeface="Arial"/>
            </a:endParaRPr>
          </a:p>
          <a:p>
            <a:pPr marL="12700" marR="69215" algn="just">
              <a:lnSpc>
                <a:spcPct val="110000"/>
              </a:lnSpc>
              <a:spcBef>
                <a:spcPts val="12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Pirómetros</a:t>
            </a:r>
            <a:r>
              <a:rPr spc="-5" dirty="0">
                <a:latin typeface="Arial MT"/>
                <a:cs typeface="Arial MT"/>
              </a:rPr>
              <a:t>: miden la radiación media de </a:t>
            </a:r>
            <a:r>
              <a:rPr dirty="0">
                <a:latin typeface="Arial MT"/>
                <a:cs typeface="Arial MT"/>
              </a:rPr>
              <a:t>todo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 campo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visión</a:t>
            </a:r>
            <a:r>
              <a:rPr spc="-5" dirty="0">
                <a:latin typeface="Arial MT"/>
                <a:cs typeface="Arial MT"/>
              </a:rPr>
              <a:t>. Son sistemas sencillos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>
                <a:latin typeface="Arial MT"/>
                <a:cs typeface="Arial MT"/>
              </a:rPr>
              <a:t>robustos llamados “</a:t>
            </a:r>
            <a:r>
              <a:rPr spc="-5" dirty="0" err="1">
                <a:latin typeface="Arial MT"/>
                <a:cs typeface="Arial MT"/>
              </a:rPr>
              <a:t>pistolas</a:t>
            </a:r>
            <a:r>
              <a:rPr spc="-5" dirty="0" smtClean="0">
                <a:latin typeface="Arial MT"/>
                <a:cs typeface="Arial MT"/>
              </a:rPr>
              <a:t>”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que </a:t>
            </a:r>
            <a:r>
              <a:rPr dirty="0">
                <a:latin typeface="Arial MT"/>
                <a:cs typeface="Arial MT"/>
              </a:rPr>
              <a:t>se </a:t>
            </a:r>
            <a:r>
              <a:rPr spc="-5" dirty="0">
                <a:latin typeface="Arial MT"/>
                <a:cs typeface="Arial MT"/>
              </a:rPr>
              <a:t>utilizan principalmente para el </a:t>
            </a:r>
            <a:r>
              <a:rPr dirty="0">
                <a:latin typeface="Arial MT"/>
                <a:cs typeface="Arial MT"/>
              </a:rPr>
              <a:t>seguimiento </a:t>
            </a:r>
            <a:r>
              <a:rPr spc="-5" dirty="0" err="1">
                <a:latin typeface="Arial MT"/>
                <a:cs typeface="Arial MT"/>
              </a:rPr>
              <a:t>por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parte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 </a:t>
            </a:r>
            <a:r>
              <a:rPr spc="-5" dirty="0">
                <a:latin typeface="Arial MT"/>
                <a:cs typeface="Arial MT"/>
              </a:rPr>
              <a:t>personal no </a:t>
            </a:r>
            <a:r>
              <a:rPr spc="-5" dirty="0">
                <a:latin typeface="Arial MT"/>
                <a:cs typeface="Arial MT"/>
              </a:rPr>
              <a:t>especializado después de la correción</a:t>
            </a:r>
            <a:r>
              <a:rPr spc="-5" dirty="0">
                <a:latin typeface="Arial MT"/>
                <a:cs typeface="Arial MT"/>
              </a:rPr>
              <a:t> de </a:t>
            </a:r>
            <a:r>
              <a:rPr spc="-5" dirty="0" smtClean="0">
                <a:latin typeface="Arial MT"/>
                <a:cs typeface="Arial MT"/>
              </a:rPr>
              <a:t>un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punto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caliente</a:t>
            </a:r>
            <a:endParaRPr dirty="0">
              <a:latin typeface="Arial MT"/>
              <a:cs typeface="Arial MT"/>
            </a:endParaRPr>
          </a:p>
          <a:p>
            <a:pPr marL="12700" marR="622935" indent="-635">
              <a:lnSpc>
                <a:spcPct val="110000"/>
              </a:lnSpc>
              <a:spcBef>
                <a:spcPts val="119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Scanners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 línea</a:t>
            </a:r>
            <a:r>
              <a:rPr spc="-5" dirty="0">
                <a:latin typeface="Arial MT"/>
                <a:cs typeface="Arial MT"/>
              </a:rPr>
              <a:t>: hacen un barrido de una </a:t>
            </a:r>
            <a:r>
              <a:rPr spc="-5" dirty="0" err="1">
                <a:latin typeface="Arial MT"/>
                <a:cs typeface="Arial MT"/>
              </a:rPr>
              <a:t>línea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del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campo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dirty="0">
                <a:latin typeface="Arial MT"/>
                <a:cs typeface="Arial MT"/>
              </a:rPr>
              <a:t>visión formando </a:t>
            </a:r>
            <a:r>
              <a:rPr spc="-5" dirty="0">
                <a:latin typeface="Arial MT"/>
                <a:cs typeface="Arial MT"/>
              </a:rPr>
              <a:t>una imagen </a:t>
            </a:r>
            <a:r>
              <a:rPr dirty="0">
                <a:latin typeface="Arial MT"/>
                <a:cs typeface="Arial MT"/>
              </a:rPr>
              <a:t>si </a:t>
            </a:r>
            <a:r>
              <a:rPr spc="-5" dirty="0" err="1">
                <a:latin typeface="Arial MT"/>
                <a:cs typeface="Arial MT"/>
              </a:rPr>
              <a:t>utilizamos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el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tiempo</a:t>
            </a:r>
            <a:r>
              <a:rPr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como coordenada. Se utilizan </a:t>
            </a:r>
            <a:r>
              <a:rPr spc="-5" dirty="0" err="1">
                <a:latin typeface="Arial MT"/>
                <a:cs typeface="Arial MT"/>
              </a:rPr>
              <a:t>en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procesos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industriales</a:t>
            </a:r>
            <a:endParaRPr dirty="0">
              <a:latin typeface="Arial MT"/>
              <a:cs typeface="Arial MT"/>
            </a:endParaRPr>
          </a:p>
          <a:p>
            <a:pPr marL="12700" marR="5080">
              <a:lnSpc>
                <a:spcPct val="109900"/>
              </a:lnSpc>
              <a:spcBef>
                <a:spcPts val="1205"/>
              </a:spcBef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Cámara de 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termografía: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hace un barrido</a:t>
            </a:r>
            <a:r>
              <a:rPr spc="-5" dirty="0">
                <a:latin typeface="Arial MT"/>
                <a:cs typeface="Arial MT"/>
              </a:rPr>
              <a:t> del campo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visión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>
                <a:latin typeface="Arial MT"/>
                <a:cs typeface="Arial MT"/>
              </a:rPr>
              <a:t>el detector </a:t>
            </a:r>
            <a:r>
              <a:rPr spc="-5" dirty="0">
                <a:latin typeface="Arial MT"/>
                <a:cs typeface="Arial MT"/>
              </a:rPr>
              <a:t>ve sucesivamente </a:t>
            </a:r>
            <a:r>
              <a:rPr dirty="0">
                <a:latin typeface="Arial MT"/>
                <a:cs typeface="Arial MT"/>
              </a:rPr>
              <a:t>todos </a:t>
            </a:r>
            <a:r>
              <a:rPr spc="-5" dirty="0">
                <a:latin typeface="Arial MT"/>
                <a:cs typeface="Arial MT"/>
              </a:rPr>
              <a:t>los </a:t>
            </a:r>
            <a:r>
              <a:rPr spc="-5" dirty="0" err="1">
                <a:latin typeface="Arial MT"/>
                <a:cs typeface="Arial MT"/>
              </a:rPr>
              <a:t>puntos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del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campo</a:t>
            </a:r>
            <a:r>
              <a:rPr spc="-5" dirty="0">
                <a:latin typeface="Arial MT"/>
                <a:cs typeface="Arial MT"/>
              </a:rPr>
              <a:t>, </a:t>
            </a:r>
            <a:r>
              <a:rPr dirty="0">
                <a:latin typeface="Arial MT"/>
                <a:cs typeface="Arial MT"/>
              </a:rPr>
              <a:t>formando </a:t>
            </a:r>
            <a:r>
              <a:rPr spc="-5" dirty="0">
                <a:latin typeface="Arial MT"/>
                <a:cs typeface="Arial MT"/>
              </a:rPr>
              <a:t>una imagen </a:t>
            </a:r>
            <a:r>
              <a:rPr dirty="0">
                <a:latin typeface="Arial MT"/>
                <a:cs typeface="Arial MT"/>
              </a:rPr>
              <a:t>térmica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la zona de </a:t>
            </a:r>
            <a:r>
              <a:rPr spc="-5" dirty="0" err="1" smtClean="0">
                <a:latin typeface="Arial MT"/>
                <a:cs typeface="Arial MT"/>
              </a:rPr>
              <a:t>estudio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mediante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un </a:t>
            </a:r>
            <a:r>
              <a:rPr dirty="0">
                <a:latin typeface="Arial MT"/>
                <a:cs typeface="Arial MT"/>
              </a:rPr>
              <a:t>tratamiento </a:t>
            </a:r>
            <a:r>
              <a:rPr spc="-5" dirty="0">
                <a:latin typeface="Arial MT"/>
                <a:cs typeface="Arial MT"/>
              </a:rPr>
              <a:t>adecuado de la señal </a:t>
            </a:r>
            <a:r>
              <a:rPr spc="-5" dirty="0" err="1">
                <a:latin typeface="Arial MT"/>
                <a:cs typeface="Arial MT"/>
              </a:rPr>
              <a:t>elkéctrica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que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produce</a:t>
            </a:r>
            <a:endParaRPr dirty="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7" name="object 7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Termografía</a:t>
            </a: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35455" y="1322579"/>
            <a:ext cx="1919477" cy="172059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78255" y="4468877"/>
            <a:ext cx="2471927" cy="138912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Termografía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12663" y="1215389"/>
            <a:ext cx="6558280" cy="432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Identificación </a:t>
            </a:r>
            <a:r>
              <a:rPr sz="1600" b="1" dirty="0">
                <a:latin typeface="Arial"/>
                <a:cs typeface="Arial"/>
              </a:rPr>
              <a:t>del </a:t>
            </a:r>
            <a:r>
              <a:rPr sz="1600" b="1" spc="-5" dirty="0">
                <a:latin typeface="Arial"/>
                <a:cs typeface="Arial"/>
              </a:rPr>
              <a:t>informe</a:t>
            </a:r>
            <a:r>
              <a:rPr sz="1600" b="1" dirty="0">
                <a:latin typeface="Arial"/>
                <a:cs typeface="Arial"/>
              </a:rPr>
              <a:t> y del </a:t>
            </a:r>
            <a:r>
              <a:rPr sz="1600" b="1" spc="-5" dirty="0">
                <a:latin typeface="Arial"/>
                <a:cs typeface="Arial"/>
              </a:rPr>
              <a:t>cliente</a:t>
            </a:r>
            <a:r>
              <a:rPr sz="1600" b="1" spc="-5" dirty="0"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138430" indent="-126364">
              <a:spcBef>
                <a:spcPts val="1390"/>
              </a:spcBef>
              <a:buFont typeface="Arial MT"/>
              <a:buChar char="-"/>
              <a:tabLst>
                <a:tab pos="139065" algn="l"/>
              </a:tabLst>
            </a:pPr>
            <a:r>
              <a:rPr sz="1600" b="1" dirty="0">
                <a:latin typeface="Arial"/>
                <a:cs typeface="Arial"/>
              </a:rPr>
              <a:t>Informe</a:t>
            </a:r>
            <a:r>
              <a:rPr sz="1600" dirty="0">
                <a:latin typeface="Arial MT"/>
                <a:cs typeface="Arial MT"/>
              </a:rPr>
              <a:t>: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código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identificación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del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informe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137160" indent="-125095">
              <a:spcBef>
                <a:spcPts val="1395"/>
              </a:spcBef>
              <a:buFont typeface="Arial MT"/>
              <a:buChar char="-"/>
              <a:tabLst>
                <a:tab pos="137795" algn="l"/>
              </a:tabLst>
            </a:pPr>
            <a:r>
              <a:rPr sz="1600" b="1" spc="-5" dirty="0">
                <a:latin typeface="Arial"/>
                <a:cs typeface="Arial"/>
              </a:rPr>
              <a:t>Página</a:t>
            </a:r>
            <a:r>
              <a:rPr sz="1600" spc="-5" dirty="0">
                <a:latin typeface="Arial MT"/>
                <a:cs typeface="Arial MT"/>
              </a:rPr>
              <a:t>: número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actual</a:t>
            </a:r>
            <a:r>
              <a:rPr sz="1600" dirty="0">
                <a:latin typeface="Arial MT"/>
                <a:cs typeface="Arial MT"/>
              </a:rPr>
              <a:t> y </a:t>
            </a:r>
            <a:r>
              <a:rPr sz="1600" spc="-5" dirty="0">
                <a:latin typeface="Arial MT"/>
                <a:cs typeface="Arial MT"/>
              </a:rPr>
              <a:t>del </a:t>
            </a:r>
            <a:r>
              <a:rPr sz="1600" dirty="0">
                <a:latin typeface="Arial MT"/>
                <a:cs typeface="Arial MT"/>
              </a:rPr>
              <a:t>total, </a:t>
            </a:r>
            <a:r>
              <a:rPr sz="1600" spc="-5" dirty="0">
                <a:latin typeface="Arial MT"/>
                <a:cs typeface="Arial MT"/>
              </a:rPr>
              <a:t>con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anomalías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térmicas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137160" indent="-125095">
              <a:spcBef>
                <a:spcPts val="1390"/>
              </a:spcBef>
              <a:buFont typeface="Arial MT"/>
              <a:buChar char="-"/>
              <a:tabLst>
                <a:tab pos="137795" algn="l"/>
              </a:tabLst>
            </a:pPr>
            <a:r>
              <a:rPr sz="1600" b="1" spc="-5" dirty="0">
                <a:latin typeface="Arial"/>
                <a:cs typeface="Arial"/>
              </a:rPr>
              <a:t>Empresa</a:t>
            </a:r>
            <a:r>
              <a:rPr sz="1600" spc="-5" dirty="0">
                <a:latin typeface="Arial MT"/>
                <a:cs typeface="Arial MT"/>
              </a:rPr>
              <a:t>: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identificación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del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cliente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137160" indent="-125095">
              <a:spcBef>
                <a:spcPts val="1395"/>
              </a:spcBef>
              <a:buFont typeface="Arial MT"/>
              <a:buChar char="-"/>
              <a:tabLst>
                <a:tab pos="137795" algn="l"/>
              </a:tabLst>
            </a:pPr>
            <a:r>
              <a:rPr sz="1600" b="1" spc="-5" dirty="0">
                <a:latin typeface="Arial"/>
                <a:cs typeface="Arial"/>
              </a:rPr>
              <a:t>Dirección</a:t>
            </a:r>
            <a:r>
              <a:rPr sz="1600" spc="-5" dirty="0">
                <a:latin typeface="Arial MT"/>
                <a:cs typeface="Arial MT"/>
              </a:rPr>
              <a:t>: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ubicación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instalaciones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revisadas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12700">
              <a:spcBef>
                <a:spcPts val="1390"/>
              </a:spcBef>
            </a:pPr>
            <a:r>
              <a:rPr sz="1600" b="1" spc="-5" dirty="0">
                <a:latin typeface="Arial"/>
                <a:cs typeface="Arial"/>
              </a:rPr>
              <a:t>Cronología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y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condiciones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ambientales</a:t>
            </a:r>
            <a:r>
              <a:rPr sz="1600" b="1" spc="-5" dirty="0"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137795" marR="198755" indent="-137795">
              <a:lnSpc>
                <a:spcPct val="110000"/>
              </a:lnSpc>
              <a:spcBef>
                <a:spcPts val="1200"/>
              </a:spcBef>
              <a:buFont typeface="Arial MT"/>
              <a:buChar char="-"/>
              <a:tabLst>
                <a:tab pos="137795" algn="l"/>
              </a:tabLst>
            </a:pPr>
            <a:r>
              <a:rPr sz="1600" b="1" spc="-5" dirty="0">
                <a:latin typeface="Arial"/>
                <a:cs typeface="Arial"/>
              </a:rPr>
              <a:t>Fecha</a:t>
            </a:r>
            <a:r>
              <a:rPr sz="1600" spc="-5" dirty="0">
                <a:latin typeface="Arial MT"/>
                <a:cs typeface="Arial MT"/>
              </a:rPr>
              <a:t>: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fecha </a:t>
            </a:r>
            <a:r>
              <a:rPr sz="1600" dirty="0">
                <a:latin typeface="Arial MT"/>
                <a:cs typeface="Arial MT"/>
              </a:rPr>
              <a:t>de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toma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datos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termográficos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(DDMMAA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 día,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 err="1">
                <a:latin typeface="Arial MT"/>
                <a:cs typeface="Arial MT"/>
              </a:rPr>
              <a:t>mes</a:t>
            </a:r>
            <a:r>
              <a:rPr sz="1600" dirty="0" smtClean="0">
                <a:latin typeface="Arial MT"/>
                <a:cs typeface="Arial MT"/>
              </a:rPr>
              <a:t>,</a:t>
            </a:r>
            <a:r>
              <a:rPr lang="es-ES" sz="1600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año</a:t>
            </a:r>
            <a:r>
              <a:rPr sz="1600" spc="-5" dirty="0">
                <a:latin typeface="Arial MT"/>
                <a:cs typeface="Arial MT"/>
              </a:rPr>
              <a:t>).</a:t>
            </a:r>
            <a:endParaRPr sz="1600" dirty="0">
              <a:latin typeface="Arial MT"/>
              <a:cs typeface="Arial MT"/>
            </a:endParaRPr>
          </a:p>
          <a:p>
            <a:pPr marL="137160" indent="-125095">
              <a:spcBef>
                <a:spcPts val="1390"/>
              </a:spcBef>
              <a:buFont typeface="Arial MT"/>
              <a:buChar char="-"/>
              <a:tabLst>
                <a:tab pos="137795" algn="l"/>
              </a:tabLst>
            </a:pPr>
            <a:r>
              <a:rPr sz="1600" b="1" dirty="0">
                <a:latin typeface="Arial"/>
                <a:cs typeface="Arial"/>
              </a:rPr>
              <a:t>Hora</a:t>
            </a:r>
            <a:r>
              <a:rPr sz="1600" dirty="0">
                <a:latin typeface="Arial MT"/>
                <a:cs typeface="Arial MT"/>
              </a:rPr>
              <a:t>: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hora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toma</a:t>
            </a:r>
            <a:r>
              <a:rPr sz="1600" spc="-5" dirty="0">
                <a:latin typeface="Arial MT"/>
                <a:cs typeface="Arial MT"/>
              </a:rPr>
              <a:t> de datos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termográficos</a:t>
            </a:r>
            <a:r>
              <a:rPr sz="1600" dirty="0">
                <a:latin typeface="Arial MT"/>
                <a:cs typeface="Arial MT"/>
              </a:rPr>
              <a:t>.</a:t>
            </a:r>
          </a:p>
          <a:p>
            <a:pPr marL="137160" indent="-125095">
              <a:spcBef>
                <a:spcPts val="1400"/>
              </a:spcBef>
              <a:buFont typeface="Arial MT"/>
              <a:buChar char="-"/>
              <a:tabLst>
                <a:tab pos="137795" algn="l"/>
              </a:tabLst>
            </a:pPr>
            <a:r>
              <a:rPr sz="1600" b="1" spc="-5" dirty="0">
                <a:latin typeface="Arial"/>
                <a:cs typeface="Arial"/>
              </a:rPr>
              <a:t>Tamb</a:t>
            </a:r>
            <a:r>
              <a:rPr sz="1600" spc="-5" dirty="0">
                <a:latin typeface="Arial MT"/>
                <a:cs typeface="Arial MT"/>
              </a:rPr>
              <a:t>: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temperatura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ambiente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momento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medida,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°C.</a:t>
            </a:r>
            <a:endParaRPr sz="1600" dirty="0">
              <a:latin typeface="Arial MT"/>
              <a:cs typeface="Arial MT"/>
            </a:endParaRPr>
          </a:p>
          <a:p>
            <a:pPr marL="137160" indent="-125095">
              <a:spcBef>
                <a:spcPts val="1390"/>
              </a:spcBef>
              <a:buFont typeface="Arial MT"/>
              <a:buChar char="-"/>
              <a:tabLst>
                <a:tab pos="137795" algn="l"/>
              </a:tabLst>
            </a:pPr>
            <a:r>
              <a:rPr sz="1600" b="1" spc="-5" dirty="0">
                <a:latin typeface="Arial"/>
                <a:cs typeface="Arial"/>
              </a:rPr>
              <a:t>Viento</a:t>
            </a:r>
            <a:r>
              <a:rPr sz="1600" spc="-5" dirty="0">
                <a:latin typeface="Arial MT"/>
                <a:cs typeface="Arial MT"/>
              </a:rPr>
              <a:t>: es la velocidad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del viento en 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momento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medida,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m/s.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Termografía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95324" y="961391"/>
            <a:ext cx="2977896" cy="475335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748574" y="1315211"/>
            <a:ext cx="5675630" cy="2989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Representación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gráfica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(infrarroja</a:t>
            </a:r>
            <a:r>
              <a:rPr sz="1600" b="1" spc="-5" dirty="0">
                <a:latin typeface="Arial"/>
                <a:cs typeface="Arial"/>
              </a:rPr>
              <a:t>-visible):</a:t>
            </a:r>
            <a:endParaRPr sz="1600" dirty="0">
              <a:latin typeface="Arial"/>
              <a:cs typeface="Arial"/>
            </a:endParaRPr>
          </a:p>
          <a:p>
            <a:pPr marL="355600" marR="5080" indent="-342900">
              <a:lnSpc>
                <a:spcPct val="110000"/>
              </a:lnSpc>
              <a:spcBef>
                <a:spcPts val="1200"/>
              </a:spcBef>
            </a:pPr>
            <a:r>
              <a:rPr sz="1600" b="1" spc="-5" dirty="0">
                <a:latin typeface="Arial"/>
                <a:cs typeface="Arial"/>
              </a:rPr>
              <a:t>Pictograma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dirty="0">
                <a:latin typeface="Arial MT"/>
                <a:cs typeface="Arial MT"/>
              </a:rPr>
              <a:t>: </a:t>
            </a:r>
            <a:r>
              <a:rPr sz="1600" spc="-5" dirty="0">
                <a:latin typeface="Arial MT"/>
                <a:cs typeface="Arial MT"/>
              </a:rPr>
              <a:t>representación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gráfica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espectro infrarrojo</a:t>
            </a:r>
            <a:r>
              <a:rPr sz="1600" spc="-5" dirty="0">
                <a:latin typeface="Arial MT"/>
                <a:cs typeface="Arial MT"/>
              </a:rPr>
              <a:t>, </a:t>
            </a:r>
            <a:r>
              <a:rPr sz="1600" spc="-5" dirty="0" smtClean="0">
                <a:latin typeface="Arial MT"/>
                <a:cs typeface="Arial MT"/>
              </a:rPr>
              <a:t>del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equipo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donde se localiza el defecto térmico,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dirty="0">
                <a:latin typeface="Arial MT"/>
                <a:cs typeface="Arial MT"/>
              </a:rPr>
              <a:t> falso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color</a:t>
            </a:r>
            <a:r>
              <a:rPr sz="1600" spc="-5" dirty="0" smtClean="0">
                <a:latin typeface="Arial MT"/>
                <a:cs typeface="Arial MT"/>
              </a:rPr>
              <a:t>.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En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 </a:t>
            </a:r>
            <a:r>
              <a:rPr sz="1600" spc="-5" dirty="0">
                <a:latin typeface="Arial MT"/>
                <a:cs typeface="Arial MT"/>
              </a:rPr>
              <a:t>mismo, por discriminación de colores/situación</a:t>
            </a:r>
            <a:r>
              <a:rPr sz="1600" spc="-5" dirty="0">
                <a:latin typeface="Arial MT"/>
                <a:cs typeface="Arial MT"/>
              </a:rPr>
              <a:t>, </a:t>
            </a:r>
            <a:r>
              <a:rPr sz="1600" spc="-5" dirty="0" smtClean="0">
                <a:latin typeface="Arial MT"/>
                <a:cs typeface="Arial MT"/>
              </a:rPr>
              <a:t>se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visualiza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 </a:t>
            </a:r>
            <a:r>
              <a:rPr sz="1600" spc="-5" dirty="0">
                <a:latin typeface="Arial MT"/>
                <a:cs typeface="Arial MT"/>
              </a:rPr>
              <a:t>origen del calentamiento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354965" marR="7620" indent="-342900">
              <a:lnSpc>
                <a:spcPct val="110100"/>
              </a:lnSpc>
              <a:spcBef>
                <a:spcPts val="1200"/>
              </a:spcBef>
            </a:pPr>
            <a:r>
              <a:rPr sz="1600" b="1" spc="-5" dirty="0">
                <a:latin typeface="Arial"/>
                <a:cs typeface="Arial"/>
              </a:rPr>
              <a:t>Imagen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visible</a:t>
            </a:r>
            <a:r>
              <a:rPr sz="1600" spc="-5" dirty="0">
                <a:latin typeface="Arial MT"/>
                <a:cs typeface="Arial MT"/>
              </a:rPr>
              <a:t>: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representación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gráfica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espectro</a:t>
            </a:r>
            <a:r>
              <a:rPr sz="1600" spc="-5" dirty="0">
                <a:latin typeface="Arial MT"/>
                <a:cs typeface="Arial MT"/>
              </a:rPr>
              <a:t> visible, </a:t>
            </a:r>
            <a:r>
              <a:rPr sz="1600" spc="-5" dirty="0" smtClean="0">
                <a:latin typeface="Arial MT"/>
                <a:cs typeface="Arial MT"/>
              </a:rPr>
              <a:t>del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equipo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donde se localiza el defecto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térmico.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mismo</a:t>
            </a:r>
            <a:r>
              <a:rPr sz="1600" spc="-5" dirty="0" smtClean="0">
                <a:latin typeface="Arial MT"/>
                <a:cs typeface="Arial MT"/>
              </a:rPr>
              <a:t>,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se </a:t>
            </a:r>
            <a:r>
              <a:rPr sz="1600" spc="-5" dirty="0">
                <a:latin typeface="Arial MT"/>
                <a:cs typeface="Arial MT"/>
              </a:rPr>
              <a:t>sitúa mediante un punto de color rojo, el </a:t>
            </a:r>
            <a:r>
              <a:rPr sz="1600" spc="-5" dirty="0" err="1">
                <a:latin typeface="Arial MT"/>
                <a:cs typeface="Arial MT"/>
              </a:rPr>
              <a:t>origen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del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calentamiento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 </a:t>
            </a:r>
            <a:r>
              <a:rPr sz="1600" spc="-5" dirty="0">
                <a:latin typeface="Arial MT"/>
                <a:cs typeface="Arial MT"/>
              </a:rPr>
              <a:t>mediante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un dígito,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punto 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dirty="0" err="1">
                <a:latin typeface="Arial MT"/>
                <a:cs typeface="Arial MT"/>
              </a:rPr>
              <a:t>tabla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resultados</a:t>
            </a:r>
            <a:r>
              <a:rPr sz="1600" spc="-5" dirty="0">
                <a:latin typeface="Arial MT"/>
                <a:cs typeface="Arial MT"/>
              </a:rPr>
              <a:t>,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5" dirty="0">
                <a:latin typeface="Arial MT"/>
                <a:cs typeface="Arial MT"/>
              </a:rPr>
              <a:t> que corresponde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58174" y="723139"/>
            <a:ext cx="7715884" cy="302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dirty="0">
                <a:latin typeface="Arial MT"/>
                <a:cs typeface="Arial MT"/>
              </a:rPr>
              <a:t>.</a:t>
            </a:r>
          </a:p>
          <a:p>
            <a:pPr marL="12700">
              <a:spcBef>
                <a:spcPts val="1390"/>
              </a:spcBef>
            </a:pPr>
            <a:r>
              <a:rPr sz="1600" b="1" spc="-5" dirty="0">
                <a:latin typeface="Arial"/>
                <a:cs typeface="Arial"/>
              </a:rPr>
              <a:t>Gráfica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 intensidades </a:t>
            </a:r>
            <a:r>
              <a:rPr sz="1600" b="1" dirty="0">
                <a:latin typeface="Arial"/>
                <a:cs typeface="Arial"/>
              </a:rPr>
              <a:t>y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temperaturas</a:t>
            </a:r>
            <a:r>
              <a:rPr sz="1600" b="1" spc="-5" dirty="0"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13970" marR="106045" indent="-1905">
              <a:lnSpc>
                <a:spcPct val="110000"/>
              </a:lnSpc>
              <a:spcBef>
                <a:spcPts val="1200"/>
              </a:spcBef>
            </a:pPr>
            <a:r>
              <a:rPr sz="1600" spc="-5" dirty="0">
                <a:latin typeface="Arial MT"/>
                <a:cs typeface="Arial MT"/>
              </a:rPr>
              <a:t>En esta gráfica se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indican las condiciones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funcionamiento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cuanto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 </a:t>
            </a:r>
            <a:r>
              <a:rPr sz="1600" spc="-5" dirty="0" err="1" smtClean="0">
                <a:latin typeface="Arial MT"/>
                <a:cs typeface="Arial MT"/>
              </a:rPr>
              <a:t>intensidad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del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circuito afectado por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 calentamiento</a:t>
            </a:r>
            <a:r>
              <a:rPr sz="1600" dirty="0">
                <a:latin typeface="Arial MT"/>
                <a:cs typeface="Arial MT"/>
              </a:rPr>
              <a:t> y temperaturas </a:t>
            </a:r>
            <a:r>
              <a:rPr sz="1600" spc="-5" dirty="0">
                <a:latin typeface="Arial MT"/>
                <a:cs typeface="Arial MT"/>
              </a:rPr>
              <a:t>resultantes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13970" marR="5080" indent="-1905">
              <a:lnSpc>
                <a:spcPct val="110000"/>
              </a:lnSpc>
              <a:spcBef>
                <a:spcPts val="1200"/>
              </a:spcBef>
              <a:buChar char="-"/>
              <a:tabLst>
                <a:tab pos="137795" algn="l"/>
              </a:tabLst>
            </a:pPr>
            <a:r>
              <a:rPr sz="1600" spc="-5" dirty="0">
                <a:latin typeface="Arial MT"/>
                <a:cs typeface="Arial MT"/>
              </a:rPr>
              <a:t>Sobre 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eje 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abscisas, 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porcentaje, se</a:t>
            </a:r>
            <a:r>
              <a:rPr sz="1600" spc="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muestra 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valor de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intensidad al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cual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se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encontraba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funcionando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circuito en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momento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medida</a:t>
            </a:r>
            <a:r>
              <a:rPr sz="1600" dirty="0">
                <a:latin typeface="Arial MT"/>
                <a:cs typeface="Arial MT"/>
              </a:rPr>
              <a:t> y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porcentaje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total.</a:t>
            </a:r>
            <a:endParaRPr sz="1600" dirty="0">
              <a:latin typeface="Arial MT"/>
              <a:cs typeface="Arial MT"/>
            </a:endParaRPr>
          </a:p>
          <a:p>
            <a:pPr marL="13970" marR="17780" indent="-1905">
              <a:lnSpc>
                <a:spcPct val="110200"/>
              </a:lnSpc>
              <a:spcBef>
                <a:spcPts val="1200"/>
              </a:spcBef>
              <a:buChar char="-"/>
              <a:tabLst>
                <a:tab pos="137795" algn="l"/>
              </a:tabLst>
            </a:pPr>
            <a:r>
              <a:rPr sz="1600" spc="-5" dirty="0">
                <a:latin typeface="Arial MT"/>
                <a:cs typeface="Arial MT"/>
              </a:rPr>
              <a:t>Sobre el eje 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ordenadas, mediante una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línea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horizontal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forma </a:t>
            </a:r>
            <a:r>
              <a:rPr sz="1600" spc="-5" dirty="0">
                <a:latin typeface="Arial MT"/>
                <a:cs typeface="Arial MT"/>
              </a:rPr>
              <a:t>continua,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se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dirty="0" err="1" smtClean="0">
                <a:latin typeface="Arial MT"/>
                <a:cs typeface="Arial MT"/>
              </a:rPr>
              <a:t>muestra</a:t>
            </a:r>
            <a:r>
              <a:rPr sz="160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temperatura </a:t>
            </a:r>
            <a:r>
              <a:rPr sz="1600" spc="-5" dirty="0">
                <a:latin typeface="Arial MT"/>
                <a:cs typeface="Arial MT"/>
              </a:rPr>
              <a:t>ambiente;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valor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temperatura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medido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termográficamente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con </a:t>
            </a:r>
            <a:r>
              <a:rPr sz="1600" spc="-5" dirty="0">
                <a:latin typeface="Arial MT"/>
                <a:cs typeface="Arial MT"/>
              </a:rPr>
              <a:t>relación al valor de intensidad real</a:t>
            </a:r>
            <a:r>
              <a:rPr sz="1600" dirty="0">
                <a:latin typeface="Arial MT"/>
                <a:cs typeface="Arial MT"/>
              </a:rPr>
              <a:t> y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valor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temperatura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extrapolada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4" name="object 4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Termografía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0261" y="3844798"/>
            <a:ext cx="5760719" cy="242239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2.3.1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Termografía</a:t>
            </a:r>
            <a:endParaRPr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00593" y="1303399"/>
            <a:ext cx="6699271" cy="390672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Termografía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20203" y="1082040"/>
            <a:ext cx="8328025" cy="44345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Cuadro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Resultados</a:t>
            </a:r>
            <a:r>
              <a:rPr sz="1600" b="1" spc="-5" dirty="0"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137795" marR="120650" indent="-137795">
              <a:lnSpc>
                <a:spcPct val="110000"/>
              </a:lnSpc>
              <a:spcBef>
                <a:spcPts val="1200"/>
              </a:spcBef>
              <a:buFont typeface="Arial MT"/>
              <a:buChar char="-"/>
              <a:tabLst>
                <a:tab pos="137795" algn="l"/>
              </a:tabLst>
            </a:pPr>
            <a:r>
              <a:rPr sz="1600" b="1" spc="-5" dirty="0">
                <a:latin typeface="Arial"/>
                <a:cs typeface="Arial"/>
              </a:rPr>
              <a:t>Fase</a:t>
            </a:r>
            <a:r>
              <a:rPr sz="1600" spc="-5" dirty="0">
                <a:latin typeface="Arial MT"/>
                <a:cs typeface="Arial MT"/>
              </a:rPr>
              <a:t>: identificación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 fase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que se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localiza 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anomalía térmica.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Para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discriminar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en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el </a:t>
            </a:r>
            <a:r>
              <a:rPr sz="1600" spc="-5" dirty="0">
                <a:latin typeface="Arial MT"/>
                <a:cs typeface="Arial MT"/>
              </a:rPr>
              <a:t>gráfico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 fase</a:t>
            </a:r>
            <a:r>
              <a:rPr sz="1600" dirty="0">
                <a:latin typeface="Arial MT"/>
                <a:cs typeface="Arial MT"/>
              </a:rPr>
              <a:t> a </a:t>
            </a:r>
            <a:r>
              <a:rPr sz="1600" spc="-5" dirty="0">
                <a:latin typeface="Arial MT"/>
                <a:cs typeface="Arial MT"/>
              </a:rPr>
              <a:t>que corresponde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cada anomalía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térmica,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escribe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color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ROJO</a:t>
            </a:r>
            <a:r>
              <a:rPr sz="1600" spc="-5" dirty="0" smtClean="0">
                <a:latin typeface="Arial MT"/>
                <a:cs typeface="Arial MT"/>
              </a:rPr>
              <a:t>,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la </a:t>
            </a:r>
            <a:r>
              <a:rPr sz="1600" spc="-5" dirty="0">
                <a:latin typeface="Arial MT"/>
                <a:cs typeface="Arial MT"/>
              </a:rPr>
              <a:t>anomalía térmica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indicada como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Punto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1;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color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VERDE,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anomalía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térmica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indicada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como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Punto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2; en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color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AZUL,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anomalía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térmica indicada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como</a:t>
            </a:r>
            <a:r>
              <a:rPr sz="1600" spc="-5" dirty="0">
                <a:latin typeface="Arial MT"/>
                <a:cs typeface="Arial MT"/>
              </a:rPr>
              <a:t> Punto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3.</a:t>
            </a:r>
            <a:endParaRPr sz="1600" dirty="0">
              <a:latin typeface="Arial MT"/>
              <a:cs typeface="Arial MT"/>
            </a:endParaRPr>
          </a:p>
          <a:p>
            <a:pPr marL="137795" marR="5080" indent="-137795">
              <a:lnSpc>
                <a:spcPct val="110000"/>
              </a:lnSpc>
              <a:spcBef>
                <a:spcPts val="1200"/>
              </a:spcBef>
              <a:buFont typeface="Arial MT"/>
              <a:buChar char="-"/>
              <a:tabLst>
                <a:tab pos="137795" algn="l"/>
              </a:tabLst>
            </a:pPr>
            <a:r>
              <a:rPr sz="1600" b="1" spc="-5" dirty="0">
                <a:latin typeface="Arial"/>
                <a:cs typeface="Arial"/>
              </a:rPr>
              <a:t>Punto</a:t>
            </a:r>
            <a:r>
              <a:rPr sz="1600" spc="-5" dirty="0">
                <a:latin typeface="Arial MT"/>
                <a:cs typeface="Arial MT"/>
              </a:rPr>
              <a:t>: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refiere</a:t>
            </a:r>
            <a:r>
              <a:rPr sz="1600" dirty="0">
                <a:latin typeface="Arial MT"/>
                <a:cs typeface="Arial MT"/>
              </a:rPr>
              <a:t> 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anomalía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térmica </a:t>
            </a:r>
            <a:r>
              <a:rPr sz="1600" spc="-5" dirty="0">
                <a:latin typeface="Arial MT"/>
                <a:cs typeface="Arial MT"/>
              </a:rPr>
              <a:t>identificada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 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imagen 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espectro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visible con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el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mismo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dígito. Indica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origen del calentamiento</a:t>
            </a:r>
            <a:r>
              <a:rPr sz="1600" dirty="0">
                <a:latin typeface="Arial MT"/>
                <a:cs typeface="Arial MT"/>
              </a:rPr>
              <a:t> 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bien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zona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máxima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emisión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térmica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137160" indent="-125095">
              <a:spcBef>
                <a:spcPts val="1390"/>
              </a:spcBef>
              <a:buFont typeface="Arial MT"/>
              <a:buChar char="-"/>
              <a:tabLst>
                <a:tab pos="137795" algn="l"/>
              </a:tabLst>
            </a:pPr>
            <a:r>
              <a:rPr sz="1600" b="1" dirty="0">
                <a:latin typeface="Arial"/>
                <a:cs typeface="Arial"/>
              </a:rPr>
              <a:t>Sit.</a:t>
            </a:r>
            <a:r>
              <a:rPr sz="1600" dirty="0">
                <a:latin typeface="Arial MT"/>
                <a:cs typeface="Arial MT"/>
              </a:rPr>
              <a:t>:</a:t>
            </a:r>
            <a:r>
              <a:rPr sz="1600" spc="-5" dirty="0">
                <a:latin typeface="Arial MT"/>
                <a:cs typeface="Arial MT"/>
              </a:rPr>
              <a:t> corresponde</a:t>
            </a:r>
            <a:r>
              <a:rPr sz="1600" dirty="0">
                <a:latin typeface="Arial MT"/>
                <a:cs typeface="Arial MT"/>
              </a:rPr>
              <a:t> a</a:t>
            </a:r>
            <a:r>
              <a:rPr sz="1600" spc="-5" dirty="0">
                <a:latin typeface="Arial MT"/>
                <a:cs typeface="Arial MT"/>
              </a:rPr>
              <a:t> 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situación 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 que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aparece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anomalía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térmica.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Puede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ser</a:t>
            </a:r>
            <a:r>
              <a:rPr sz="1600" spc="-5" dirty="0">
                <a:latin typeface="Arial MT"/>
                <a:cs typeface="Arial MT"/>
              </a:rPr>
              <a:t>:</a:t>
            </a:r>
            <a:endParaRPr sz="1600" dirty="0">
              <a:latin typeface="Arial MT"/>
              <a:cs typeface="Arial MT"/>
            </a:endParaRPr>
          </a:p>
          <a:p>
            <a:pPr marL="126364" marR="263525" indent="-126364">
              <a:lnSpc>
                <a:spcPct val="110000"/>
              </a:lnSpc>
              <a:spcBef>
                <a:spcPts val="1210"/>
              </a:spcBef>
              <a:buFont typeface="Arial MT"/>
              <a:buChar char="·"/>
              <a:tabLst>
                <a:tab pos="126364" algn="l"/>
              </a:tabLst>
            </a:pPr>
            <a:r>
              <a:rPr sz="1600" b="1" spc="-5" dirty="0">
                <a:latin typeface="Arial"/>
                <a:cs typeface="Arial"/>
              </a:rPr>
              <a:t>EXT </a:t>
            </a:r>
            <a:r>
              <a:rPr sz="1600" spc="-5" dirty="0">
                <a:latin typeface="Arial MT"/>
                <a:cs typeface="Arial MT"/>
              </a:rPr>
              <a:t>(exterior),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cuando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calentamiento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origina en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exterior,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directamente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visible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desde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 exterior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su medio de aislamiento es el aire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127000" marR="568325" indent="-127000">
              <a:lnSpc>
                <a:spcPct val="110000"/>
              </a:lnSpc>
              <a:spcBef>
                <a:spcPts val="1200"/>
              </a:spcBef>
              <a:buFont typeface="Arial MT"/>
              <a:buChar char="·"/>
              <a:tabLst>
                <a:tab pos="127000" algn="l"/>
              </a:tabLst>
            </a:pPr>
            <a:r>
              <a:rPr sz="1600" b="1" dirty="0">
                <a:latin typeface="Arial"/>
                <a:cs typeface="Arial"/>
              </a:rPr>
              <a:t>INT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spc="-5" dirty="0">
                <a:latin typeface="Arial MT"/>
                <a:cs typeface="Arial MT"/>
              </a:rPr>
              <a:t>(interior), cuando 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calentamiento se origina 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 interior del equipo</a:t>
            </a:r>
            <a:r>
              <a:rPr sz="1600" spc="-5" dirty="0">
                <a:latin typeface="Arial MT"/>
                <a:cs typeface="Arial MT"/>
              </a:rPr>
              <a:t>,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no </a:t>
            </a:r>
            <a:r>
              <a:rPr sz="1600" spc="-5" dirty="0" err="1" smtClean="0">
                <a:latin typeface="Arial MT"/>
                <a:cs typeface="Arial MT"/>
              </a:rPr>
              <a:t>es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directamente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visible </a:t>
            </a:r>
            <a:r>
              <a:rPr sz="1600" spc="-5" dirty="0">
                <a:latin typeface="Arial MT"/>
                <a:cs typeface="Arial MT"/>
              </a:rPr>
              <a:t>desde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 exterior </a:t>
            </a:r>
            <a:r>
              <a:rPr sz="1600" dirty="0">
                <a:latin typeface="Arial MT"/>
                <a:cs typeface="Arial MT"/>
              </a:rPr>
              <a:t>y</a:t>
            </a:r>
            <a:r>
              <a:rPr sz="1600" spc="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su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medio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aislamiento es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distinto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aire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12700">
              <a:spcBef>
                <a:spcPts val="1390"/>
              </a:spcBef>
            </a:pPr>
            <a:r>
              <a:rPr sz="1600" dirty="0">
                <a:latin typeface="Arial MT"/>
                <a:cs typeface="Arial MT"/>
              </a:rPr>
              <a:t>-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2.3.1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Termografía</a:t>
            </a:r>
            <a:endParaRPr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2620" y="1029482"/>
            <a:ext cx="8052988" cy="467682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502569" y="380556"/>
            <a:ext cx="9118600" cy="5932805"/>
            <a:chOff x="0" y="380555"/>
            <a:chExt cx="9118600" cy="593280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8131" y="761746"/>
              <a:ext cx="8282178" cy="555117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2.3.1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Termografía</a:t>
            </a:r>
            <a:endParaRPr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2.3.1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Termografía</a:t>
            </a:r>
            <a:endParaRPr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3853" y="899668"/>
            <a:ext cx="8280653" cy="540257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569" y="380555"/>
            <a:ext cx="9118600" cy="5873750"/>
            <a:chOff x="0" y="380555"/>
            <a:chExt cx="9118600" cy="58737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8131" y="856995"/>
              <a:ext cx="7993379" cy="539724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2.3.1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Termografía</a:t>
            </a:r>
            <a:endParaRPr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2.3.1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Termografía</a:t>
            </a:r>
            <a:endParaRPr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02569" y="953677"/>
            <a:ext cx="9118600" cy="5793231"/>
            <a:chOff x="0" y="928624"/>
            <a:chExt cx="9118600" cy="5793231"/>
          </a:xfrm>
        </p:grpSpPr>
        <p:sp>
          <p:nvSpPr>
            <p:cNvPr id="5" name="object 5"/>
            <p:cNvSpPr/>
            <p:nvPr/>
          </p:nvSpPr>
          <p:spPr>
            <a:xfrm>
              <a:off x="0" y="6362445"/>
              <a:ext cx="9118600" cy="359410"/>
            </a:xfrm>
            <a:custGeom>
              <a:avLst/>
              <a:gdLst/>
              <a:ahLst/>
              <a:cxnLst/>
              <a:rect l="l" t="t" r="r" b="b"/>
              <a:pathLst>
                <a:path w="9118600" h="359409">
                  <a:moveTo>
                    <a:pt x="0" y="358901"/>
                  </a:moveTo>
                  <a:lnTo>
                    <a:pt x="9118600" y="358901"/>
                  </a:lnTo>
                </a:path>
                <a:path w="9118600" h="359409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8131" y="928624"/>
              <a:ext cx="8424671" cy="539724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2.3.1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Termografía</a:t>
            </a:r>
            <a:endParaRPr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02569" y="914147"/>
            <a:ext cx="9118600" cy="5807709"/>
            <a:chOff x="0" y="914146"/>
            <a:chExt cx="9118600" cy="5807709"/>
          </a:xfrm>
        </p:grpSpPr>
        <p:sp>
          <p:nvSpPr>
            <p:cNvPr id="5" name="object 5"/>
            <p:cNvSpPr/>
            <p:nvPr/>
          </p:nvSpPr>
          <p:spPr>
            <a:xfrm>
              <a:off x="0" y="6362445"/>
              <a:ext cx="9118600" cy="359410"/>
            </a:xfrm>
            <a:custGeom>
              <a:avLst/>
              <a:gdLst/>
              <a:ahLst/>
              <a:cxnLst/>
              <a:rect l="l" t="t" r="r" b="b"/>
              <a:pathLst>
                <a:path w="9118600" h="359409">
                  <a:moveTo>
                    <a:pt x="0" y="358901"/>
                  </a:moveTo>
                  <a:lnTo>
                    <a:pt x="9118600" y="358901"/>
                  </a:lnTo>
                </a:path>
                <a:path w="9118600" h="359409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7265" y="914146"/>
              <a:ext cx="8353044" cy="54102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2.3.1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Termografía</a:t>
            </a:r>
            <a:endParaRPr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02569" y="885953"/>
            <a:ext cx="9118600" cy="5835903"/>
            <a:chOff x="0" y="885952"/>
            <a:chExt cx="9118600" cy="5835903"/>
          </a:xfrm>
        </p:grpSpPr>
        <p:sp>
          <p:nvSpPr>
            <p:cNvPr id="5" name="object 5"/>
            <p:cNvSpPr/>
            <p:nvPr/>
          </p:nvSpPr>
          <p:spPr>
            <a:xfrm>
              <a:off x="0" y="6362445"/>
              <a:ext cx="9118600" cy="359410"/>
            </a:xfrm>
            <a:custGeom>
              <a:avLst/>
              <a:gdLst/>
              <a:ahLst/>
              <a:cxnLst/>
              <a:rect l="l" t="t" r="r" b="b"/>
              <a:pathLst>
                <a:path w="9118600" h="359409">
                  <a:moveTo>
                    <a:pt x="0" y="358901"/>
                  </a:moveTo>
                  <a:lnTo>
                    <a:pt x="9118600" y="358901"/>
                  </a:lnTo>
                </a:path>
                <a:path w="9118600" h="359409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8131" y="885952"/>
              <a:ext cx="8282176" cy="545439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2.3.1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Termografía</a:t>
            </a:r>
            <a:endParaRPr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40700" y="1106170"/>
            <a:ext cx="8027034" cy="4836160"/>
            <a:chOff x="238131" y="1106170"/>
            <a:chExt cx="8027034" cy="48361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8131" y="1970277"/>
              <a:ext cx="5298947" cy="397154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31061" y="1106170"/>
              <a:ext cx="3633977" cy="298094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2.3.2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Análisis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aceites</a:t>
            </a:r>
            <a:endParaRPr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09000" y="1118615"/>
            <a:ext cx="7971790" cy="39138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ANALISIS</a:t>
            </a:r>
            <a:r>
              <a:rPr b="1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FÍSICO-QUÍMICOS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2700" marR="5080"/>
            <a:r>
              <a:rPr dirty="0">
                <a:latin typeface="Arial MT"/>
                <a:cs typeface="Arial MT"/>
              </a:rPr>
              <a:t>Informan </a:t>
            </a:r>
            <a:r>
              <a:rPr spc="-5" dirty="0">
                <a:latin typeface="Arial MT"/>
                <a:cs typeface="Arial MT"/>
              </a:rPr>
              <a:t>del estado del aceite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>
                <a:latin typeface="Arial MT"/>
                <a:cs typeface="Arial MT"/>
              </a:rPr>
              <a:t>de los posibles contaminantes. </a:t>
            </a:r>
            <a:r>
              <a:rPr spc="-5" dirty="0">
                <a:latin typeface="Arial MT"/>
                <a:cs typeface="Arial MT"/>
              </a:rPr>
              <a:t>Norma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referencia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UNE EN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60422: “</a:t>
            </a:r>
            <a:r>
              <a:rPr spc="-5" dirty="0">
                <a:latin typeface="Arial MT"/>
                <a:cs typeface="Arial MT"/>
              </a:rPr>
              <a:t>Aceites minerales aislantes en equipos </a:t>
            </a:r>
            <a:r>
              <a:rPr spc="-5" dirty="0" err="1">
                <a:latin typeface="Arial MT"/>
                <a:cs typeface="Arial MT"/>
              </a:rPr>
              <a:t>eléctricos</a:t>
            </a:r>
            <a:r>
              <a:rPr spc="-5" dirty="0" smtClean="0">
                <a:latin typeface="Arial MT"/>
                <a:cs typeface="Arial MT"/>
              </a:rPr>
              <a:t>.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Líneas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directrices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para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su supervisión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mantenimiento</a:t>
            </a:r>
            <a:r>
              <a:rPr dirty="0">
                <a:latin typeface="Arial MT"/>
                <a:cs typeface="Arial MT"/>
              </a:rPr>
              <a:t>”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(IEC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60422: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2005).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45"/>
              </a:spcBef>
            </a:pPr>
            <a:endParaRPr sz="1850" dirty="0">
              <a:latin typeface="Arial MT"/>
              <a:cs typeface="Arial MT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Ensayos</a:t>
            </a:r>
            <a:r>
              <a:rPr u="heavy" spc="-3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u="heavy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rutina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574675" lvl="1" indent="-106045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Color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apariencia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(ISO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2049)</a:t>
            </a:r>
            <a:endParaRPr dirty="0">
              <a:latin typeface="Arial MT"/>
              <a:cs typeface="Arial MT"/>
            </a:endParaRPr>
          </a:p>
          <a:p>
            <a:pPr marL="574675" lvl="1" indent="-106045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Tensión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ruptura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dieléctrica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(IEC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60156)</a:t>
            </a:r>
            <a:endParaRPr dirty="0">
              <a:latin typeface="Arial MT"/>
              <a:cs typeface="Arial MT"/>
            </a:endParaRPr>
          </a:p>
          <a:p>
            <a:pPr marL="574675" lvl="1" indent="-106045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Contenido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agua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(IEC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60814)</a:t>
            </a:r>
            <a:endParaRPr dirty="0">
              <a:latin typeface="Arial MT"/>
              <a:cs typeface="Arial MT"/>
            </a:endParaRPr>
          </a:p>
          <a:p>
            <a:pPr marL="574675" lvl="1" indent="-106045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Tangente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delta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pérdidas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resistividad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(IEC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60247)</a:t>
            </a:r>
            <a:endParaRPr dirty="0">
              <a:latin typeface="Arial MT"/>
              <a:cs typeface="Arial MT"/>
            </a:endParaRPr>
          </a:p>
          <a:p>
            <a:pPr marL="574675" lvl="1" indent="-106045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Acidez</a:t>
            </a:r>
            <a:r>
              <a:rPr spc="-4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(IEC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62021)</a:t>
            </a:r>
            <a:endParaRPr dirty="0">
              <a:latin typeface="Arial MT"/>
              <a:cs typeface="Arial MT"/>
            </a:endParaRPr>
          </a:p>
          <a:p>
            <a:pPr marL="574675" lvl="1" indent="-106045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Contenido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inhibidores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(IEC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60666)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830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2.3.2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Análisis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aceites</a:t>
            </a:r>
            <a:endParaRPr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750">
              <a:latin typeface="Arial MT"/>
              <a:cs typeface="Arial MT"/>
            </a:endParaRPr>
          </a:p>
          <a:p>
            <a:pPr marL="619125"/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ANALISIS</a:t>
            </a:r>
            <a:r>
              <a:rPr b="1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FÍSICO-QUÍMICOS</a:t>
            </a:r>
            <a:endParaRPr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08999" y="1798320"/>
            <a:ext cx="5236210" cy="4467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spcBef>
                <a:spcPts val="1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Ensayos</a:t>
            </a:r>
            <a:r>
              <a:rPr u="heavy" spc="-5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complementarios</a:t>
            </a:r>
            <a:r>
              <a:rPr dirty="0">
                <a:latin typeface="Arial MT"/>
                <a:cs typeface="Arial MT"/>
              </a:rPr>
              <a:t>:</a:t>
            </a:r>
            <a:endParaRPr>
              <a:latin typeface="Arial MT"/>
              <a:cs typeface="Arial MT"/>
            </a:endParaRPr>
          </a:p>
          <a:p>
            <a:pPr>
              <a:spcBef>
                <a:spcPts val="35"/>
              </a:spcBef>
              <a:buFont typeface="Wingdings"/>
              <a:buChar char=""/>
            </a:pPr>
            <a:endParaRPr sz="1850">
              <a:latin typeface="Arial MT"/>
              <a:cs typeface="Arial MT"/>
            </a:endParaRPr>
          </a:p>
          <a:p>
            <a:pPr marL="574675" lvl="1" indent="-105410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Sedimentación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lodos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(IEC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61125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método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C)</a:t>
            </a:r>
            <a:endParaRPr>
              <a:latin typeface="Arial MT"/>
              <a:cs typeface="Arial MT"/>
            </a:endParaRPr>
          </a:p>
          <a:p>
            <a:pPr marL="574675" lvl="1" indent="-105410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Tensión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interfacial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(ISO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6295)</a:t>
            </a:r>
            <a:endParaRPr>
              <a:latin typeface="Arial MT"/>
              <a:cs typeface="Arial MT"/>
            </a:endParaRPr>
          </a:p>
          <a:p>
            <a:pPr marL="574675" lvl="1" indent="-105410">
              <a:spcBef>
                <a:spcPts val="10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Contenido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partículas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(IEC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60970)</a:t>
            </a:r>
            <a:endParaRPr>
              <a:latin typeface="Arial MT"/>
              <a:cs typeface="Arial MT"/>
            </a:endParaRPr>
          </a:p>
          <a:p>
            <a:pPr lvl="1">
              <a:spcBef>
                <a:spcPts val="30"/>
              </a:spcBef>
              <a:buFont typeface="Wingdings"/>
              <a:buChar char=""/>
            </a:pPr>
            <a:endParaRPr sz="1850">
              <a:latin typeface="Arial MT"/>
              <a:cs typeface="Arial MT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Ensayos</a:t>
            </a:r>
            <a:r>
              <a:rPr u="heavy" spc="-3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especiales</a:t>
            </a:r>
            <a:r>
              <a:rPr u="heavy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u="heavy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investigación:</a:t>
            </a:r>
            <a:endParaRPr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>
              <a:latin typeface="Arial MT"/>
              <a:cs typeface="Arial MT"/>
            </a:endParaRPr>
          </a:p>
          <a:p>
            <a:pPr marL="574675" lvl="1" indent="-105410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Oxidación</a:t>
            </a:r>
            <a:r>
              <a:rPr spc="-4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(IEC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61125)</a:t>
            </a:r>
            <a:endParaRPr>
              <a:latin typeface="Arial MT"/>
              <a:cs typeface="Arial MT"/>
            </a:endParaRPr>
          </a:p>
          <a:p>
            <a:pPr marL="574675" lvl="1" indent="-105410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Punto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inflamación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(ISO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2719)</a:t>
            </a:r>
            <a:endParaRPr>
              <a:latin typeface="Arial MT"/>
              <a:cs typeface="Arial MT"/>
            </a:endParaRPr>
          </a:p>
          <a:p>
            <a:pPr marL="574675" lvl="1" indent="-105410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Compatibilidad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(IEC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61125)</a:t>
            </a:r>
            <a:endParaRPr>
              <a:latin typeface="Arial MT"/>
              <a:cs typeface="Arial MT"/>
            </a:endParaRPr>
          </a:p>
          <a:p>
            <a:pPr marL="574675" lvl="1" indent="-105410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Punto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fluencia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(ISO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3016)</a:t>
            </a:r>
            <a:endParaRPr>
              <a:latin typeface="Arial MT"/>
              <a:cs typeface="Arial MT"/>
            </a:endParaRPr>
          </a:p>
          <a:p>
            <a:pPr marL="574675" lvl="1" indent="-105410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Densidad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(ISO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3675)</a:t>
            </a:r>
            <a:endParaRPr>
              <a:latin typeface="Arial MT"/>
              <a:cs typeface="Arial MT"/>
            </a:endParaRPr>
          </a:p>
          <a:p>
            <a:pPr marL="574675" lvl="1" indent="-105410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Viscosidad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(ISO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3104)</a:t>
            </a:r>
            <a:endParaRPr>
              <a:latin typeface="Arial MT"/>
              <a:cs typeface="Arial MT"/>
            </a:endParaRPr>
          </a:p>
          <a:p>
            <a:pPr marL="574675" lvl="1" indent="-105410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PCB´s</a:t>
            </a:r>
            <a:r>
              <a:rPr spc="-4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(IEC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61619)</a:t>
            </a:r>
            <a:endParaRPr>
              <a:latin typeface="Arial MT"/>
              <a:cs typeface="Arial MT"/>
            </a:endParaRPr>
          </a:p>
          <a:p>
            <a:pPr marL="574675" lvl="1" indent="-105410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Azufre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corrosivo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(DIN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51353)</a:t>
            </a:r>
            <a:endParaRPr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39908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8855" lvl="2" indent="-915669">
              <a:spcBef>
                <a:spcPts val="100"/>
              </a:spcBef>
              <a:buAutoNum type="arabicPeriod" startAt="2"/>
              <a:tabLst>
                <a:tab pos="998219" algn="l"/>
                <a:tab pos="999490" algn="l"/>
              </a:tabLst>
            </a:pP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Análisis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aceites</a:t>
            </a:r>
            <a:endParaRPr dirty="0">
              <a:latin typeface="Arial MT"/>
              <a:cs typeface="Arial MT"/>
            </a:endParaRPr>
          </a:p>
          <a:p>
            <a:pPr lvl="2">
              <a:spcBef>
                <a:spcPts val="40"/>
              </a:spcBef>
              <a:buClr>
                <a:srgbClr val="FFFFFF"/>
              </a:buClr>
              <a:buFont typeface="Arial MT"/>
              <a:buAutoNum type="arabicPeriod" startAt="2"/>
            </a:pPr>
            <a:endParaRPr sz="2250" dirty="0">
              <a:latin typeface="Arial MT"/>
              <a:cs typeface="Arial MT"/>
            </a:endParaRPr>
          </a:p>
          <a:p>
            <a:pPr marL="331470"/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ANALISIS</a:t>
            </a:r>
            <a:r>
              <a:rPr b="1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FISICO-QUIMICOS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513715" lvl="3" indent="-182880">
              <a:spcBef>
                <a:spcPts val="5"/>
              </a:spcBef>
              <a:buSzPct val="94444"/>
              <a:buFont typeface="Wingdings"/>
              <a:buChar char=""/>
              <a:tabLst>
                <a:tab pos="514350" algn="l"/>
              </a:tabLst>
            </a:pP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Tensión</a:t>
            </a:r>
            <a:r>
              <a:rPr u="heavy" spc="-3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u="heavy" spc="-3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ruptura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lvl="3">
              <a:spcBef>
                <a:spcPts val="3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788670" marR="701675" lvl="4">
              <a:buSzPct val="94444"/>
              <a:buFont typeface="Wingdings"/>
              <a:buChar char=""/>
              <a:tabLst>
                <a:tab pos="894715" algn="l"/>
              </a:tabLst>
            </a:pPr>
            <a:r>
              <a:rPr dirty="0">
                <a:latin typeface="Arial MT"/>
                <a:cs typeface="Arial MT"/>
              </a:rPr>
              <a:t>Tensión </a:t>
            </a:r>
            <a:r>
              <a:rPr spc="-5" dirty="0">
                <a:latin typeface="Arial MT"/>
                <a:cs typeface="Arial MT"/>
              </a:rPr>
              <a:t>necesaria </a:t>
            </a:r>
            <a:r>
              <a:rPr dirty="0">
                <a:latin typeface="Arial MT"/>
                <a:cs typeface="Arial MT"/>
              </a:rPr>
              <a:t>a </a:t>
            </a:r>
            <a:r>
              <a:rPr spc="-5" dirty="0">
                <a:latin typeface="Arial MT"/>
                <a:cs typeface="Arial MT"/>
              </a:rPr>
              <a:t>aplicar entre dos electrodos para que se </a:t>
            </a:r>
            <a:r>
              <a:rPr spc="-5" dirty="0" err="1">
                <a:latin typeface="Arial MT"/>
                <a:cs typeface="Arial MT"/>
              </a:rPr>
              <a:t>produzca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un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arco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entre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los mismos.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mide en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kV.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Aparato 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ensayo: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“chispómetro</a:t>
            </a:r>
            <a:r>
              <a:rPr spc="-5" dirty="0">
                <a:latin typeface="Arial MT"/>
                <a:cs typeface="Arial MT"/>
              </a:rPr>
              <a:t>”.</a:t>
            </a:r>
            <a:endParaRPr dirty="0">
              <a:latin typeface="Arial MT"/>
              <a:cs typeface="Arial MT"/>
            </a:endParaRPr>
          </a:p>
          <a:p>
            <a:pPr lvl="4">
              <a:spcBef>
                <a:spcPts val="45"/>
              </a:spcBef>
              <a:buFont typeface="Wingdings"/>
              <a:buChar char=""/>
            </a:pPr>
            <a:endParaRPr sz="1850" dirty="0">
              <a:latin typeface="Arial MT"/>
              <a:cs typeface="Arial MT"/>
            </a:endParaRPr>
          </a:p>
          <a:p>
            <a:pPr marL="788670" marR="360045" lvl="4">
              <a:buSzPct val="94444"/>
              <a:buFont typeface="Wingdings"/>
              <a:buChar char=""/>
              <a:tabLst>
                <a:tab pos="894715" algn="l"/>
              </a:tabLst>
            </a:pPr>
            <a:r>
              <a:rPr spc="-5" dirty="0">
                <a:latin typeface="Arial MT"/>
                <a:cs typeface="Arial MT"/>
              </a:rPr>
              <a:t>Disminuye con la presencia de contaminantes como el agua </a:t>
            </a:r>
            <a:r>
              <a:rPr dirty="0">
                <a:latin typeface="Arial MT"/>
                <a:cs typeface="Arial MT"/>
              </a:rPr>
              <a:t>o </a:t>
            </a:r>
            <a:r>
              <a:rPr spc="-5" dirty="0" err="1">
                <a:latin typeface="Arial MT"/>
                <a:cs typeface="Arial MT"/>
              </a:rPr>
              <a:t>partículas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pero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una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tensión </a:t>
            </a:r>
            <a:r>
              <a:rPr spc="-5" dirty="0">
                <a:latin typeface="Arial MT"/>
                <a:cs typeface="Arial MT"/>
              </a:rPr>
              <a:t>de ruptura alta no indica necesariamente la </a:t>
            </a:r>
            <a:r>
              <a:rPr spc="-5" dirty="0" err="1">
                <a:latin typeface="Arial MT"/>
                <a:cs typeface="Arial MT"/>
              </a:rPr>
              <a:t>ausencia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contaminantes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  <a:p>
            <a:pPr lvl="4">
              <a:spcBef>
                <a:spcPts val="40"/>
              </a:spcBef>
              <a:buFont typeface="Wingdings"/>
              <a:buChar char=""/>
            </a:pPr>
            <a:endParaRPr sz="1850" dirty="0">
              <a:latin typeface="Arial MT"/>
              <a:cs typeface="Arial MT"/>
            </a:endParaRPr>
          </a:p>
          <a:p>
            <a:pPr marL="894080" lvl="4" indent="-106045">
              <a:buSzPct val="94444"/>
              <a:buFont typeface="Wingdings"/>
              <a:buChar char=""/>
              <a:tabLst>
                <a:tab pos="894715" algn="l"/>
              </a:tabLst>
            </a:pPr>
            <a:r>
              <a:rPr dirty="0">
                <a:latin typeface="Arial MT"/>
                <a:cs typeface="Arial MT"/>
              </a:rPr>
              <a:t>Valores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referencia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según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norma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49888" y="3625342"/>
            <a:ext cx="1817370" cy="2591561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310683" y="4489451"/>
          <a:ext cx="4454523" cy="16988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93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99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9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27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7305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TENSIONES</a:t>
                      </a:r>
                      <a:r>
                        <a:rPr sz="11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NOMINALES</a:t>
                      </a:r>
                      <a:r>
                        <a:rPr sz="11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(kV)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≥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400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25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&gt;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170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400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25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76200">
                        <a:lnSpc>
                          <a:spcPct val="100000"/>
                        </a:lnSpc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&gt;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72,5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≤</a:t>
                      </a:r>
                      <a:r>
                        <a:rPr sz="1100" spc="-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172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25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≤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72,5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25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4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73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ACEITES</a:t>
                      </a:r>
                      <a:r>
                        <a:rPr sz="11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NUEVOS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540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&gt;</a:t>
                      </a:r>
                      <a:r>
                        <a:rPr sz="11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60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R="1320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&gt;</a:t>
                      </a:r>
                      <a:r>
                        <a:rPr sz="11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60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R="13144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&gt;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60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47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&gt;</a:t>
                      </a:r>
                      <a:r>
                        <a:rPr sz="11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55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6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7305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Arial MT"/>
                          <a:cs typeface="Arial MT"/>
                        </a:rPr>
                        <a:t>ACEITES</a:t>
                      </a:r>
                      <a:r>
                        <a:rPr sz="11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USADOS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5400" algn="ctr">
                        <a:lnSpc>
                          <a:spcPct val="100000"/>
                        </a:lnSpc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&gt;</a:t>
                      </a:r>
                      <a:r>
                        <a:rPr sz="11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50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R="132080" algn="r">
                        <a:lnSpc>
                          <a:spcPct val="100000"/>
                        </a:lnSpc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&gt;</a:t>
                      </a:r>
                      <a:r>
                        <a:rPr sz="11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50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R="131445" algn="r">
                        <a:lnSpc>
                          <a:spcPct val="100000"/>
                        </a:lnSpc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&gt;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40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4130" algn="ctr">
                        <a:lnSpc>
                          <a:spcPct val="100000"/>
                        </a:lnSpc>
                      </a:pPr>
                      <a:r>
                        <a:rPr sz="1100" spc="10" dirty="0">
                          <a:latin typeface="Arial MT"/>
                          <a:cs typeface="Arial MT"/>
                        </a:rPr>
                        <a:t>&gt;</a:t>
                      </a:r>
                      <a:r>
                        <a:rPr sz="11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30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6" name="object 6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502569" y="331470"/>
            <a:ext cx="9118600" cy="3873496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998855" lvl="2" indent="-915669">
              <a:spcBef>
                <a:spcPts val="985"/>
              </a:spcBef>
              <a:buAutoNum type="arabicPeriod" startAt="2"/>
              <a:tabLst>
                <a:tab pos="998219" algn="l"/>
                <a:tab pos="999490" algn="l"/>
              </a:tabLst>
            </a:pP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Análisis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aceites</a:t>
            </a:r>
            <a:endParaRPr dirty="0">
              <a:latin typeface="Arial MT"/>
              <a:cs typeface="Arial MT"/>
            </a:endParaRPr>
          </a:p>
          <a:p>
            <a:pPr marL="330200">
              <a:spcBef>
                <a:spcPts val="890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ANALISIS</a:t>
            </a:r>
            <a:r>
              <a:rPr b="1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FISICO-QUIMICOS</a:t>
            </a:r>
            <a:endParaRPr dirty="0">
              <a:latin typeface="Arial"/>
              <a:cs typeface="Arial"/>
            </a:endParaRPr>
          </a:p>
          <a:p>
            <a:pPr marL="330200">
              <a:spcBef>
                <a:spcPts val="5"/>
              </a:spcBef>
            </a:pPr>
            <a:r>
              <a:rPr dirty="0">
                <a:latin typeface="Arial MT"/>
                <a:cs typeface="Arial MT"/>
              </a:rPr>
              <a:t>.</a:t>
            </a:r>
          </a:p>
          <a:p>
            <a:pPr>
              <a:spcBef>
                <a:spcPts val="30"/>
              </a:spcBef>
            </a:pPr>
            <a:endParaRPr sz="1850" dirty="0">
              <a:latin typeface="Arial MT"/>
              <a:cs typeface="Arial MT"/>
            </a:endParaRPr>
          </a:p>
          <a:p>
            <a:pPr marL="512445" lvl="3" indent="-182880">
              <a:spcBef>
                <a:spcPts val="5"/>
              </a:spcBef>
              <a:buSzPct val="94444"/>
              <a:buFont typeface="Wingdings"/>
              <a:buChar char=""/>
              <a:tabLst>
                <a:tab pos="513080" algn="l"/>
              </a:tabLst>
            </a:pP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Contenido</a:t>
            </a:r>
            <a:r>
              <a:rPr u="heavy" spc="-3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en</a:t>
            </a:r>
            <a:r>
              <a:rPr u="heavy" spc="-3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agua</a:t>
            </a:r>
            <a:r>
              <a:rPr dirty="0">
                <a:latin typeface="Arial MT"/>
                <a:cs typeface="Arial MT"/>
              </a:rPr>
              <a:t>:</a:t>
            </a:r>
          </a:p>
          <a:p>
            <a:pPr lvl="3">
              <a:spcBef>
                <a:spcPts val="35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787400" marR="1430020" lvl="4">
              <a:buSzPct val="94444"/>
              <a:buFont typeface="Wingdings"/>
              <a:buChar char=""/>
              <a:tabLst>
                <a:tab pos="892810" algn="l"/>
              </a:tabLst>
            </a:pPr>
            <a:r>
              <a:rPr spc="-5" dirty="0">
                <a:latin typeface="Arial MT"/>
                <a:cs typeface="Arial MT"/>
              </a:rPr>
              <a:t>Cantidad de agua en partes por </a:t>
            </a:r>
            <a:r>
              <a:rPr dirty="0">
                <a:latin typeface="Arial MT"/>
                <a:cs typeface="Arial MT"/>
              </a:rPr>
              <a:t>millón (mg / kg). </a:t>
            </a:r>
            <a:r>
              <a:rPr spc="-5" dirty="0">
                <a:latin typeface="Arial MT"/>
                <a:cs typeface="Arial MT"/>
              </a:rPr>
              <a:t>La </a:t>
            </a:r>
            <a:r>
              <a:rPr spc="-5" dirty="0" err="1" smtClean="0">
                <a:latin typeface="Arial MT"/>
                <a:cs typeface="Arial MT"/>
              </a:rPr>
              <a:t>humedad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aumenta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por el contacto con la atmósfera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>
                <a:latin typeface="Arial MT"/>
                <a:cs typeface="Arial MT"/>
              </a:rPr>
              <a:t>por la degradación</a:t>
            </a:r>
            <a:r>
              <a:rPr spc="-5" dirty="0">
                <a:latin typeface="Arial MT"/>
                <a:cs typeface="Arial MT"/>
              </a:rPr>
              <a:t> de </a:t>
            </a:r>
            <a:r>
              <a:rPr spc="-5" dirty="0" smtClean="0">
                <a:latin typeface="Arial MT"/>
                <a:cs typeface="Arial MT"/>
              </a:rPr>
              <a:t>la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celulosa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5" dirty="0">
                <a:latin typeface="Arial MT"/>
                <a:cs typeface="Arial MT"/>
              </a:rPr>
              <a:t> el </a:t>
            </a:r>
            <a:r>
              <a:rPr spc="-5" dirty="0">
                <a:latin typeface="Arial MT"/>
                <a:cs typeface="Arial MT"/>
              </a:rPr>
              <a:t>aceite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  <a:p>
            <a:pPr lvl="4">
              <a:spcBef>
                <a:spcPts val="45"/>
              </a:spcBef>
              <a:buFont typeface="Wingdings"/>
              <a:buChar char=""/>
            </a:pPr>
            <a:endParaRPr sz="1850" dirty="0">
              <a:latin typeface="Arial MT"/>
              <a:cs typeface="Arial MT"/>
            </a:endParaRPr>
          </a:p>
          <a:p>
            <a:pPr marL="892175" lvl="4" indent="-105410">
              <a:buSzPct val="94444"/>
              <a:buFont typeface="Wingdings"/>
              <a:buChar char=""/>
              <a:tabLst>
                <a:tab pos="892810" algn="l"/>
              </a:tabLst>
            </a:pPr>
            <a:r>
              <a:rPr spc="-5" dirty="0">
                <a:latin typeface="Arial MT"/>
                <a:cs typeface="Arial MT"/>
              </a:rPr>
              <a:t>Depende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temperatura.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Valor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referencia</a:t>
            </a:r>
            <a:r>
              <a:rPr spc="-5" dirty="0">
                <a:latin typeface="Arial MT"/>
                <a:cs typeface="Arial MT"/>
              </a:rPr>
              <a:t>: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20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ºC</a:t>
            </a:r>
            <a:endParaRPr dirty="0">
              <a:latin typeface="Arial MT"/>
              <a:cs typeface="Arial MT"/>
            </a:endParaRPr>
          </a:p>
          <a:p>
            <a:pPr lvl="4">
              <a:spcBef>
                <a:spcPts val="40"/>
              </a:spcBef>
              <a:buFont typeface="Wingdings"/>
              <a:buChar char=""/>
            </a:pPr>
            <a:endParaRPr sz="1850" dirty="0">
              <a:latin typeface="Arial MT"/>
              <a:cs typeface="Arial MT"/>
            </a:endParaRPr>
          </a:p>
          <a:p>
            <a:pPr marL="892175" lvl="4" indent="-105410">
              <a:buSzPct val="94444"/>
              <a:buFont typeface="Wingdings"/>
              <a:buChar char=""/>
              <a:tabLst>
                <a:tab pos="892810" algn="l"/>
              </a:tabLst>
            </a:pPr>
            <a:r>
              <a:rPr dirty="0">
                <a:latin typeface="Arial MT"/>
                <a:cs typeface="Arial MT"/>
              </a:rPr>
              <a:t>Valores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máximos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recomendados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norma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0980" y="3049269"/>
            <a:ext cx="2214372" cy="2952750"/>
          </a:xfrm>
          <a:prstGeom prst="rect">
            <a:avLst/>
          </a:prstGeom>
        </p:spPr>
      </p:pic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463083" y="4465066"/>
          <a:ext cx="4734557" cy="18063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24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7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7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80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73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981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9209">
                        <a:lnSpc>
                          <a:spcPct val="100000"/>
                        </a:lnSpc>
                      </a:pPr>
                      <a:r>
                        <a:rPr sz="1150" spc="5" dirty="0">
                          <a:latin typeface="Arial MT"/>
                          <a:cs typeface="Arial MT"/>
                        </a:rPr>
                        <a:t>TENSIONES</a:t>
                      </a:r>
                      <a:r>
                        <a:rPr sz="1150" spc="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50" spc="10" dirty="0">
                          <a:latin typeface="Arial MT"/>
                          <a:cs typeface="Arial MT"/>
                        </a:rPr>
                        <a:t>NOMINALES</a:t>
                      </a:r>
                      <a:r>
                        <a:rPr sz="1150" spc="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50" spc="25" dirty="0">
                          <a:latin typeface="Arial MT"/>
                          <a:cs typeface="Arial MT"/>
                        </a:rPr>
                        <a:t>(kV)</a:t>
                      </a:r>
                      <a:endParaRPr sz="1150">
                        <a:latin typeface="Arial MT"/>
                        <a:cs typeface="Arial MT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2860" algn="ctr">
                        <a:lnSpc>
                          <a:spcPct val="100000"/>
                        </a:lnSpc>
                      </a:pPr>
                      <a:r>
                        <a:rPr sz="1150" spc="20" dirty="0">
                          <a:latin typeface="Arial MT"/>
                          <a:cs typeface="Arial MT"/>
                        </a:rPr>
                        <a:t>≥</a:t>
                      </a:r>
                      <a:r>
                        <a:rPr sz="11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50" spc="-5" dirty="0">
                          <a:latin typeface="Arial MT"/>
                          <a:cs typeface="Arial MT"/>
                        </a:rPr>
                        <a:t>400</a:t>
                      </a:r>
                      <a:endParaRPr sz="1150">
                        <a:latin typeface="Arial MT"/>
                        <a:cs typeface="Arial MT"/>
                      </a:endParaRPr>
                    </a:p>
                  </a:txBody>
                  <a:tcPr marL="0" marR="0" marT="19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04139">
                        <a:lnSpc>
                          <a:spcPct val="100000"/>
                        </a:lnSpc>
                      </a:pPr>
                      <a:r>
                        <a:rPr sz="1150" spc="20" dirty="0">
                          <a:latin typeface="Arial MT"/>
                          <a:cs typeface="Arial MT"/>
                        </a:rPr>
                        <a:t>&gt;</a:t>
                      </a:r>
                      <a:r>
                        <a:rPr sz="11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50" spc="-5" dirty="0">
                          <a:latin typeface="Arial MT"/>
                          <a:cs typeface="Arial MT"/>
                        </a:rPr>
                        <a:t>170</a:t>
                      </a:r>
                      <a:endParaRPr sz="1150">
                        <a:latin typeface="Arial MT"/>
                        <a:cs typeface="Arial MT"/>
                      </a:endParaRPr>
                    </a:p>
                    <a:p>
                      <a:pPr marL="104139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50" spc="2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1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50" spc="-5" dirty="0">
                          <a:latin typeface="Arial MT"/>
                          <a:cs typeface="Arial MT"/>
                        </a:rPr>
                        <a:t>400</a:t>
                      </a:r>
                      <a:endParaRPr sz="1150">
                        <a:latin typeface="Arial MT"/>
                        <a:cs typeface="Arial MT"/>
                      </a:endParaRPr>
                    </a:p>
                  </a:txBody>
                  <a:tcPr marL="0" marR="0" marT="19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80645">
                        <a:lnSpc>
                          <a:spcPct val="100000"/>
                        </a:lnSpc>
                      </a:pPr>
                      <a:r>
                        <a:rPr sz="1150" spc="20" dirty="0">
                          <a:latin typeface="Arial MT"/>
                          <a:cs typeface="Arial MT"/>
                        </a:rPr>
                        <a:t>&gt;</a:t>
                      </a:r>
                      <a:r>
                        <a:rPr sz="115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50" spc="15" dirty="0">
                          <a:latin typeface="Arial MT"/>
                          <a:cs typeface="Arial MT"/>
                        </a:rPr>
                        <a:t>72,5</a:t>
                      </a:r>
                      <a:endParaRPr sz="1150">
                        <a:latin typeface="Arial MT"/>
                        <a:cs typeface="Arial MT"/>
                      </a:endParaRPr>
                    </a:p>
                    <a:p>
                      <a:pPr marL="13970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50" spc="20" dirty="0">
                          <a:latin typeface="Arial MT"/>
                          <a:cs typeface="Arial MT"/>
                        </a:rPr>
                        <a:t>≤</a:t>
                      </a:r>
                      <a:r>
                        <a:rPr sz="115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50" dirty="0">
                          <a:latin typeface="Arial MT"/>
                          <a:cs typeface="Arial MT"/>
                        </a:rPr>
                        <a:t>172</a:t>
                      </a:r>
                      <a:endParaRPr sz="1150">
                        <a:latin typeface="Arial MT"/>
                        <a:cs typeface="Arial MT"/>
                      </a:endParaRPr>
                    </a:p>
                  </a:txBody>
                  <a:tcPr marL="0" marR="0" marT="19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9845" algn="ctr">
                        <a:lnSpc>
                          <a:spcPct val="100000"/>
                        </a:lnSpc>
                      </a:pPr>
                      <a:r>
                        <a:rPr sz="1150" spc="20" dirty="0">
                          <a:latin typeface="Arial MT"/>
                          <a:cs typeface="Arial MT"/>
                        </a:rPr>
                        <a:t>≤</a:t>
                      </a:r>
                      <a:r>
                        <a:rPr sz="11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50" spc="20" dirty="0">
                          <a:latin typeface="Arial MT"/>
                          <a:cs typeface="Arial MT"/>
                        </a:rPr>
                        <a:t>72,5</a:t>
                      </a:r>
                      <a:endParaRPr sz="1150">
                        <a:latin typeface="Arial MT"/>
                        <a:cs typeface="Arial MT"/>
                      </a:endParaRPr>
                    </a:p>
                  </a:txBody>
                  <a:tcPr marL="0" marR="0" marT="19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8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29209">
                        <a:lnSpc>
                          <a:spcPct val="100000"/>
                        </a:lnSpc>
                      </a:pPr>
                      <a:r>
                        <a:rPr sz="1150" spc="5" dirty="0">
                          <a:latin typeface="Arial MT"/>
                          <a:cs typeface="Arial MT"/>
                        </a:rPr>
                        <a:t>ACEITES</a:t>
                      </a:r>
                      <a:r>
                        <a:rPr sz="115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50" spc="20" dirty="0">
                          <a:latin typeface="Arial MT"/>
                          <a:cs typeface="Arial MT"/>
                        </a:rPr>
                        <a:t>NUEVOS</a:t>
                      </a:r>
                      <a:endParaRPr sz="115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</a:pPr>
                      <a:r>
                        <a:rPr sz="1150" spc="2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1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50" spc="20" dirty="0">
                          <a:latin typeface="Arial MT"/>
                          <a:cs typeface="Arial MT"/>
                        </a:rPr>
                        <a:t>5</a:t>
                      </a:r>
                      <a:endParaRPr sz="115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208915">
                        <a:lnSpc>
                          <a:spcPct val="100000"/>
                        </a:lnSpc>
                      </a:pPr>
                      <a:r>
                        <a:rPr sz="1150" spc="2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1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50" spc="20" dirty="0">
                          <a:latin typeface="Arial MT"/>
                          <a:cs typeface="Arial MT"/>
                        </a:rPr>
                        <a:t>5</a:t>
                      </a:r>
                      <a:endParaRPr sz="115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</a:pPr>
                      <a:r>
                        <a:rPr sz="1150" spc="2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1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50" spc="20" dirty="0">
                          <a:latin typeface="Arial MT"/>
                          <a:cs typeface="Arial MT"/>
                        </a:rPr>
                        <a:t>5</a:t>
                      </a:r>
                      <a:endParaRPr sz="115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sz="1150" spc="2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1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50" spc="10" dirty="0">
                          <a:latin typeface="Arial MT"/>
                          <a:cs typeface="Arial MT"/>
                        </a:rPr>
                        <a:t>10</a:t>
                      </a:r>
                      <a:endParaRPr sz="115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42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2920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50" spc="5" dirty="0">
                          <a:latin typeface="Arial MT"/>
                          <a:cs typeface="Arial MT"/>
                        </a:rPr>
                        <a:t>ACEITES</a:t>
                      </a:r>
                      <a:r>
                        <a:rPr sz="115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50" spc="20" dirty="0">
                          <a:latin typeface="Arial MT"/>
                          <a:cs typeface="Arial MT"/>
                        </a:rPr>
                        <a:t>USADOS</a:t>
                      </a:r>
                      <a:endParaRPr sz="115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50" spc="2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1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50" spc="10" dirty="0">
                          <a:latin typeface="Arial MT"/>
                          <a:cs typeface="Arial MT"/>
                        </a:rPr>
                        <a:t>20</a:t>
                      </a:r>
                      <a:endParaRPr sz="115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739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50" spc="2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1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50" spc="10" dirty="0">
                          <a:latin typeface="Arial MT"/>
                          <a:cs typeface="Arial MT"/>
                        </a:rPr>
                        <a:t>20</a:t>
                      </a:r>
                      <a:endParaRPr sz="115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2540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50" spc="2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1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50" spc="10" dirty="0">
                          <a:latin typeface="Arial MT"/>
                          <a:cs typeface="Arial MT"/>
                        </a:rPr>
                        <a:t>30</a:t>
                      </a:r>
                      <a:endParaRPr sz="115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247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50" spc="2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1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50" spc="10" dirty="0">
                          <a:latin typeface="Arial MT"/>
                          <a:cs typeface="Arial MT"/>
                        </a:rPr>
                        <a:t>40</a:t>
                      </a:r>
                      <a:endParaRPr sz="115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65504" y="2082791"/>
            <a:ext cx="120014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100" spc="5" dirty="0">
                <a:latin typeface="Times New Roman"/>
                <a:cs typeface="Times New Roman"/>
              </a:rPr>
              <a:t>C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85415" y="2089651"/>
            <a:ext cx="120014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100" spc="5" dirty="0">
                <a:latin typeface="Times New Roman"/>
                <a:cs typeface="Times New Roman"/>
              </a:rPr>
              <a:t>R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819168" y="1507744"/>
            <a:ext cx="654685" cy="1422400"/>
            <a:chOff x="6316598" y="1507744"/>
            <a:chExt cx="654685" cy="1422400"/>
          </a:xfrm>
        </p:grpSpPr>
        <p:sp>
          <p:nvSpPr>
            <p:cNvPr id="5" name="object 5"/>
            <p:cNvSpPr/>
            <p:nvPr/>
          </p:nvSpPr>
          <p:spPr>
            <a:xfrm>
              <a:off x="6316598" y="1507744"/>
              <a:ext cx="650875" cy="1422400"/>
            </a:xfrm>
            <a:custGeom>
              <a:avLst/>
              <a:gdLst/>
              <a:ahLst/>
              <a:cxnLst/>
              <a:rect l="l" t="t" r="r" b="b"/>
              <a:pathLst>
                <a:path w="650875" h="1422400">
                  <a:moveTo>
                    <a:pt x="317767" y="1132331"/>
                  </a:moveTo>
                  <a:lnTo>
                    <a:pt x="317767" y="1421891"/>
                  </a:lnTo>
                </a:path>
                <a:path w="650875" h="1422400">
                  <a:moveTo>
                    <a:pt x="99072" y="1132331"/>
                  </a:moveTo>
                  <a:lnTo>
                    <a:pt x="572275" y="1132331"/>
                  </a:lnTo>
                </a:path>
                <a:path w="650875" h="1422400">
                  <a:moveTo>
                    <a:pt x="572275" y="835151"/>
                  </a:moveTo>
                  <a:lnTo>
                    <a:pt x="572275" y="1124712"/>
                  </a:lnTo>
                </a:path>
                <a:path w="650875" h="1422400">
                  <a:moveTo>
                    <a:pt x="325373" y="0"/>
                  </a:moveTo>
                  <a:lnTo>
                    <a:pt x="325373" y="290322"/>
                  </a:lnTo>
                </a:path>
                <a:path w="650875" h="1422400">
                  <a:moveTo>
                    <a:pt x="99072" y="290322"/>
                  </a:moveTo>
                  <a:lnTo>
                    <a:pt x="572275" y="290322"/>
                  </a:lnTo>
                </a:path>
                <a:path w="650875" h="1422400">
                  <a:moveTo>
                    <a:pt x="572275" y="297180"/>
                  </a:moveTo>
                  <a:lnTo>
                    <a:pt x="572275" y="587501"/>
                  </a:lnTo>
                </a:path>
                <a:path w="650875" h="1422400">
                  <a:moveTo>
                    <a:pt x="572275" y="587501"/>
                  </a:moveTo>
                  <a:lnTo>
                    <a:pt x="650747" y="608837"/>
                  </a:lnTo>
                  <a:lnTo>
                    <a:pt x="502170" y="650747"/>
                  </a:lnTo>
                  <a:lnTo>
                    <a:pt x="572275" y="672083"/>
                  </a:lnTo>
                  <a:lnTo>
                    <a:pt x="650747" y="693419"/>
                  </a:lnTo>
                  <a:lnTo>
                    <a:pt x="502170" y="728472"/>
                  </a:lnTo>
                  <a:lnTo>
                    <a:pt x="572275" y="749807"/>
                  </a:lnTo>
                  <a:lnTo>
                    <a:pt x="650747" y="771144"/>
                  </a:lnTo>
                  <a:lnTo>
                    <a:pt x="502170" y="813816"/>
                  </a:lnTo>
                  <a:lnTo>
                    <a:pt x="572275" y="835151"/>
                  </a:lnTo>
                </a:path>
                <a:path w="650875" h="1422400">
                  <a:moveTo>
                    <a:pt x="91440" y="643889"/>
                  </a:moveTo>
                  <a:lnTo>
                    <a:pt x="91440" y="290322"/>
                  </a:lnTo>
                </a:path>
                <a:path w="650875" h="1422400">
                  <a:moveTo>
                    <a:pt x="91440" y="700278"/>
                  </a:moveTo>
                  <a:lnTo>
                    <a:pt x="91440" y="1124712"/>
                  </a:lnTo>
                </a:path>
                <a:path w="650875" h="1422400">
                  <a:moveTo>
                    <a:pt x="183655" y="643889"/>
                  </a:moveTo>
                  <a:lnTo>
                    <a:pt x="0" y="643889"/>
                  </a:lnTo>
                </a:path>
                <a:path w="650875" h="1422400">
                  <a:moveTo>
                    <a:pt x="6870" y="693419"/>
                  </a:moveTo>
                  <a:lnTo>
                    <a:pt x="176796" y="700278"/>
                  </a:lnTo>
                </a:path>
                <a:path w="650875" h="1422400">
                  <a:moveTo>
                    <a:pt x="572275" y="954786"/>
                  </a:moveTo>
                  <a:lnTo>
                    <a:pt x="572275" y="1025651"/>
                  </a:lnTo>
                </a:path>
              </a:pathLst>
            </a:custGeom>
            <a:ln w="7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860679" y="2519680"/>
              <a:ext cx="49530" cy="41910"/>
            </a:xfrm>
            <a:custGeom>
              <a:avLst/>
              <a:gdLst/>
              <a:ahLst/>
              <a:cxnLst/>
              <a:rect l="l" t="t" r="r" b="b"/>
              <a:pathLst>
                <a:path w="49529" h="41910">
                  <a:moveTo>
                    <a:pt x="49517" y="0"/>
                  </a:moveTo>
                  <a:lnTo>
                    <a:pt x="0" y="0"/>
                  </a:lnTo>
                  <a:lnTo>
                    <a:pt x="28194" y="41909"/>
                  </a:lnTo>
                  <a:lnTo>
                    <a:pt x="495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34366" y="2759710"/>
              <a:ext cx="0" cy="71120"/>
            </a:xfrm>
            <a:custGeom>
              <a:avLst/>
              <a:gdLst/>
              <a:ahLst/>
              <a:cxnLst/>
              <a:rect l="l" t="t" r="r" b="b"/>
              <a:pathLst>
                <a:path h="71119">
                  <a:moveTo>
                    <a:pt x="0" y="0"/>
                  </a:moveTo>
                  <a:lnTo>
                    <a:pt x="0" y="70865"/>
                  </a:lnTo>
                </a:path>
              </a:pathLst>
            </a:custGeom>
            <a:ln w="7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606171" y="2816860"/>
              <a:ext cx="49530" cy="41910"/>
            </a:xfrm>
            <a:custGeom>
              <a:avLst/>
              <a:gdLst/>
              <a:ahLst/>
              <a:cxnLst/>
              <a:rect l="l" t="t" r="r" b="b"/>
              <a:pathLst>
                <a:path w="49529" h="41910">
                  <a:moveTo>
                    <a:pt x="49517" y="0"/>
                  </a:moveTo>
                  <a:lnTo>
                    <a:pt x="0" y="0"/>
                  </a:lnTo>
                  <a:lnTo>
                    <a:pt x="28194" y="41910"/>
                  </a:lnTo>
                  <a:lnTo>
                    <a:pt x="495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15671" y="2448813"/>
              <a:ext cx="0" cy="71120"/>
            </a:xfrm>
            <a:custGeom>
              <a:avLst/>
              <a:gdLst/>
              <a:ahLst/>
              <a:cxnLst/>
              <a:rect l="l" t="t" r="r" b="b"/>
              <a:pathLst>
                <a:path h="71119">
                  <a:moveTo>
                    <a:pt x="0" y="0"/>
                  </a:moveTo>
                  <a:lnTo>
                    <a:pt x="0" y="70866"/>
                  </a:lnTo>
                </a:path>
              </a:pathLst>
            </a:custGeom>
            <a:ln w="7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387478" y="2505201"/>
              <a:ext cx="48895" cy="43180"/>
            </a:xfrm>
            <a:custGeom>
              <a:avLst/>
              <a:gdLst/>
              <a:ahLst/>
              <a:cxnLst/>
              <a:rect l="l" t="t" r="r" b="b"/>
              <a:pathLst>
                <a:path w="48895" h="43180">
                  <a:moveTo>
                    <a:pt x="48767" y="0"/>
                  </a:moveTo>
                  <a:lnTo>
                    <a:pt x="0" y="0"/>
                  </a:lnTo>
                  <a:lnTo>
                    <a:pt x="28193" y="42672"/>
                  </a:lnTo>
                  <a:lnTo>
                    <a:pt x="487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731544" y="2415022"/>
            <a:ext cx="153035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spcBef>
                <a:spcPts val="115"/>
              </a:spcBef>
            </a:pPr>
            <a:r>
              <a:rPr sz="1100" spc="-10" dirty="0">
                <a:latin typeface="Times New Roman"/>
                <a:cs typeface="Times New Roman"/>
              </a:rPr>
              <a:t>i</a:t>
            </a:r>
            <a:r>
              <a:rPr sz="1050" spc="-15" baseline="-23809" dirty="0">
                <a:latin typeface="Times New Roman"/>
                <a:cs typeface="Times New Roman"/>
              </a:rPr>
              <a:t>c</a:t>
            </a:r>
            <a:endParaRPr sz="1050" baseline="-23809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31822" y="2415022"/>
            <a:ext cx="142240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spcBef>
                <a:spcPts val="115"/>
              </a:spcBef>
            </a:pPr>
            <a:r>
              <a:rPr sz="1100" spc="-15" dirty="0">
                <a:latin typeface="Times New Roman"/>
                <a:cs typeface="Times New Roman"/>
              </a:rPr>
              <a:t>i</a:t>
            </a:r>
            <a:r>
              <a:rPr sz="1050" spc="-22" baseline="-23809" dirty="0">
                <a:latin typeface="Times New Roman"/>
                <a:cs typeface="Times New Roman"/>
              </a:rPr>
              <a:t>r</a:t>
            </a:r>
            <a:endParaRPr sz="1050" baseline="-23809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55978" y="2719060"/>
            <a:ext cx="137160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spcBef>
                <a:spcPts val="115"/>
              </a:spcBef>
            </a:pPr>
            <a:r>
              <a:rPr sz="1100" spc="-15" dirty="0">
                <a:latin typeface="Times New Roman"/>
                <a:cs typeface="Times New Roman"/>
              </a:rPr>
              <a:t>i</a:t>
            </a:r>
            <a:r>
              <a:rPr sz="1050" spc="-22" baseline="-23809" dirty="0">
                <a:latin typeface="Times New Roman"/>
                <a:cs typeface="Times New Roman"/>
              </a:rPr>
              <a:t>t</a:t>
            </a:r>
            <a:endParaRPr sz="1050" baseline="-23809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9388900" y="1546606"/>
            <a:ext cx="509270" cy="1348105"/>
            <a:chOff x="7886331" y="1546605"/>
            <a:chExt cx="509270" cy="1348105"/>
          </a:xfrm>
        </p:grpSpPr>
        <p:sp>
          <p:nvSpPr>
            <p:cNvPr id="15" name="object 15"/>
            <p:cNvSpPr/>
            <p:nvPr/>
          </p:nvSpPr>
          <p:spPr>
            <a:xfrm>
              <a:off x="7907668" y="1578609"/>
              <a:ext cx="0" cy="1280160"/>
            </a:xfrm>
            <a:custGeom>
              <a:avLst/>
              <a:gdLst/>
              <a:ahLst/>
              <a:cxnLst/>
              <a:rect l="l" t="t" r="r" b="b"/>
              <a:pathLst>
                <a:path h="1280160">
                  <a:moveTo>
                    <a:pt x="0" y="1280160"/>
                  </a:moveTo>
                  <a:lnTo>
                    <a:pt x="0" y="0"/>
                  </a:lnTo>
                </a:path>
              </a:pathLst>
            </a:custGeom>
            <a:ln w="7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886331" y="1550415"/>
              <a:ext cx="49530" cy="41910"/>
            </a:xfrm>
            <a:custGeom>
              <a:avLst/>
              <a:gdLst/>
              <a:ahLst/>
              <a:cxnLst/>
              <a:rect l="l" t="t" r="r" b="b"/>
              <a:pathLst>
                <a:path w="49529" h="41909">
                  <a:moveTo>
                    <a:pt x="49517" y="41909"/>
                  </a:moveTo>
                  <a:lnTo>
                    <a:pt x="21336" y="0"/>
                  </a:lnTo>
                  <a:lnTo>
                    <a:pt x="0" y="41909"/>
                  </a:lnTo>
                  <a:lnTo>
                    <a:pt x="49517" y="419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907668" y="2866389"/>
              <a:ext cx="445770" cy="0"/>
            </a:xfrm>
            <a:custGeom>
              <a:avLst/>
              <a:gdLst/>
              <a:ahLst/>
              <a:cxnLst/>
              <a:rect l="l" t="t" r="r" b="b"/>
              <a:pathLst>
                <a:path w="445770">
                  <a:moveTo>
                    <a:pt x="0" y="0"/>
                  </a:moveTo>
                  <a:lnTo>
                    <a:pt x="445756" y="0"/>
                  </a:lnTo>
                </a:path>
              </a:pathLst>
            </a:custGeom>
            <a:ln w="7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338946" y="2845053"/>
              <a:ext cx="43180" cy="49530"/>
            </a:xfrm>
            <a:custGeom>
              <a:avLst/>
              <a:gdLst/>
              <a:ahLst/>
              <a:cxnLst/>
              <a:rect l="l" t="t" r="r" b="b"/>
              <a:pathLst>
                <a:path w="43179" h="49530">
                  <a:moveTo>
                    <a:pt x="42684" y="21336"/>
                  </a:moveTo>
                  <a:lnTo>
                    <a:pt x="0" y="0"/>
                  </a:lnTo>
                  <a:lnTo>
                    <a:pt x="0" y="49529"/>
                  </a:lnTo>
                  <a:lnTo>
                    <a:pt x="42684" y="213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907668" y="1550415"/>
              <a:ext cx="474345" cy="1316355"/>
            </a:xfrm>
            <a:custGeom>
              <a:avLst/>
              <a:gdLst/>
              <a:ahLst/>
              <a:cxnLst/>
              <a:rect l="l" t="t" r="r" b="b"/>
              <a:pathLst>
                <a:path w="474345" h="1316355">
                  <a:moveTo>
                    <a:pt x="0" y="0"/>
                  </a:moveTo>
                  <a:lnTo>
                    <a:pt x="473963" y="0"/>
                  </a:lnTo>
                </a:path>
                <a:path w="474345" h="1316355">
                  <a:moveTo>
                    <a:pt x="473963" y="1315974"/>
                  </a:moveTo>
                  <a:lnTo>
                    <a:pt x="473963" y="0"/>
                  </a:lnTo>
                </a:path>
              </a:pathLst>
            </a:custGeom>
            <a:ln w="7074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907668" y="1578609"/>
              <a:ext cx="459740" cy="1287780"/>
            </a:xfrm>
            <a:custGeom>
              <a:avLst/>
              <a:gdLst/>
              <a:ahLst/>
              <a:cxnLst/>
              <a:rect l="l" t="t" r="r" b="b"/>
              <a:pathLst>
                <a:path w="459740" h="1287780">
                  <a:moveTo>
                    <a:pt x="0" y="1287780"/>
                  </a:moveTo>
                  <a:lnTo>
                    <a:pt x="459485" y="0"/>
                  </a:lnTo>
                </a:path>
              </a:pathLst>
            </a:custGeom>
            <a:ln w="7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345818" y="1550415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30">
                  <a:moveTo>
                    <a:pt x="49529" y="49530"/>
                  </a:moveTo>
                  <a:lnTo>
                    <a:pt x="35813" y="0"/>
                  </a:lnTo>
                  <a:lnTo>
                    <a:pt x="0" y="35052"/>
                  </a:lnTo>
                  <a:lnTo>
                    <a:pt x="49529" y="495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9738399" y="2648956"/>
            <a:ext cx="130175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5400">
              <a:spcBef>
                <a:spcPts val="115"/>
              </a:spcBef>
            </a:pPr>
            <a:r>
              <a:rPr sz="1100" spc="-10" dirty="0">
                <a:latin typeface="Times New Roman"/>
                <a:cs typeface="Times New Roman"/>
              </a:rPr>
              <a:t>i</a:t>
            </a:r>
            <a:r>
              <a:rPr sz="1050" spc="-15" baseline="-23809" dirty="0">
                <a:latin typeface="Times New Roman"/>
                <a:cs typeface="Times New Roman"/>
              </a:rPr>
              <a:t>r</a:t>
            </a:r>
            <a:endParaRPr sz="1050" baseline="-23809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231160" y="1630162"/>
            <a:ext cx="152400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spcBef>
                <a:spcPts val="115"/>
              </a:spcBef>
            </a:pPr>
            <a:r>
              <a:rPr sz="1100" spc="-15" dirty="0">
                <a:latin typeface="Times New Roman"/>
                <a:cs typeface="Times New Roman"/>
              </a:rPr>
              <a:t>i</a:t>
            </a:r>
            <a:r>
              <a:rPr sz="1050" spc="-22" baseline="-23809" dirty="0">
                <a:latin typeface="Times New Roman"/>
                <a:cs typeface="Times New Roman"/>
              </a:rPr>
              <a:t>c</a:t>
            </a:r>
            <a:endParaRPr sz="1050" baseline="-23809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660675" y="1658356"/>
            <a:ext cx="125095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5400">
              <a:spcBef>
                <a:spcPts val="115"/>
              </a:spcBef>
            </a:pPr>
            <a:r>
              <a:rPr sz="1100" spc="-10" dirty="0">
                <a:latin typeface="Times New Roman"/>
                <a:cs typeface="Times New Roman"/>
              </a:rPr>
              <a:t>i</a:t>
            </a:r>
            <a:r>
              <a:rPr sz="1050" spc="-15" baseline="-23809" dirty="0">
                <a:latin typeface="Times New Roman"/>
                <a:cs typeface="Times New Roman"/>
              </a:rPr>
              <a:t>t</a:t>
            </a:r>
            <a:endParaRPr sz="1050" baseline="-23809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9406428" y="2858770"/>
            <a:ext cx="1064895" cy="49530"/>
            <a:chOff x="7903858" y="2858770"/>
            <a:chExt cx="1064895" cy="49530"/>
          </a:xfrm>
        </p:grpSpPr>
        <p:sp>
          <p:nvSpPr>
            <p:cNvPr id="26" name="object 26"/>
            <p:cNvSpPr/>
            <p:nvPr/>
          </p:nvSpPr>
          <p:spPr>
            <a:xfrm>
              <a:off x="7907668" y="2880105"/>
              <a:ext cx="1032510" cy="0"/>
            </a:xfrm>
            <a:custGeom>
              <a:avLst/>
              <a:gdLst/>
              <a:ahLst/>
              <a:cxnLst/>
              <a:rect l="l" t="t" r="r" b="b"/>
              <a:pathLst>
                <a:path w="1032509">
                  <a:moveTo>
                    <a:pt x="0" y="0"/>
                  </a:moveTo>
                  <a:lnTo>
                    <a:pt x="1032509" y="0"/>
                  </a:lnTo>
                </a:path>
              </a:pathLst>
            </a:custGeom>
            <a:ln w="7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925700" y="2858770"/>
              <a:ext cx="43180" cy="49530"/>
            </a:xfrm>
            <a:custGeom>
              <a:avLst/>
              <a:gdLst/>
              <a:ahLst/>
              <a:cxnLst/>
              <a:rect l="l" t="t" r="r" b="b"/>
              <a:pathLst>
                <a:path w="43179" h="49530">
                  <a:moveTo>
                    <a:pt x="42671" y="21335"/>
                  </a:moveTo>
                  <a:lnTo>
                    <a:pt x="0" y="0"/>
                  </a:lnTo>
                  <a:lnTo>
                    <a:pt x="0" y="49529"/>
                  </a:lnTo>
                  <a:lnTo>
                    <a:pt x="42671" y="213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0302787" y="2698486"/>
            <a:ext cx="127635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100" spc="5" dirty="0">
                <a:latin typeface="Times New Roman"/>
                <a:cs typeface="Times New Roman"/>
              </a:rPr>
              <a:t>U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29" name="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0238" y="1981707"/>
            <a:ext cx="282701" cy="92202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9545105" y="1856476"/>
            <a:ext cx="83185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spcBef>
                <a:spcPts val="115"/>
              </a:spcBef>
            </a:pPr>
            <a:r>
              <a:rPr sz="1100" spc="5" dirty="0">
                <a:latin typeface="Symbol"/>
                <a:cs typeface="Symbol"/>
              </a:rPr>
              <a:t></a:t>
            </a:r>
            <a:endParaRPr sz="1100">
              <a:latin typeface="Symbol"/>
              <a:cs typeface="Symbo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7444276" y="1486408"/>
            <a:ext cx="49530" cy="1492885"/>
            <a:chOff x="5941707" y="1486407"/>
            <a:chExt cx="49530" cy="1492885"/>
          </a:xfrm>
        </p:grpSpPr>
        <p:sp>
          <p:nvSpPr>
            <p:cNvPr id="32" name="object 32"/>
            <p:cNvSpPr/>
            <p:nvPr/>
          </p:nvSpPr>
          <p:spPr>
            <a:xfrm>
              <a:off x="5969889" y="1486407"/>
              <a:ext cx="0" cy="1464945"/>
            </a:xfrm>
            <a:custGeom>
              <a:avLst/>
              <a:gdLst/>
              <a:ahLst/>
              <a:cxnLst/>
              <a:rect l="l" t="t" r="r" b="b"/>
              <a:pathLst>
                <a:path h="1464945">
                  <a:moveTo>
                    <a:pt x="0" y="0"/>
                  </a:moveTo>
                  <a:lnTo>
                    <a:pt x="0" y="1464563"/>
                  </a:lnTo>
                </a:path>
              </a:pathLst>
            </a:custGeom>
            <a:ln w="7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941707" y="2936494"/>
              <a:ext cx="49530" cy="43180"/>
            </a:xfrm>
            <a:custGeom>
              <a:avLst/>
              <a:gdLst/>
              <a:ahLst/>
              <a:cxnLst/>
              <a:rect l="l" t="t" r="r" b="b"/>
              <a:pathLst>
                <a:path w="49529" h="43180">
                  <a:moveTo>
                    <a:pt x="49517" y="0"/>
                  </a:moveTo>
                  <a:lnTo>
                    <a:pt x="0" y="0"/>
                  </a:lnTo>
                  <a:lnTo>
                    <a:pt x="28181" y="42671"/>
                  </a:lnTo>
                  <a:lnTo>
                    <a:pt x="495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7247929" y="2054597"/>
            <a:ext cx="127635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100" spc="5" dirty="0">
                <a:latin typeface="Times New Roman"/>
                <a:cs typeface="Times New Roman"/>
              </a:rPr>
              <a:t>U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735605" y="3292079"/>
            <a:ext cx="2342515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100" dirty="0">
                <a:latin typeface="Times New Roman"/>
                <a:cs typeface="Times New Roman"/>
              </a:rPr>
              <a:t>Circuito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equivalente </a:t>
            </a:r>
            <a:r>
              <a:rPr sz="1100" spc="5" dirty="0">
                <a:latin typeface="Times New Roman"/>
                <a:cs typeface="Times New Roman"/>
              </a:rPr>
              <a:t>del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condensador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real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9615215" y="2243835"/>
            <a:ext cx="452755" cy="636270"/>
            <a:chOff x="8112645" y="2243835"/>
            <a:chExt cx="452755" cy="636270"/>
          </a:xfrm>
        </p:grpSpPr>
        <p:sp>
          <p:nvSpPr>
            <p:cNvPr id="37" name="object 37"/>
            <p:cNvSpPr/>
            <p:nvPr/>
          </p:nvSpPr>
          <p:spPr>
            <a:xfrm>
              <a:off x="8155318" y="2272030"/>
              <a:ext cx="382270" cy="558800"/>
            </a:xfrm>
            <a:custGeom>
              <a:avLst/>
              <a:gdLst/>
              <a:ahLst/>
              <a:cxnLst/>
              <a:rect l="l" t="t" r="r" b="b"/>
              <a:pathLst>
                <a:path w="382270" h="558800">
                  <a:moveTo>
                    <a:pt x="0" y="0"/>
                  </a:moveTo>
                  <a:lnTo>
                    <a:pt x="37907" y="6523"/>
                  </a:lnTo>
                  <a:lnTo>
                    <a:pt x="74660" y="17936"/>
                  </a:lnTo>
                  <a:lnTo>
                    <a:pt x="110105" y="34001"/>
                  </a:lnTo>
                  <a:lnTo>
                    <a:pt x="144087" y="54482"/>
                  </a:lnTo>
                  <a:lnTo>
                    <a:pt x="176453" y="79142"/>
                  </a:lnTo>
                  <a:lnTo>
                    <a:pt x="207048" y="107745"/>
                  </a:lnTo>
                  <a:lnTo>
                    <a:pt x="235720" y="140053"/>
                  </a:lnTo>
                  <a:lnTo>
                    <a:pt x="262313" y="175831"/>
                  </a:lnTo>
                  <a:lnTo>
                    <a:pt x="286674" y="214841"/>
                  </a:lnTo>
                  <a:lnTo>
                    <a:pt x="308648" y="256847"/>
                  </a:lnTo>
                  <a:lnTo>
                    <a:pt x="328082" y="301612"/>
                  </a:lnTo>
                  <a:lnTo>
                    <a:pt x="344823" y="348900"/>
                  </a:lnTo>
                  <a:lnTo>
                    <a:pt x="358715" y="398474"/>
                  </a:lnTo>
                  <a:lnTo>
                    <a:pt x="369604" y="450097"/>
                  </a:lnTo>
                  <a:lnTo>
                    <a:pt x="377338" y="503533"/>
                  </a:lnTo>
                  <a:lnTo>
                    <a:pt x="381761" y="558545"/>
                  </a:lnTo>
                </a:path>
              </a:pathLst>
            </a:custGeom>
            <a:ln w="7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112646" y="2243835"/>
              <a:ext cx="452755" cy="636270"/>
            </a:xfrm>
            <a:custGeom>
              <a:avLst/>
              <a:gdLst/>
              <a:ahLst/>
              <a:cxnLst/>
              <a:rect l="l" t="t" r="r" b="b"/>
              <a:pathLst>
                <a:path w="452754" h="636269">
                  <a:moveTo>
                    <a:pt x="42672" y="0"/>
                  </a:moveTo>
                  <a:lnTo>
                    <a:pt x="0" y="28206"/>
                  </a:lnTo>
                  <a:lnTo>
                    <a:pt x="42672" y="49530"/>
                  </a:lnTo>
                  <a:lnTo>
                    <a:pt x="42672" y="0"/>
                  </a:lnTo>
                  <a:close/>
                </a:path>
                <a:path w="452754" h="636269">
                  <a:moveTo>
                    <a:pt x="452628" y="594360"/>
                  </a:moveTo>
                  <a:lnTo>
                    <a:pt x="403098" y="594360"/>
                  </a:lnTo>
                  <a:lnTo>
                    <a:pt x="431279" y="636270"/>
                  </a:lnTo>
                  <a:lnTo>
                    <a:pt x="452628" y="5943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9907308" y="2266433"/>
            <a:ext cx="111125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100" spc="5" dirty="0">
                <a:latin typeface="Symbol"/>
                <a:cs typeface="Symbol"/>
              </a:rPr>
              <a:t>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677709" y="1587246"/>
            <a:ext cx="21132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spcBef>
                <a:spcPts val="1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Tangente</a:t>
            </a:r>
            <a:r>
              <a:rPr u="heavy" spc="-4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u="heavy" spc="-4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delta</a:t>
            </a:r>
            <a:r>
              <a:rPr spc="-5" dirty="0">
                <a:latin typeface="Arial MT"/>
                <a:cs typeface="Arial MT"/>
              </a:rPr>
              <a:t>:</a:t>
            </a:r>
            <a:endParaRPr>
              <a:latin typeface="Arial MT"/>
              <a:cs typeface="Arial MT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134915" y="2136641"/>
            <a:ext cx="4855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475" indent="-105410">
              <a:spcBef>
                <a:spcPts val="100"/>
              </a:spcBef>
              <a:buSzPct val="94444"/>
              <a:buFont typeface="Wingdings"/>
              <a:buChar char=""/>
              <a:tabLst>
                <a:tab pos="118110" algn="l"/>
              </a:tabLst>
            </a:pPr>
            <a:r>
              <a:rPr dirty="0">
                <a:latin typeface="Arial MT"/>
                <a:cs typeface="Arial MT"/>
              </a:rPr>
              <a:t>Mide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pérdidas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resistivas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que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tiene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aceite</a:t>
            </a:r>
            <a:endParaRPr>
              <a:latin typeface="Arial MT"/>
              <a:cs typeface="Arial MT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134915" y="3509748"/>
            <a:ext cx="44869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buSzPct val="94444"/>
              <a:buFont typeface="Wingdings"/>
              <a:buChar char=""/>
              <a:tabLst>
                <a:tab pos="118110" algn="l"/>
              </a:tabLst>
            </a:pPr>
            <a:r>
              <a:rPr dirty="0">
                <a:latin typeface="Arial MT"/>
                <a:cs typeface="Arial MT"/>
              </a:rPr>
              <a:t>Valores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máximos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recomendados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 err="1">
                <a:latin typeface="Arial MT"/>
                <a:cs typeface="Arial MT"/>
              </a:rPr>
              <a:t>en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norma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(</a:t>
            </a:r>
            <a:r>
              <a:rPr dirty="0">
                <a:latin typeface="Arial MT"/>
                <a:cs typeface="Arial MT"/>
              </a:rPr>
              <a:t>90ºC):</a:t>
            </a:r>
          </a:p>
        </p:txBody>
      </p:sp>
      <p:grpSp>
        <p:nvGrpSpPr>
          <p:cNvPr id="46" name="object 46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47" name="object 47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1502569" y="444246"/>
            <a:ext cx="9118600" cy="8934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2.3.2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Análisis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aceites</a:t>
            </a:r>
            <a:endParaRPr>
              <a:latin typeface="Arial MT"/>
              <a:cs typeface="Arial MT"/>
            </a:endParaRPr>
          </a:p>
          <a:p>
            <a:pPr>
              <a:spcBef>
                <a:spcPts val="40"/>
              </a:spcBef>
            </a:pPr>
            <a:endParaRPr sz="2150">
              <a:latin typeface="Arial MT"/>
              <a:cs typeface="Arial MT"/>
            </a:endParaRPr>
          </a:p>
          <a:p>
            <a:pPr marL="187325"/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ANALISIS</a:t>
            </a:r>
            <a:r>
              <a:rPr b="1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FISICO-QUIMICOS</a:t>
            </a:r>
            <a:endParaRPr>
              <a:latin typeface="Arial"/>
              <a:cs typeface="Arial"/>
            </a:endParaRPr>
          </a:p>
        </p:txBody>
      </p: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73048" y="4417822"/>
            <a:ext cx="2521956" cy="1890521"/>
          </a:xfrm>
          <a:prstGeom prst="rect">
            <a:avLst/>
          </a:prstGeom>
        </p:spPr>
      </p:pic>
      <p:sp>
        <p:nvSpPr>
          <p:cNvPr id="51" name="object 51"/>
          <p:cNvSpPr/>
          <p:nvPr/>
        </p:nvSpPr>
        <p:spPr>
          <a:xfrm>
            <a:off x="7661448" y="4006341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543" y="0"/>
                </a:lnTo>
              </a:path>
            </a:pathLst>
          </a:custGeom>
          <a:ln w="106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6921538" y="3822046"/>
            <a:ext cx="899794" cy="4591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ts val="1755"/>
              </a:lnSpc>
              <a:spcBef>
                <a:spcPts val="120"/>
              </a:spcBef>
            </a:pPr>
            <a:r>
              <a:rPr sz="1650" spc="-5" dirty="0">
                <a:latin typeface="Arial MT"/>
                <a:cs typeface="Arial MT"/>
              </a:rPr>
              <a:t>cos</a:t>
            </a:r>
            <a:r>
              <a:rPr sz="1750" spc="-5" dirty="0">
                <a:latin typeface="Symbol"/>
                <a:cs typeface="Symbol"/>
              </a:rPr>
              <a:t></a:t>
            </a:r>
            <a:r>
              <a:rPr sz="1750" spc="80" dirty="0">
                <a:latin typeface="Times New Roman"/>
                <a:cs typeface="Times New Roman"/>
              </a:rPr>
              <a:t> </a:t>
            </a:r>
            <a:r>
              <a:rPr sz="1650" spc="10" dirty="0">
                <a:latin typeface="Symbol"/>
                <a:cs typeface="Symbol"/>
              </a:rPr>
              <a:t></a:t>
            </a:r>
            <a:r>
              <a:rPr sz="1650" spc="60" dirty="0">
                <a:latin typeface="Times New Roman"/>
                <a:cs typeface="Times New Roman"/>
              </a:rPr>
              <a:t> </a:t>
            </a:r>
            <a:r>
              <a:rPr sz="2475" i="1" spc="7" baseline="35353" dirty="0">
                <a:latin typeface="Times New Roman"/>
                <a:cs typeface="Times New Roman"/>
              </a:rPr>
              <a:t>i</a:t>
            </a:r>
            <a:r>
              <a:rPr sz="1500" i="1" spc="7" baseline="36111" dirty="0">
                <a:latin typeface="Times New Roman"/>
                <a:cs typeface="Times New Roman"/>
              </a:rPr>
              <a:t>r</a:t>
            </a:r>
            <a:endParaRPr sz="1500" baseline="36111">
              <a:latin typeface="Times New Roman"/>
              <a:cs typeface="Times New Roman"/>
            </a:endParaRPr>
          </a:p>
          <a:p>
            <a:pPr marR="40005" algn="r">
              <a:lnSpc>
                <a:spcPts val="1635"/>
              </a:lnSpc>
            </a:pPr>
            <a:r>
              <a:rPr sz="1650" i="1" spc="-10" dirty="0">
                <a:latin typeface="Times New Roman"/>
                <a:cs typeface="Times New Roman"/>
              </a:rPr>
              <a:t>i</a:t>
            </a:r>
            <a:r>
              <a:rPr sz="1500" i="1" spc="-15" baseline="-22222" dirty="0">
                <a:latin typeface="Times New Roman"/>
                <a:cs typeface="Times New Roman"/>
              </a:rPr>
              <a:t>t</a:t>
            </a:r>
            <a:endParaRPr sz="1500" baseline="-22222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8810543" y="4020820"/>
            <a:ext cx="185420" cy="0"/>
          </a:xfrm>
          <a:custGeom>
            <a:avLst/>
            <a:gdLst/>
            <a:ahLst/>
            <a:cxnLst/>
            <a:rect l="l" t="t" r="r" b="b"/>
            <a:pathLst>
              <a:path w="185420">
                <a:moveTo>
                  <a:pt x="0" y="0"/>
                </a:moveTo>
                <a:lnTo>
                  <a:pt x="185153" y="0"/>
                </a:lnTo>
              </a:path>
            </a:pathLst>
          </a:custGeom>
          <a:ln w="119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8159027" y="3814293"/>
            <a:ext cx="831215" cy="514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ts val="2014"/>
              </a:lnSpc>
              <a:spcBef>
                <a:spcPts val="95"/>
              </a:spcBef>
            </a:pPr>
            <a:r>
              <a:rPr sz="1850" spc="30" dirty="0">
                <a:latin typeface="Times New Roman"/>
                <a:cs typeface="Times New Roman"/>
              </a:rPr>
              <a:t>tg</a:t>
            </a:r>
            <a:r>
              <a:rPr sz="2000" spc="30" dirty="0">
                <a:latin typeface="Symbol"/>
                <a:cs typeface="Symbol"/>
              </a:rPr>
              <a:t></a:t>
            </a:r>
            <a:r>
              <a:rPr sz="2000" spc="225" dirty="0">
                <a:latin typeface="Times New Roman"/>
                <a:cs typeface="Times New Roman"/>
              </a:rPr>
              <a:t> </a:t>
            </a:r>
            <a:r>
              <a:rPr sz="1850" spc="20" dirty="0">
                <a:latin typeface="Symbol"/>
                <a:cs typeface="Symbol"/>
              </a:rPr>
              <a:t></a:t>
            </a:r>
            <a:r>
              <a:rPr sz="1850" spc="95" dirty="0">
                <a:latin typeface="Times New Roman"/>
                <a:cs typeface="Times New Roman"/>
              </a:rPr>
              <a:t> </a:t>
            </a:r>
            <a:r>
              <a:rPr sz="2775" i="1" spc="15" baseline="36036" dirty="0">
                <a:latin typeface="Times New Roman"/>
                <a:cs typeface="Times New Roman"/>
              </a:rPr>
              <a:t>i</a:t>
            </a:r>
            <a:r>
              <a:rPr sz="1650" i="1" spc="15" baseline="35353" dirty="0">
                <a:latin typeface="Times New Roman"/>
                <a:cs typeface="Times New Roman"/>
              </a:rPr>
              <a:t>r</a:t>
            </a:r>
            <a:endParaRPr sz="1650" baseline="35353">
              <a:latin typeface="Times New Roman"/>
              <a:cs typeface="Times New Roman"/>
            </a:endParaRPr>
          </a:p>
          <a:p>
            <a:pPr marR="30480" algn="r">
              <a:lnSpc>
                <a:spcPts val="1835"/>
              </a:lnSpc>
            </a:pPr>
            <a:r>
              <a:rPr sz="1850" i="1" spc="5" dirty="0">
                <a:latin typeface="Times New Roman"/>
                <a:cs typeface="Times New Roman"/>
              </a:rPr>
              <a:t>i</a:t>
            </a:r>
            <a:r>
              <a:rPr sz="1650" i="1" spc="7" baseline="-22727" dirty="0">
                <a:latin typeface="Times New Roman"/>
                <a:cs typeface="Times New Roman"/>
              </a:rPr>
              <a:t>c</a:t>
            </a:r>
            <a:endParaRPr sz="1650" baseline="-22727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264951" y="3791045"/>
            <a:ext cx="1330325" cy="3949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2300" spc="10" dirty="0">
                <a:latin typeface="Times New Roman"/>
                <a:cs typeface="Times New Roman"/>
              </a:rPr>
              <a:t>cos</a:t>
            </a:r>
            <a:r>
              <a:rPr sz="2400" spc="10" dirty="0">
                <a:latin typeface="Symbol"/>
                <a:cs typeface="Symbol"/>
              </a:rPr>
              <a:t></a:t>
            </a:r>
            <a:r>
              <a:rPr sz="2400" spc="13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Symbol"/>
                <a:cs typeface="Symbol"/>
              </a:rPr>
              <a:t></a:t>
            </a:r>
            <a:r>
              <a:rPr sz="2300" spc="-40" dirty="0">
                <a:latin typeface="Times New Roman"/>
                <a:cs typeface="Times New Roman"/>
              </a:rPr>
              <a:t> </a:t>
            </a:r>
            <a:r>
              <a:rPr sz="2300" spc="35" dirty="0">
                <a:latin typeface="Times New Roman"/>
                <a:cs typeface="Times New Roman"/>
              </a:rPr>
              <a:t>tg</a:t>
            </a:r>
            <a:r>
              <a:rPr sz="2400" spc="35" dirty="0">
                <a:latin typeface="Symbol"/>
                <a:cs typeface="Symbol"/>
              </a:rPr>
              <a:t>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3037630" y="3387598"/>
            <a:ext cx="121920" cy="45085"/>
          </a:xfrm>
          <a:custGeom>
            <a:avLst/>
            <a:gdLst/>
            <a:ahLst/>
            <a:cxnLst/>
            <a:rect l="l" t="t" r="r" b="b"/>
            <a:pathLst>
              <a:path w="121919" h="45085">
                <a:moveTo>
                  <a:pt x="121920" y="0"/>
                </a:moveTo>
                <a:lnTo>
                  <a:pt x="121158" y="0"/>
                </a:lnTo>
                <a:lnTo>
                  <a:pt x="121158" y="14478"/>
                </a:lnTo>
                <a:lnTo>
                  <a:pt x="121158" y="15240"/>
                </a:lnTo>
                <a:lnTo>
                  <a:pt x="121158" y="44196"/>
                </a:lnTo>
                <a:lnTo>
                  <a:pt x="105918" y="44196"/>
                </a:lnTo>
                <a:lnTo>
                  <a:pt x="105918" y="15240"/>
                </a:lnTo>
                <a:lnTo>
                  <a:pt x="121158" y="15240"/>
                </a:lnTo>
                <a:lnTo>
                  <a:pt x="121158" y="14478"/>
                </a:lnTo>
                <a:lnTo>
                  <a:pt x="105918" y="14478"/>
                </a:lnTo>
                <a:lnTo>
                  <a:pt x="105918" y="0"/>
                </a:lnTo>
                <a:lnTo>
                  <a:pt x="105156" y="0"/>
                </a:lnTo>
                <a:lnTo>
                  <a:pt x="105156" y="14478"/>
                </a:lnTo>
                <a:lnTo>
                  <a:pt x="105156" y="15240"/>
                </a:lnTo>
                <a:lnTo>
                  <a:pt x="105156" y="44196"/>
                </a:lnTo>
                <a:lnTo>
                  <a:pt x="89916" y="44196"/>
                </a:lnTo>
                <a:lnTo>
                  <a:pt x="89916" y="15240"/>
                </a:lnTo>
                <a:lnTo>
                  <a:pt x="105156" y="15240"/>
                </a:lnTo>
                <a:lnTo>
                  <a:pt x="105156" y="14478"/>
                </a:lnTo>
                <a:lnTo>
                  <a:pt x="89916" y="14478"/>
                </a:lnTo>
                <a:lnTo>
                  <a:pt x="89916" y="0"/>
                </a:lnTo>
                <a:lnTo>
                  <a:pt x="89154" y="0"/>
                </a:lnTo>
                <a:lnTo>
                  <a:pt x="89154" y="14478"/>
                </a:lnTo>
                <a:lnTo>
                  <a:pt x="89154" y="15240"/>
                </a:lnTo>
                <a:lnTo>
                  <a:pt x="89154" y="44196"/>
                </a:lnTo>
                <a:lnTo>
                  <a:pt x="73914" y="44196"/>
                </a:lnTo>
                <a:lnTo>
                  <a:pt x="73914" y="15240"/>
                </a:lnTo>
                <a:lnTo>
                  <a:pt x="89154" y="15240"/>
                </a:lnTo>
                <a:lnTo>
                  <a:pt x="89154" y="14478"/>
                </a:lnTo>
                <a:lnTo>
                  <a:pt x="73914" y="14478"/>
                </a:lnTo>
                <a:lnTo>
                  <a:pt x="73914" y="0"/>
                </a:lnTo>
                <a:lnTo>
                  <a:pt x="73152" y="0"/>
                </a:lnTo>
                <a:lnTo>
                  <a:pt x="73152" y="14478"/>
                </a:lnTo>
                <a:lnTo>
                  <a:pt x="73152" y="15240"/>
                </a:lnTo>
                <a:lnTo>
                  <a:pt x="73152" y="44196"/>
                </a:lnTo>
                <a:lnTo>
                  <a:pt x="57912" y="44196"/>
                </a:lnTo>
                <a:lnTo>
                  <a:pt x="57912" y="15240"/>
                </a:lnTo>
                <a:lnTo>
                  <a:pt x="73152" y="15240"/>
                </a:lnTo>
                <a:lnTo>
                  <a:pt x="73152" y="14478"/>
                </a:lnTo>
                <a:lnTo>
                  <a:pt x="57912" y="14478"/>
                </a:lnTo>
                <a:lnTo>
                  <a:pt x="57912" y="0"/>
                </a:lnTo>
                <a:lnTo>
                  <a:pt x="57150" y="0"/>
                </a:lnTo>
                <a:lnTo>
                  <a:pt x="57150" y="14478"/>
                </a:lnTo>
                <a:lnTo>
                  <a:pt x="57150" y="15240"/>
                </a:lnTo>
                <a:lnTo>
                  <a:pt x="57150" y="44196"/>
                </a:lnTo>
                <a:lnTo>
                  <a:pt x="762" y="44196"/>
                </a:lnTo>
                <a:lnTo>
                  <a:pt x="762" y="15240"/>
                </a:lnTo>
                <a:lnTo>
                  <a:pt x="57150" y="15240"/>
                </a:lnTo>
                <a:lnTo>
                  <a:pt x="57150" y="14478"/>
                </a:lnTo>
                <a:lnTo>
                  <a:pt x="762" y="14478"/>
                </a:lnTo>
                <a:lnTo>
                  <a:pt x="762" y="0"/>
                </a:lnTo>
                <a:lnTo>
                  <a:pt x="0" y="0"/>
                </a:lnTo>
                <a:lnTo>
                  <a:pt x="0" y="44958"/>
                </a:lnTo>
                <a:lnTo>
                  <a:pt x="762" y="44958"/>
                </a:lnTo>
                <a:lnTo>
                  <a:pt x="121920" y="44970"/>
                </a:lnTo>
                <a:lnTo>
                  <a:pt x="121920" y="44196"/>
                </a:lnTo>
                <a:lnTo>
                  <a:pt x="121920" y="15240"/>
                </a:lnTo>
                <a:lnTo>
                  <a:pt x="121920" y="14478"/>
                </a:lnTo>
                <a:lnTo>
                  <a:pt x="1219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3101114" y="3384131"/>
            <a:ext cx="52069" cy="47449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100" dirty="0"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100" spc="-35" dirty="0">
                <a:latin typeface="Arial MT"/>
                <a:cs typeface="Arial MT"/>
              </a:rPr>
              <a:t>&lt;</a:t>
            </a:r>
            <a:r>
              <a:rPr sz="100" spc="-15" dirty="0">
                <a:latin typeface="Arial MT"/>
                <a:cs typeface="Arial MT"/>
              </a:rPr>
              <a:t>&lt;</a:t>
            </a:r>
            <a:r>
              <a:rPr sz="100" spc="-5" dirty="0">
                <a:latin typeface="Arial MT"/>
                <a:cs typeface="Arial MT"/>
              </a:rPr>
              <a:t> </a:t>
            </a:r>
            <a:r>
              <a:rPr sz="100" spc="-35" dirty="0" smtClean="0">
                <a:latin typeface="Arial MT"/>
                <a:cs typeface="Arial MT"/>
              </a:rPr>
              <a:t>4</a:t>
            </a:r>
            <a:r>
              <a:rPr sz="100" spc="-20" dirty="0" smtClean="0">
                <a:latin typeface="Arial MT"/>
                <a:cs typeface="Arial MT"/>
              </a:rPr>
              <a:t>4</a:t>
            </a:r>
            <a:r>
              <a:rPr sz="100" spc="-35" dirty="0" smtClean="0">
                <a:latin typeface="Arial MT"/>
                <a:cs typeface="Arial MT"/>
              </a:rPr>
              <a:t>0</a:t>
            </a:r>
            <a:r>
              <a:rPr sz="100" spc="-15" dirty="0" smtClean="0">
                <a:latin typeface="Arial MT"/>
                <a:cs typeface="Arial MT"/>
              </a:rPr>
              <a:t>0</a:t>
            </a:r>
            <a:r>
              <a:rPr sz="100" spc="-35" dirty="0" smtClean="0">
                <a:latin typeface="Arial MT"/>
                <a:cs typeface="Arial MT"/>
              </a:rPr>
              <a:t>0</a:t>
            </a:r>
            <a:r>
              <a:rPr sz="100" spc="-15" dirty="0" smtClean="0">
                <a:latin typeface="Arial MT"/>
                <a:cs typeface="Arial MT"/>
              </a:rPr>
              <a:t>0</a:t>
            </a:r>
            <a:r>
              <a:rPr lang="es-ES" sz="100" dirty="0" smtClean="0">
                <a:latin typeface="Arial MT"/>
                <a:cs typeface="Arial MT"/>
              </a:rPr>
              <a:t> </a:t>
            </a:r>
            <a:r>
              <a:rPr sz="100" spc="-35" dirty="0" smtClean="0">
                <a:latin typeface="Arial MT"/>
                <a:cs typeface="Arial MT"/>
              </a:rPr>
              <a:t>≤</a:t>
            </a:r>
            <a:r>
              <a:rPr sz="100" spc="-15" dirty="0" smtClean="0">
                <a:latin typeface="Arial MT"/>
                <a:cs typeface="Arial MT"/>
              </a:rPr>
              <a:t>≤</a:t>
            </a:r>
            <a:r>
              <a:rPr sz="100" spc="-10" dirty="0" smtClean="0">
                <a:latin typeface="Arial MT"/>
                <a:cs typeface="Arial MT"/>
              </a:rPr>
              <a:t> </a:t>
            </a:r>
            <a:r>
              <a:rPr sz="100" spc="-15" dirty="0">
                <a:latin typeface="Arial MT"/>
                <a:cs typeface="Arial MT"/>
              </a:rPr>
              <a:t>17</a:t>
            </a:r>
            <a:r>
              <a:rPr sz="100" spc="-70" dirty="0">
                <a:latin typeface="Arial MT"/>
                <a:cs typeface="Arial MT"/>
              </a:rPr>
              <a:t>2</a:t>
            </a:r>
            <a:r>
              <a:rPr sz="100" spc="-15" dirty="0">
                <a:latin typeface="Arial MT"/>
                <a:cs typeface="Arial MT"/>
              </a:rPr>
              <a:t>172</a:t>
            </a:r>
            <a:endParaRPr sz="100" dirty="0">
              <a:latin typeface="Arial MT"/>
              <a:cs typeface="Arial MT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134915" y="2685280"/>
            <a:ext cx="4182110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buFont typeface="Wingdings"/>
              <a:buChar char=""/>
              <a:tabLst>
                <a:tab pos="181610" algn="l"/>
              </a:tabLst>
            </a:pPr>
            <a:r>
              <a:rPr spc="-5" dirty="0">
                <a:latin typeface="Arial MT"/>
                <a:cs typeface="Arial MT"/>
              </a:rPr>
              <a:t>Depende </a:t>
            </a:r>
            <a:r>
              <a:rPr dirty="0">
                <a:latin typeface="Arial MT"/>
                <a:cs typeface="Arial MT"/>
              </a:rPr>
              <a:t>casi </a:t>
            </a:r>
            <a:r>
              <a:rPr spc="-5" dirty="0">
                <a:latin typeface="Arial MT"/>
                <a:cs typeface="Arial MT"/>
              </a:rPr>
              <a:t>exponencialmente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 </a:t>
            </a:r>
            <a:r>
              <a:rPr spc="-5" dirty="0" smtClean="0">
                <a:latin typeface="Arial MT"/>
                <a:cs typeface="Arial MT"/>
              </a:rPr>
              <a:t>la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temperatura</a:t>
            </a:r>
            <a:r>
              <a:rPr dirty="0">
                <a:latin typeface="Arial MT"/>
                <a:cs typeface="Arial MT"/>
              </a:rPr>
              <a:t>.</a:t>
            </a:r>
          </a:p>
          <a:p>
            <a:pPr marL="902969">
              <a:spcBef>
                <a:spcPts val="1175"/>
              </a:spcBef>
            </a:pPr>
            <a:r>
              <a:rPr sz="100" spc="-25" dirty="0">
                <a:latin typeface="Arial MT"/>
                <a:cs typeface="Arial MT"/>
              </a:rPr>
              <a:t>TTEENSNSIIOONENESS</a:t>
            </a:r>
            <a:r>
              <a:rPr sz="100" dirty="0">
                <a:latin typeface="Arial MT"/>
                <a:cs typeface="Arial MT"/>
              </a:rPr>
              <a:t> </a:t>
            </a:r>
            <a:r>
              <a:rPr sz="100" spc="-30" dirty="0">
                <a:latin typeface="Arial MT"/>
                <a:cs typeface="Arial MT"/>
              </a:rPr>
              <a:t>NONOMM</a:t>
            </a:r>
            <a:r>
              <a:rPr sz="100" spc="-5" dirty="0">
                <a:latin typeface="Arial MT"/>
                <a:cs typeface="Arial MT"/>
              </a:rPr>
              <a:t> </a:t>
            </a:r>
            <a:r>
              <a:rPr sz="100" spc="-25" dirty="0">
                <a:latin typeface="Arial MT"/>
                <a:cs typeface="Arial MT"/>
              </a:rPr>
              <a:t>IINANALLEESS</a:t>
            </a:r>
            <a:r>
              <a:rPr sz="100" spc="5" dirty="0">
                <a:latin typeface="Arial MT"/>
                <a:cs typeface="Arial MT"/>
              </a:rPr>
              <a:t> </a:t>
            </a:r>
            <a:r>
              <a:rPr sz="100" spc="-20" dirty="0">
                <a:latin typeface="Arial MT"/>
                <a:cs typeface="Arial MT"/>
              </a:rPr>
              <a:t>((kkVV</a:t>
            </a:r>
            <a:r>
              <a:rPr sz="100" spc="-20" dirty="0">
                <a:latin typeface="Arial MT"/>
                <a:cs typeface="Arial MT"/>
              </a:rPr>
              <a:t>))</a:t>
            </a:r>
            <a:r>
              <a:rPr sz="100" spc="70" dirty="0">
                <a:latin typeface="Arial MT"/>
                <a:cs typeface="Arial MT"/>
              </a:rPr>
              <a:t> </a:t>
            </a:r>
            <a:r>
              <a:rPr sz="100" spc="-25" dirty="0">
                <a:latin typeface="Arial MT"/>
                <a:cs typeface="Arial MT"/>
              </a:rPr>
              <a:t>≥≥</a:t>
            </a:r>
            <a:r>
              <a:rPr sz="100" spc="-5" dirty="0">
                <a:latin typeface="Arial MT"/>
                <a:cs typeface="Arial MT"/>
              </a:rPr>
              <a:t> </a:t>
            </a:r>
            <a:r>
              <a:rPr sz="100" spc="-15" dirty="0">
                <a:latin typeface="Arial MT"/>
                <a:cs typeface="Arial MT"/>
              </a:rPr>
              <a:t>400400</a:t>
            </a:r>
            <a:r>
              <a:rPr sz="100" spc="65" dirty="0">
                <a:latin typeface="Arial MT"/>
                <a:cs typeface="Arial MT"/>
              </a:rPr>
              <a:t> </a:t>
            </a:r>
            <a:r>
              <a:rPr sz="100" spc="-25" dirty="0">
                <a:latin typeface="Arial MT"/>
                <a:cs typeface="Arial MT"/>
              </a:rPr>
              <a:t>&gt;&gt;</a:t>
            </a:r>
            <a:r>
              <a:rPr sz="100" spc="5" dirty="0">
                <a:latin typeface="Arial MT"/>
                <a:cs typeface="Arial MT"/>
              </a:rPr>
              <a:t> </a:t>
            </a:r>
            <a:r>
              <a:rPr sz="100" spc="-25" dirty="0">
                <a:latin typeface="Arial MT"/>
                <a:cs typeface="Arial MT"/>
              </a:rPr>
              <a:t>117700</a:t>
            </a:r>
            <a:r>
              <a:rPr sz="100" spc="70" dirty="0">
                <a:latin typeface="Arial MT"/>
                <a:cs typeface="Arial MT"/>
              </a:rPr>
              <a:t> </a:t>
            </a:r>
            <a:r>
              <a:rPr sz="100" spc="-25" dirty="0">
                <a:latin typeface="Arial MT"/>
                <a:cs typeface="Arial MT"/>
              </a:rPr>
              <a:t>&gt;&gt;</a:t>
            </a:r>
            <a:r>
              <a:rPr sz="100" spc="5" dirty="0">
                <a:latin typeface="Arial MT"/>
                <a:cs typeface="Arial MT"/>
              </a:rPr>
              <a:t> </a:t>
            </a:r>
            <a:r>
              <a:rPr sz="100" spc="-20" dirty="0">
                <a:latin typeface="Arial MT"/>
                <a:cs typeface="Arial MT"/>
              </a:rPr>
              <a:t>7272,,55</a:t>
            </a:r>
            <a:r>
              <a:rPr sz="100" spc="70" dirty="0">
                <a:latin typeface="Arial MT"/>
                <a:cs typeface="Arial MT"/>
              </a:rPr>
              <a:t> </a:t>
            </a:r>
            <a:r>
              <a:rPr sz="100" spc="-25" dirty="0">
                <a:latin typeface="Arial MT"/>
                <a:cs typeface="Arial MT"/>
              </a:rPr>
              <a:t>≤≤</a:t>
            </a:r>
            <a:r>
              <a:rPr sz="100" dirty="0">
                <a:latin typeface="Arial MT"/>
                <a:cs typeface="Arial MT"/>
              </a:rPr>
              <a:t> </a:t>
            </a:r>
            <a:r>
              <a:rPr sz="100" spc="-20" dirty="0">
                <a:latin typeface="Arial MT"/>
                <a:cs typeface="Arial MT"/>
              </a:rPr>
              <a:t>7722,5,5</a:t>
            </a:r>
            <a:endParaRPr sz="1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00" dirty="0">
              <a:latin typeface="Arial MT"/>
              <a:cs typeface="Arial MT"/>
            </a:endParaRPr>
          </a:p>
          <a:p>
            <a:pPr marL="902969"/>
            <a:r>
              <a:rPr sz="100" spc="-25" dirty="0">
                <a:latin typeface="Arial MT"/>
                <a:cs typeface="Arial MT"/>
              </a:rPr>
              <a:t>ACACEIEITTEESS</a:t>
            </a:r>
            <a:r>
              <a:rPr sz="100" spc="80" dirty="0">
                <a:latin typeface="Arial MT"/>
                <a:cs typeface="Arial MT"/>
              </a:rPr>
              <a:t> </a:t>
            </a:r>
            <a:r>
              <a:rPr sz="100" spc="-25" dirty="0">
                <a:latin typeface="Arial MT"/>
                <a:cs typeface="Arial MT"/>
              </a:rPr>
              <a:t>NNUUEVEVOOSS</a:t>
            </a:r>
            <a:r>
              <a:rPr sz="100" spc="185" dirty="0">
                <a:latin typeface="Arial MT"/>
                <a:cs typeface="Arial MT"/>
              </a:rPr>
              <a:t> </a:t>
            </a:r>
            <a:r>
              <a:rPr sz="100" spc="-25" dirty="0">
                <a:latin typeface="Arial MT"/>
                <a:cs typeface="Arial MT"/>
              </a:rPr>
              <a:t>&lt;&lt;</a:t>
            </a:r>
            <a:r>
              <a:rPr sz="100" spc="-10" dirty="0">
                <a:latin typeface="Arial MT"/>
                <a:cs typeface="Arial MT"/>
              </a:rPr>
              <a:t> </a:t>
            </a:r>
            <a:r>
              <a:rPr sz="100" spc="-20" dirty="0">
                <a:latin typeface="Arial MT"/>
                <a:cs typeface="Arial MT"/>
              </a:rPr>
              <a:t>00,,001100</a:t>
            </a:r>
            <a:r>
              <a:rPr sz="100" spc="15" dirty="0">
                <a:latin typeface="Arial MT"/>
                <a:cs typeface="Arial MT"/>
              </a:rPr>
              <a:t> </a:t>
            </a:r>
            <a:r>
              <a:rPr sz="100" spc="-25" dirty="0">
                <a:latin typeface="Arial MT"/>
                <a:cs typeface="Arial MT"/>
              </a:rPr>
              <a:t>&lt;&lt;</a:t>
            </a:r>
            <a:r>
              <a:rPr sz="100" spc="-5" dirty="0">
                <a:latin typeface="Arial MT"/>
                <a:cs typeface="Arial MT"/>
              </a:rPr>
              <a:t> </a:t>
            </a:r>
            <a:r>
              <a:rPr sz="100" spc="-20" dirty="0">
                <a:latin typeface="Arial MT"/>
                <a:cs typeface="Arial MT"/>
              </a:rPr>
              <a:t>00,,001100</a:t>
            </a:r>
            <a:r>
              <a:rPr sz="100" spc="15" dirty="0">
                <a:latin typeface="Arial MT"/>
                <a:cs typeface="Arial MT"/>
              </a:rPr>
              <a:t> </a:t>
            </a:r>
            <a:r>
              <a:rPr sz="100" spc="-25" dirty="0">
                <a:latin typeface="Arial MT"/>
                <a:cs typeface="Arial MT"/>
              </a:rPr>
              <a:t>&lt;&lt;</a:t>
            </a:r>
            <a:r>
              <a:rPr sz="100" spc="-10" dirty="0">
                <a:latin typeface="Arial MT"/>
                <a:cs typeface="Arial MT"/>
              </a:rPr>
              <a:t> </a:t>
            </a:r>
            <a:r>
              <a:rPr sz="100" spc="-20" dirty="0">
                <a:latin typeface="Arial MT"/>
                <a:cs typeface="Arial MT"/>
              </a:rPr>
              <a:t>00,,001155</a:t>
            </a:r>
            <a:r>
              <a:rPr sz="100" spc="15" dirty="0">
                <a:latin typeface="Arial MT"/>
                <a:cs typeface="Arial MT"/>
              </a:rPr>
              <a:t> </a:t>
            </a:r>
            <a:r>
              <a:rPr sz="100" spc="-25" dirty="0">
                <a:latin typeface="Arial MT"/>
                <a:cs typeface="Arial MT"/>
              </a:rPr>
              <a:t>&lt;&lt;</a:t>
            </a:r>
            <a:r>
              <a:rPr sz="100" spc="-5" dirty="0">
                <a:latin typeface="Arial MT"/>
                <a:cs typeface="Arial MT"/>
              </a:rPr>
              <a:t> </a:t>
            </a:r>
            <a:r>
              <a:rPr sz="100" spc="-20" dirty="0">
                <a:latin typeface="Arial MT"/>
                <a:cs typeface="Arial MT"/>
              </a:rPr>
              <a:t>00,,001155</a:t>
            </a:r>
            <a:endParaRPr sz="100" dirty="0">
              <a:latin typeface="Arial MT"/>
              <a:cs typeface="Arial MT"/>
            </a:endParaRPr>
          </a:p>
          <a:p>
            <a:pPr>
              <a:spcBef>
                <a:spcPts val="5"/>
              </a:spcBef>
            </a:pPr>
            <a:endParaRPr sz="100" dirty="0">
              <a:latin typeface="Arial MT"/>
              <a:cs typeface="Arial MT"/>
            </a:endParaRPr>
          </a:p>
          <a:p>
            <a:pPr marL="902969"/>
            <a:r>
              <a:rPr sz="100" spc="-25" dirty="0">
                <a:latin typeface="Arial MT"/>
                <a:cs typeface="Arial MT"/>
              </a:rPr>
              <a:t>AACCEEIITTEESS</a:t>
            </a:r>
            <a:r>
              <a:rPr sz="100" spc="80" dirty="0">
                <a:latin typeface="Arial MT"/>
                <a:cs typeface="Arial MT"/>
              </a:rPr>
              <a:t> </a:t>
            </a:r>
            <a:r>
              <a:rPr sz="100" spc="-30" dirty="0">
                <a:latin typeface="Arial MT"/>
                <a:cs typeface="Arial MT"/>
              </a:rPr>
              <a:t>UUSSAADDOOSS</a:t>
            </a:r>
            <a:r>
              <a:rPr sz="100" spc="185" dirty="0">
                <a:latin typeface="Arial MT"/>
                <a:cs typeface="Arial MT"/>
              </a:rPr>
              <a:t> </a:t>
            </a:r>
            <a:r>
              <a:rPr sz="100" spc="-25" dirty="0">
                <a:latin typeface="Arial MT"/>
                <a:cs typeface="Arial MT"/>
              </a:rPr>
              <a:t>&lt;&lt;</a:t>
            </a:r>
            <a:r>
              <a:rPr sz="100" spc="-5" dirty="0">
                <a:latin typeface="Arial MT"/>
                <a:cs typeface="Arial MT"/>
              </a:rPr>
              <a:t> </a:t>
            </a:r>
            <a:r>
              <a:rPr sz="100" spc="-20" dirty="0">
                <a:latin typeface="Arial MT"/>
                <a:cs typeface="Arial MT"/>
              </a:rPr>
              <a:t>0,0,1100</a:t>
            </a:r>
            <a:r>
              <a:rPr sz="100" spc="50" dirty="0">
                <a:latin typeface="Arial MT"/>
                <a:cs typeface="Arial MT"/>
              </a:rPr>
              <a:t> </a:t>
            </a:r>
            <a:r>
              <a:rPr sz="100" spc="-25" dirty="0">
                <a:latin typeface="Arial MT"/>
                <a:cs typeface="Arial MT"/>
              </a:rPr>
              <a:t>&lt;&lt;</a:t>
            </a:r>
            <a:r>
              <a:rPr sz="100" dirty="0">
                <a:latin typeface="Arial MT"/>
                <a:cs typeface="Arial MT"/>
              </a:rPr>
              <a:t> </a:t>
            </a:r>
            <a:r>
              <a:rPr sz="100" spc="-20" dirty="0">
                <a:latin typeface="Arial MT"/>
                <a:cs typeface="Arial MT"/>
              </a:rPr>
              <a:t>00,,1010</a:t>
            </a:r>
            <a:r>
              <a:rPr sz="100" spc="45" dirty="0">
                <a:latin typeface="Arial MT"/>
                <a:cs typeface="Arial MT"/>
              </a:rPr>
              <a:t> </a:t>
            </a:r>
            <a:r>
              <a:rPr sz="100" spc="-25" dirty="0">
                <a:latin typeface="Arial MT"/>
                <a:cs typeface="Arial MT"/>
              </a:rPr>
              <a:t>&lt;&lt;</a:t>
            </a:r>
            <a:r>
              <a:rPr sz="100" dirty="0">
                <a:latin typeface="Arial MT"/>
                <a:cs typeface="Arial MT"/>
              </a:rPr>
              <a:t> </a:t>
            </a:r>
            <a:r>
              <a:rPr sz="100" spc="-20" dirty="0">
                <a:latin typeface="Arial MT"/>
                <a:cs typeface="Arial MT"/>
              </a:rPr>
              <a:t>00,,1515</a:t>
            </a:r>
            <a:r>
              <a:rPr sz="100" spc="45" dirty="0">
                <a:latin typeface="Arial MT"/>
                <a:cs typeface="Arial MT"/>
              </a:rPr>
              <a:t> </a:t>
            </a:r>
            <a:r>
              <a:rPr sz="100" spc="-25" dirty="0">
                <a:latin typeface="Arial MT"/>
                <a:cs typeface="Arial MT"/>
              </a:rPr>
              <a:t>&lt;&lt;</a:t>
            </a:r>
            <a:r>
              <a:rPr sz="100" dirty="0">
                <a:latin typeface="Arial MT"/>
                <a:cs typeface="Arial MT"/>
              </a:rPr>
              <a:t> </a:t>
            </a:r>
            <a:r>
              <a:rPr sz="100" spc="-20" dirty="0">
                <a:latin typeface="Arial MT"/>
                <a:cs typeface="Arial MT"/>
              </a:rPr>
              <a:t>00,,2020</a:t>
            </a:r>
            <a:endParaRPr sz="100" dirty="0">
              <a:latin typeface="Arial MT"/>
              <a:cs typeface="Arial MT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3037630" y="3387598"/>
            <a:ext cx="121920" cy="45085"/>
          </a:xfrm>
          <a:custGeom>
            <a:avLst/>
            <a:gdLst/>
            <a:ahLst/>
            <a:cxnLst/>
            <a:rect l="l" t="t" r="r" b="b"/>
            <a:pathLst>
              <a:path w="121919" h="45085">
                <a:moveTo>
                  <a:pt x="121920" y="0"/>
                </a:moveTo>
                <a:lnTo>
                  <a:pt x="121158" y="0"/>
                </a:lnTo>
                <a:lnTo>
                  <a:pt x="121158" y="14478"/>
                </a:lnTo>
                <a:lnTo>
                  <a:pt x="121158" y="15240"/>
                </a:lnTo>
                <a:lnTo>
                  <a:pt x="121158" y="44196"/>
                </a:lnTo>
                <a:lnTo>
                  <a:pt x="105918" y="44196"/>
                </a:lnTo>
                <a:lnTo>
                  <a:pt x="105918" y="15240"/>
                </a:lnTo>
                <a:lnTo>
                  <a:pt x="121158" y="15240"/>
                </a:lnTo>
                <a:lnTo>
                  <a:pt x="121158" y="14478"/>
                </a:lnTo>
                <a:lnTo>
                  <a:pt x="105918" y="14478"/>
                </a:lnTo>
                <a:lnTo>
                  <a:pt x="105918" y="0"/>
                </a:lnTo>
                <a:lnTo>
                  <a:pt x="105156" y="0"/>
                </a:lnTo>
                <a:lnTo>
                  <a:pt x="105156" y="14478"/>
                </a:lnTo>
                <a:lnTo>
                  <a:pt x="105156" y="15240"/>
                </a:lnTo>
                <a:lnTo>
                  <a:pt x="105156" y="44196"/>
                </a:lnTo>
                <a:lnTo>
                  <a:pt x="89916" y="44196"/>
                </a:lnTo>
                <a:lnTo>
                  <a:pt x="89916" y="15240"/>
                </a:lnTo>
                <a:lnTo>
                  <a:pt x="105156" y="15240"/>
                </a:lnTo>
                <a:lnTo>
                  <a:pt x="105156" y="14478"/>
                </a:lnTo>
                <a:lnTo>
                  <a:pt x="89916" y="14478"/>
                </a:lnTo>
                <a:lnTo>
                  <a:pt x="89916" y="0"/>
                </a:lnTo>
                <a:lnTo>
                  <a:pt x="89154" y="0"/>
                </a:lnTo>
                <a:lnTo>
                  <a:pt x="89154" y="14478"/>
                </a:lnTo>
                <a:lnTo>
                  <a:pt x="89154" y="15240"/>
                </a:lnTo>
                <a:lnTo>
                  <a:pt x="89154" y="44196"/>
                </a:lnTo>
                <a:lnTo>
                  <a:pt x="73914" y="44196"/>
                </a:lnTo>
                <a:lnTo>
                  <a:pt x="73914" y="15240"/>
                </a:lnTo>
                <a:lnTo>
                  <a:pt x="89154" y="15240"/>
                </a:lnTo>
                <a:lnTo>
                  <a:pt x="89154" y="14478"/>
                </a:lnTo>
                <a:lnTo>
                  <a:pt x="73914" y="14478"/>
                </a:lnTo>
                <a:lnTo>
                  <a:pt x="73914" y="0"/>
                </a:lnTo>
                <a:lnTo>
                  <a:pt x="73152" y="0"/>
                </a:lnTo>
                <a:lnTo>
                  <a:pt x="73152" y="14478"/>
                </a:lnTo>
                <a:lnTo>
                  <a:pt x="73152" y="15240"/>
                </a:lnTo>
                <a:lnTo>
                  <a:pt x="73152" y="44196"/>
                </a:lnTo>
                <a:lnTo>
                  <a:pt x="57912" y="44196"/>
                </a:lnTo>
                <a:lnTo>
                  <a:pt x="57912" y="15240"/>
                </a:lnTo>
                <a:lnTo>
                  <a:pt x="73152" y="15240"/>
                </a:lnTo>
                <a:lnTo>
                  <a:pt x="73152" y="14478"/>
                </a:lnTo>
                <a:lnTo>
                  <a:pt x="57912" y="14478"/>
                </a:lnTo>
                <a:lnTo>
                  <a:pt x="57912" y="0"/>
                </a:lnTo>
                <a:lnTo>
                  <a:pt x="57150" y="0"/>
                </a:lnTo>
                <a:lnTo>
                  <a:pt x="57150" y="14478"/>
                </a:lnTo>
                <a:lnTo>
                  <a:pt x="57150" y="15240"/>
                </a:lnTo>
                <a:lnTo>
                  <a:pt x="57150" y="44196"/>
                </a:lnTo>
                <a:lnTo>
                  <a:pt x="762" y="44196"/>
                </a:lnTo>
                <a:lnTo>
                  <a:pt x="762" y="15240"/>
                </a:lnTo>
                <a:lnTo>
                  <a:pt x="57150" y="15240"/>
                </a:lnTo>
                <a:lnTo>
                  <a:pt x="57150" y="14478"/>
                </a:lnTo>
                <a:lnTo>
                  <a:pt x="762" y="14478"/>
                </a:lnTo>
                <a:lnTo>
                  <a:pt x="762" y="0"/>
                </a:lnTo>
                <a:lnTo>
                  <a:pt x="0" y="0"/>
                </a:lnTo>
                <a:lnTo>
                  <a:pt x="0" y="44958"/>
                </a:lnTo>
                <a:lnTo>
                  <a:pt x="762" y="44958"/>
                </a:lnTo>
                <a:lnTo>
                  <a:pt x="121920" y="44970"/>
                </a:lnTo>
                <a:lnTo>
                  <a:pt x="121920" y="44196"/>
                </a:lnTo>
                <a:lnTo>
                  <a:pt x="121920" y="15240"/>
                </a:lnTo>
                <a:lnTo>
                  <a:pt x="121920" y="14478"/>
                </a:lnTo>
                <a:lnTo>
                  <a:pt x="1219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0" name="object 60"/>
          <p:cNvGraphicFramePr>
            <a:graphicFrameLocks noGrp="1"/>
          </p:cNvGraphicFramePr>
          <p:nvPr/>
        </p:nvGraphicFramePr>
        <p:xfrm>
          <a:off x="1958638" y="4221226"/>
          <a:ext cx="4805678" cy="18341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58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69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6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69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73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920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15" dirty="0">
                          <a:latin typeface="Arial MT"/>
                          <a:cs typeface="Arial MT"/>
                        </a:rPr>
                        <a:t>TENSIONES</a:t>
                      </a:r>
                      <a:r>
                        <a:rPr sz="12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NOMINALES</a:t>
                      </a:r>
                      <a:r>
                        <a:rPr sz="12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10" dirty="0">
                          <a:latin typeface="Arial MT"/>
                          <a:cs typeface="Arial MT"/>
                        </a:rPr>
                        <a:t>(kV)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286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≥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400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12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060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&gt;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170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10604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400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12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&gt;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 72,5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14097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≤</a:t>
                      </a:r>
                      <a:r>
                        <a:rPr sz="12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172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12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181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≤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72,5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12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4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2920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15" dirty="0">
                          <a:latin typeface="Arial MT"/>
                          <a:cs typeface="Arial MT"/>
                        </a:rPr>
                        <a:t>ACEITES</a:t>
                      </a:r>
                      <a:r>
                        <a:rPr sz="12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NUEVOS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2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0,010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2095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2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0,010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2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0,015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2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0,015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4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9209">
                        <a:lnSpc>
                          <a:spcPct val="100000"/>
                        </a:lnSpc>
                      </a:pPr>
                      <a:r>
                        <a:rPr sz="1200" spc="-15" dirty="0">
                          <a:latin typeface="Arial MT"/>
                          <a:cs typeface="Arial MT"/>
                        </a:rPr>
                        <a:t>ACEITES</a:t>
                      </a:r>
                      <a:r>
                        <a:rPr sz="12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USADOS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2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0,10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69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2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0,10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69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2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0,15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69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0604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2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0,20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69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1" name="object 61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2" name="object 6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2.3.2	</a:t>
            </a:r>
            <a:r>
              <a:rPr dirty="0"/>
              <a:t>MANTENIMIENTO</a:t>
            </a:r>
            <a:r>
              <a:rPr spc="-25" dirty="0"/>
              <a:t> </a:t>
            </a:r>
            <a:r>
              <a:rPr dirty="0"/>
              <a:t>PREDICTIVO.</a:t>
            </a:r>
            <a:r>
              <a:rPr spc="-25" dirty="0"/>
              <a:t> </a:t>
            </a:r>
            <a:r>
              <a:rPr dirty="0"/>
              <a:t>Análisis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25" dirty="0"/>
              <a:t> </a:t>
            </a:r>
            <a:r>
              <a:rPr spc="-5" dirty="0"/>
              <a:t>aceites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9001" y="1443991"/>
            <a:ext cx="7516495" cy="36445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ANALISIS</a:t>
            </a:r>
            <a:r>
              <a:rPr b="1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FISICO-QUIMICOS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Acidez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469900" marR="231140" lvl="1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Miligramos de una disolución de KOH alcohólicos </a:t>
            </a:r>
            <a:r>
              <a:rPr spc="-5" dirty="0" err="1">
                <a:latin typeface="Arial MT"/>
                <a:cs typeface="Arial MT"/>
              </a:rPr>
              <a:t>necesarios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para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neutralizar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un </a:t>
            </a:r>
            <a:r>
              <a:rPr spc="-5" dirty="0">
                <a:latin typeface="Arial MT"/>
                <a:cs typeface="Arial MT"/>
              </a:rPr>
              <a:t>gramo 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aceite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  <a:p>
            <a:pPr lvl="1">
              <a:spcBef>
                <a:spcPts val="40"/>
              </a:spcBef>
              <a:buFont typeface="Wingdings"/>
              <a:buChar char=""/>
            </a:pPr>
            <a:endParaRPr sz="1850" dirty="0">
              <a:latin typeface="Arial MT"/>
              <a:cs typeface="Arial MT"/>
            </a:endParaRPr>
          </a:p>
          <a:p>
            <a:pPr marL="469900" marR="15875" lvl="1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Se </a:t>
            </a:r>
            <a:r>
              <a:rPr dirty="0">
                <a:latin typeface="Arial MT"/>
                <a:cs typeface="Arial MT"/>
              </a:rPr>
              <a:t>forma </a:t>
            </a:r>
            <a:r>
              <a:rPr spc="-5" dirty="0">
                <a:latin typeface="Arial MT"/>
                <a:cs typeface="Arial MT"/>
              </a:rPr>
              <a:t>por productos de oxidación ácidos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>
                <a:latin typeface="Arial MT"/>
                <a:cs typeface="Arial MT"/>
              </a:rPr>
              <a:t>puede atacar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 </a:t>
            </a:r>
            <a:r>
              <a:rPr spc="-5" dirty="0" err="1" smtClean="0">
                <a:latin typeface="Arial MT"/>
                <a:cs typeface="Arial MT"/>
              </a:rPr>
              <a:t>partes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metálicas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5" dirty="0">
                <a:latin typeface="Arial MT"/>
                <a:cs typeface="Arial MT"/>
              </a:rPr>
              <a:t> al </a:t>
            </a:r>
            <a:r>
              <a:rPr spc="-5" dirty="0">
                <a:latin typeface="Arial MT"/>
                <a:cs typeface="Arial MT"/>
              </a:rPr>
              <a:t>papel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aislante</a:t>
            </a:r>
            <a:endParaRPr dirty="0">
              <a:latin typeface="Arial MT"/>
              <a:cs typeface="Arial MT"/>
            </a:endParaRPr>
          </a:p>
          <a:p>
            <a:pPr lvl="1">
              <a:spcBef>
                <a:spcPts val="35"/>
              </a:spcBef>
              <a:buFont typeface="Wingdings"/>
              <a:buChar char=""/>
            </a:pPr>
            <a:endParaRPr sz="1850" dirty="0">
              <a:latin typeface="Arial MT"/>
              <a:cs typeface="Arial MT"/>
            </a:endParaRPr>
          </a:p>
          <a:p>
            <a:pPr marL="469900" marR="5080" lvl="1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La velocidad de aumento de la acidez es un buen </a:t>
            </a:r>
            <a:r>
              <a:rPr spc="-5" dirty="0" err="1">
                <a:latin typeface="Arial MT"/>
                <a:cs typeface="Arial MT"/>
              </a:rPr>
              <a:t>indicador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para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estimar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 </a:t>
            </a:r>
            <a:r>
              <a:rPr spc="-5" dirty="0">
                <a:latin typeface="Arial MT"/>
                <a:cs typeface="Arial MT"/>
              </a:rPr>
              <a:t>velocidad de envejecimiento del aceite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 err="1">
                <a:latin typeface="Arial MT"/>
                <a:cs typeface="Arial MT"/>
              </a:rPr>
              <a:t>determina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cuando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debe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ser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regenerado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sustituido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0210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8855" lvl="2" indent="-915669">
              <a:spcBef>
                <a:spcPts val="100"/>
              </a:spcBef>
              <a:buAutoNum type="arabicPeriod" startAt="2"/>
              <a:tabLst>
                <a:tab pos="998219" algn="l"/>
                <a:tab pos="999490" algn="l"/>
              </a:tabLst>
            </a:pP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Análisis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aceites</a:t>
            </a:r>
            <a:endParaRPr>
              <a:latin typeface="Arial MT"/>
              <a:cs typeface="Arial MT"/>
            </a:endParaRPr>
          </a:p>
          <a:p>
            <a:pPr lvl="2">
              <a:spcBef>
                <a:spcPts val="40"/>
              </a:spcBef>
              <a:buClr>
                <a:srgbClr val="FFFFFF"/>
              </a:buClr>
              <a:buFont typeface="Arial MT"/>
              <a:buAutoNum type="arabicPeriod" startAt="2"/>
            </a:pPr>
            <a:endParaRPr sz="2150">
              <a:latin typeface="Arial MT"/>
              <a:cs typeface="Arial MT"/>
            </a:endParaRPr>
          </a:p>
          <a:p>
            <a:pPr marL="619125"/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ANALISIS</a:t>
            </a:r>
            <a:r>
              <a:rPr b="1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FISICO-QUIMICOS</a:t>
            </a:r>
            <a:endParaRPr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850">
              <a:latin typeface="Arial"/>
              <a:cs typeface="Arial"/>
            </a:endParaRPr>
          </a:p>
          <a:p>
            <a:pPr marL="801370" lvl="3" indent="-182245">
              <a:buSzPct val="94444"/>
              <a:buFont typeface="Wingdings"/>
              <a:buChar char=""/>
              <a:tabLst>
                <a:tab pos="801370" algn="l"/>
              </a:tabLst>
            </a:pP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Acidez:</a:t>
            </a:r>
            <a:endParaRPr>
              <a:latin typeface="Arial MT"/>
              <a:cs typeface="Arial MT"/>
            </a:endParaRPr>
          </a:p>
          <a:p>
            <a:pPr lvl="3">
              <a:spcBef>
                <a:spcPts val="35"/>
              </a:spcBef>
              <a:buFont typeface="Wingdings"/>
              <a:buChar char=""/>
            </a:pPr>
            <a:endParaRPr sz="1850">
              <a:latin typeface="Arial MT"/>
              <a:cs typeface="Arial MT"/>
            </a:endParaRPr>
          </a:p>
          <a:p>
            <a:pPr marL="1181100" lvl="4" indent="-105410">
              <a:spcBef>
                <a:spcPts val="5"/>
              </a:spcBef>
              <a:buSzPct val="94444"/>
              <a:buFont typeface="Wingdings"/>
              <a:buChar char=""/>
              <a:tabLst>
                <a:tab pos="1181735" algn="l"/>
              </a:tabLst>
            </a:pPr>
            <a:r>
              <a:rPr spc="-5" dirty="0">
                <a:latin typeface="Arial MT"/>
                <a:cs typeface="Arial MT"/>
              </a:rPr>
              <a:t>Valores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máximos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recomendados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por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norma:</a:t>
            </a:r>
            <a:endParaRPr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61846" y="1249426"/>
            <a:ext cx="2356104" cy="2665475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316778" y="2905252"/>
          <a:ext cx="4951726" cy="18874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59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59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65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4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98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spc="-25" dirty="0">
                          <a:latin typeface="Arial MT"/>
                          <a:cs typeface="Arial MT"/>
                        </a:rPr>
                        <a:t>TENSIONES</a:t>
                      </a:r>
                      <a:r>
                        <a:rPr sz="125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20" dirty="0">
                          <a:latin typeface="Arial MT"/>
                          <a:cs typeface="Arial MT"/>
                        </a:rPr>
                        <a:t>NOMINALES</a:t>
                      </a:r>
                      <a:r>
                        <a:rPr sz="125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5" dirty="0">
                          <a:latin typeface="Arial MT"/>
                          <a:cs typeface="Arial MT"/>
                        </a:rPr>
                        <a:t>(kV)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454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spc="-5" dirty="0">
                          <a:latin typeface="Arial MT"/>
                          <a:cs typeface="Arial MT"/>
                        </a:rPr>
                        <a:t>≥</a:t>
                      </a:r>
                      <a:r>
                        <a:rPr sz="125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30" dirty="0">
                          <a:latin typeface="Arial MT"/>
                          <a:cs typeface="Arial MT"/>
                        </a:rPr>
                        <a:t>400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085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spc="-5" dirty="0">
                          <a:latin typeface="Arial MT"/>
                          <a:cs typeface="Arial MT"/>
                        </a:rPr>
                        <a:t>&gt;</a:t>
                      </a:r>
                      <a:r>
                        <a:rPr sz="125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30" dirty="0">
                          <a:latin typeface="Arial MT"/>
                          <a:cs typeface="Arial MT"/>
                        </a:rPr>
                        <a:t>170</a:t>
                      </a:r>
                      <a:endParaRPr sz="1250">
                        <a:latin typeface="Arial MT"/>
                        <a:cs typeface="Arial MT"/>
                      </a:endParaRPr>
                    </a:p>
                    <a:p>
                      <a:pPr marL="10858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250" spc="-5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25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30" dirty="0">
                          <a:latin typeface="Arial MT"/>
                          <a:cs typeface="Arial MT"/>
                        </a:rPr>
                        <a:t>400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spc="-5" dirty="0">
                          <a:latin typeface="Arial MT"/>
                          <a:cs typeface="Arial MT"/>
                        </a:rPr>
                        <a:t>&gt;</a:t>
                      </a:r>
                      <a:r>
                        <a:rPr sz="125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10" dirty="0">
                          <a:latin typeface="Arial MT"/>
                          <a:cs typeface="Arial MT"/>
                        </a:rPr>
                        <a:t>72,5</a:t>
                      </a:r>
                      <a:endParaRPr sz="1250">
                        <a:latin typeface="Arial MT"/>
                        <a:cs typeface="Arial MT"/>
                      </a:endParaRPr>
                    </a:p>
                    <a:p>
                      <a:pPr marL="14541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250" spc="-5" dirty="0">
                          <a:latin typeface="Arial MT"/>
                          <a:cs typeface="Arial MT"/>
                        </a:rPr>
                        <a:t>≤</a:t>
                      </a:r>
                      <a:r>
                        <a:rPr sz="1250" spc="-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30" dirty="0">
                          <a:latin typeface="Arial MT"/>
                          <a:cs typeface="Arial MT"/>
                        </a:rPr>
                        <a:t>172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3238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spc="-5" dirty="0">
                          <a:latin typeface="Arial MT"/>
                          <a:cs typeface="Arial MT"/>
                        </a:rPr>
                        <a:t>≤</a:t>
                      </a:r>
                      <a:r>
                        <a:rPr sz="125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dirty="0">
                          <a:latin typeface="Arial MT"/>
                          <a:cs typeface="Arial MT"/>
                        </a:rPr>
                        <a:t>72,5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16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298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spc="-20" dirty="0">
                          <a:latin typeface="Arial MT"/>
                          <a:cs typeface="Arial MT"/>
                        </a:rPr>
                        <a:t>ACEITES</a:t>
                      </a:r>
                      <a:r>
                        <a:rPr sz="12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15" dirty="0">
                          <a:latin typeface="Arial MT"/>
                          <a:cs typeface="Arial MT"/>
                        </a:rPr>
                        <a:t>NUEVOS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092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spc="-5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2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15" dirty="0">
                          <a:latin typeface="Arial MT"/>
                          <a:cs typeface="Arial MT"/>
                        </a:rPr>
                        <a:t>0,03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spc="-5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2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15" dirty="0">
                          <a:latin typeface="Arial MT"/>
                          <a:cs typeface="Arial MT"/>
                        </a:rPr>
                        <a:t>0,03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spc="-5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2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15" dirty="0">
                          <a:latin typeface="Arial MT"/>
                          <a:cs typeface="Arial MT"/>
                        </a:rPr>
                        <a:t>0,03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spc="-5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2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15" dirty="0">
                          <a:latin typeface="Arial MT"/>
                          <a:cs typeface="Arial MT"/>
                        </a:rPr>
                        <a:t>0,03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0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298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spc="-20" dirty="0">
                          <a:latin typeface="Arial MT"/>
                          <a:cs typeface="Arial MT"/>
                        </a:rPr>
                        <a:t>ACEITES</a:t>
                      </a:r>
                      <a:r>
                        <a:rPr sz="12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15" dirty="0">
                          <a:latin typeface="Arial MT"/>
                          <a:cs typeface="Arial MT"/>
                        </a:rPr>
                        <a:t>USADOS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092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spc="-5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2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15" dirty="0">
                          <a:latin typeface="Arial MT"/>
                          <a:cs typeface="Arial MT"/>
                        </a:rPr>
                        <a:t>0,25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spc="-5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2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15" dirty="0">
                          <a:latin typeface="Arial MT"/>
                          <a:cs typeface="Arial MT"/>
                        </a:rPr>
                        <a:t>0,25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spc="-5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2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15" dirty="0">
                          <a:latin typeface="Arial MT"/>
                          <a:cs typeface="Arial MT"/>
                        </a:rPr>
                        <a:t>0,25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spc="-5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2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15" dirty="0">
                          <a:latin typeface="Arial MT"/>
                          <a:cs typeface="Arial MT"/>
                        </a:rPr>
                        <a:t>0,25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2.3.2	</a:t>
            </a:r>
            <a:r>
              <a:rPr dirty="0"/>
              <a:t>MANTENIMIENTO</a:t>
            </a:r>
            <a:r>
              <a:rPr spc="-25" dirty="0"/>
              <a:t> </a:t>
            </a:r>
            <a:r>
              <a:rPr dirty="0"/>
              <a:t>PREDICTIVO.</a:t>
            </a:r>
            <a:r>
              <a:rPr spc="-25" dirty="0"/>
              <a:t> </a:t>
            </a:r>
            <a:r>
              <a:rPr dirty="0"/>
              <a:t>Análisis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25" dirty="0"/>
              <a:t> </a:t>
            </a:r>
            <a:r>
              <a:rPr spc="-5" dirty="0"/>
              <a:t>aceites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8994" y="1232915"/>
            <a:ext cx="8091170" cy="50424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1145">
              <a:spcBef>
                <a:spcPts val="100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PROCESOS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DEL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ACEITE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PARA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MEJORAR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SUS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PROPIEDADES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FÍSICO-</a:t>
            </a:r>
            <a:r>
              <a:rPr lang="es-ES" b="1" u="heavy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QUÍMICAS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2700" marR="3111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Filtrado</a:t>
            </a:r>
            <a:r>
              <a:rPr spc="-5" dirty="0">
                <a:latin typeface="Arial MT"/>
                <a:cs typeface="Arial MT"/>
              </a:rPr>
              <a:t>: eliminación de contaminantes en suspensión haciendo </a:t>
            </a:r>
            <a:r>
              <a:rPr spc="-5" dirty="0" err="1">
                <a:latin typeface="Arial MT"/>
                <a:cs typeface="Arial MT"/>
              </a:rPr>
              <a:t>pasar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a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presión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 </a:t>
            </a:r>
            <a:r>
              <a:rPr spc="-5" dirty="0">
                <a:latin typeface="Arial MT"/>
                <a:cs typeface="Arial MT"/>
              </a:rPr>
              <a:t>aceite por </a:t>
            </a:r>
            <a:r>
              <a:rPr dirty="0">
                <a:latin typeface="Arial MT"/>
                <a:cs typeface="Arial MT"/>
              </a:rPr>
              <a:t>filtros </a:t>
            </a:r>
            <a:r>
              <a:rPr spc="-5" dirty="0">
                <a:latin typeface="Arial MT"/>
                <a:cs typeface="Arial MT"/>
              </a:rPr>
              <a:t>(cartuchos de papel </a:t>
            </a:r>
            <a:r>
              <a:rPr dirty="0">
                <a:latin typeface="Arial MT"/>
                <a:cs typeface="Arial MT"/>
              </a:rPr>
              <a:t>tipo </a:t>
            </a:r>
            <a:r>
              <a:rPr spc="-5" dirty="0">
                <a:latin typeface="Arial MT"/>
                <a:cs typeface="Arial MT"/>
              </a:rPr>
              <a:t>capas-prensa</a:t>
            </a:r>
            <a:r>
              <a:rPr spc="-5" dirty="0">
                <a:latin typeface="Arial MT"/>
                <a:cs typeface="Arial MT"/>
              </a:rPr>
              <a:t>) </a:t>
            </a:r>
            <a:r>
              <a:rPr spc="-5" dirty="0" smtClean="0">
                <a:latin typeface="Arial MT"/>
                <a:cs typeface="Arial MT"/>
              </a:rPr>
              <a:t>que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absorben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 </a:t>
            </a:r>
            <a:r>
              <a:rPr spc="-5" dirty="0">
                <a:latin typeface="Arial MT"/>
                <a:cs typeface="Arial MT"/>
              </a:rPr>
              <a:t>humedad </a:t>
            </a:r>
            <a:r>
              <a:rPr dirty="0">
                <a:latin typeface="Arial MT"/>
                <a:cs typeface="Arial MT"/>
              </a:rPr>
              <a:t>(en función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dirty="0">
                <a:latin typeface="Arial MT"/>
                <a:cs typeface="Arial MT"/>
              </a:rPr>
              <a:t>su </a:t>
            </a:r>
            <a:r>
              <a:rPr spc="-5" dirty="0">
                <a:latin typeface="Arial MT"/>
                <a:cs typeface="Arial MT"/>
              </a:rPr>
              <a:t>grado de </a:t>
            </a:r>
            <a:r>
              <a:rPr dirty="0">
                <a:latin typeface="Arial MT"/>
                <a:cs typeface="Arial MT"/>
              </a:rPr>
              <a:t>secado) y retienen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gran </a:t>
            </a:r>
            <a:r>
              <a:rPr spc="-5" dirty="0" smtClean="0">
                <a:latin typeface="Arial MT"/>
                <a:cs typeface="Arial MT"/>
              </a:rPr>
              <a:t>parte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carbonilla, agua, lodos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otros sedimentos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5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2700" marR="360045">
              <a:spcBef>
                <a:spcPts val="5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Centrifugado</a:t>
            </a:r>
            <a:r>
              <a:rPr spc="-5" dirty="0">
                <a:latin typeface="Arial MT"/>
                <a:cs typeface="Arial MT"/>
              </a:rPr>
              <a:t>: eliminación de partículas en suspensión del </a:t>
            </a:r>
            <a:r>
              <a:rPr spc="-5" dirty="0" err="1">
                <a:latin typeface="Arial MT"/>
                <a:cs typeface="Arial MT"/>
              </a:rPr>
              <a:t>aceite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mediante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centrifugado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 </a:t>
            </a:r>
            <a:r>
              <a:rPr spc="-5" dirty="0">
                <a:latin typeface="Arial MT"/>
                <a:cs typeface="Arial MT"/>
              </a:rPr>
              <a:t>bomba. Elimina más partículas que el </a:t>
            </a:r>
            <a:r>
              <a:rPr dirty="0">
                <a:latin typeface="Arial MT"/>
                <a:cs typeface="Arial MT"/>
              </a:rPr>
              <a:t>filtrado </a:t>
            </a:r>
            <a:r>
              <a:rPr spc="-5" dirty="0" err="1">
                <a:latin typeface="Arial MT"/>
                <a:cs typeface="Arial MT"/>
              </a:rPr>
              <a:t>pero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con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algunos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contaminantes sólidos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no es</a:t>
            </a:r>
            <a:r>
              <a:rPr spc="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tan</a:t>
            </a:r>
            <a:r>
              <a:rPr spc="-5" dirty="0">
                <a:latin typeface="Arial MT"/>
                <a:cs typeface="Arial MT"/>
              </a:rPr>
              <a:t> eficaz como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 </a:t>
            </a:r>
            <a:r>
              <a:rPr dirty="0">
                <a:latin typeface="Arial MT"/>
                <a:cs typeface="Arial MT"/>
              </a:rPr>
              <a:t>filtrado</a:t>
            </a:r>
            <a:r>
              <a:rPr dirty="0">
                <a:latin typeface="Arial MT"/>
                <a:cs typeface="Arial MT"/>
              </a:rPr>
              <a:t>.</a:t>
            </a:r>
          </a:p>
          <a:p>
            <a:pPr>
              <a:spcBef>
                <a:spcPts val="35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2700" marR="55244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Calentamiento</a:t>
            </a:r>
            <a:r>
              <a:rPr spc="-5" dirty="0">
                <a:latin typeface="Arial MT"/>
                <a:cs typeface="Arial MT"/>
              </a:rPr>
              <a:t>: paso del aceite </a:t>
            </a:r>
            <a:r>
              <a:rPr dirty="0">
                <a:latin typeface="Arial MT"/>
                <a:cs typeface="Arial MT"/>
              </a:rPr>
              <a:t>a través </a:t>
            </a:r>
            <a:r>
              <a:rPr spc="-5" dirty="0">
                <a:latin typeface="Arial MT"/>
                <a:cs typeface="Arial MT"/>
              </a:rPr>
              <a:t>de serpentines para que </a:t>
            </a:r>
            <a:r>
              <a:rPr spc="-5" dirty="0" err="1">
                <a:latin typeface="Arial MT"/>
                <a:cs typeface="Arial MT"/>
              </a:rPr>
              <a:t>alcance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una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determinada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temperatura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2700" marR="5080" indent="-63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Deshidratación bajo vacío</a:t>
            </a:r>
            <a:r>
              <a:rPr spc="-5" dirty="0">
                <a:latin typeface="Arial MT"/>
                <a:cs typeface="Arial MT"/>
              </a:rPr>
              <a:t>: contenedores al vacío donde se pulveriza</a:t>
            </a:r>
            <a:r>
              <a:rPr spc="-5" dirty="0">
                <a:latin typeface="Arial MT"/>
                <a:cs typeface="Arial MT"/>
              </a:rPr>
              <a:t> el </a:t>
            </a:r>
            <a:r>
              <a:rPr spc="-5" dirty="0" err="1" smtClean="0">
                <a:latin typeface="Arial MT"/>
                <a:cs typeface="Arial MT"/>
              </a:rPr>
              <a:t>aceite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a </a:t>
            </a:r>
            <a:r>
              <a:rPr spc="-5" dirty="0">
                <a:latin typeface="Arial MT"/>
                <a:cs typeface="Arial MT"/>
              </a:rPr>
              <a:t>una determinada </a:t>
            </a:r>
            <a:r>
              <a:rPr dirty="0">
                <a:latin typeface="Arial MT"/>
                <a:cs typeface="Arial MT"/>
              </a:rPr>
              <a:t>temperatura </a:t>
            </a:r>
            <a:r>
              <a:rPr spc="-5" dirty="0">
                <a:latin typeface="Arial MT"/>
                <a:cs typeface="Arial MT"/>
              </a:rPr>
              <a:t>(60-70 ºC) desplazándolo por </a:t>
            </a:r>
            <a:r>
              <a:rPr spc="-5" dirty="0" err="1">
                <a:latin typeface="Arial MT"/>
                <a:cs typeface="Arial MT"/>
              </a:rPr>
              <a:t>bandejas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para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exponer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una superficie máxima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 un espesor mínimo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2.3.2	</a:t>
            </a:r>
            <a:r>
              <a:rPr dirty="0"/>
              <a:t>MANTENIMIENTO</a:t>
            </a:r>
            <a:r>
              <a:rPr spc="-25" dirty="0"/>
              <a:t> </a:t>
            </a:r>
            <a:r>
              <a:rPr dirty="0"/>
              <a:t>PREDICTIVO.</a:t>
            </a:r>
            <a:r>
              <a:rPr spc="-25" dirty="0"/>
              <a:t> </a:t>
            </a:r>
            <a:r>
              <a:rPr dirty="0"/>
              <a:t>Análisis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25" dirty="0"/>
              <a:t> </a:t>
            </a:r>
            <a:r>
              <a:rPr spc="-5" dirty="0"/>
              <a:t>aceites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8991" y="1232916"/>
            <a:ext cx="8061959" cy="36420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24840">
              <a:spcBef>
                <a:spcPts val="100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TRATAMIENTOS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DEL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ACEITE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PARA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MEJORAR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SUS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PROPIEDADES</a:t>
            </a:r>
            <a:r>
              <a:rPr lang="es-ES" b="1" u="heavy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FÍSICO-QUÍMICAS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2700" marR="5080"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Acondicionamiento:</a:t>
            </a:r>
            <a:r>
              <a:rPr spc="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</a:t>
            </a:r>
            <a:r>
              <a:rPr spc="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aplica</a:t>
            </a:r>
            <a:r>
              <a:rPr spc="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aceites</a:t>
            </a:r>
            <a:r>
              <a:rPr spc="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nuevos</a:t>
            </a:r>
            <a:r>
              <a:rPr spc="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donde</a:t>
            </a:r>
            <a:r>
              <a:rPr spc="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</a:t>
            </a:r>
            <a:r>
              <a:rPr spc="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contenido</a:t>
            </a:r>
            <a:r>
              <a:rPr spc="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1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agua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y </a:t>
            </a:r>
            <a:r>
              <a:rPr spc="-5" dirty="0">
                <a:latin typeface="Arial MT"/>
                <a:cs typeface="Arial MT"/>
              </a:rPr>
              <a:t>partículas en suspensión son bajos. Se hace una operación de </a:t>
            </a:r>
            <a:r>
              <a:rPr spc="-5" dirty="0" err="1">
                <a:latin typeface="Arial MT"/>
                <a:cs typeface="Arial MT"/>
              </a:rPr>
              <a:t>centrifugado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y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filtrado</a:t>
            </a:r>
            <a:r>
              <a:rPr dirty="0">
                <a:latin typeface="Arial MT"/>
                <a:cs typeface="Arial MT"/>
              </a:rPr>
              <a:t>. </a:t>
            </a:r>
            <a:r>
              <a:rPr spc="-5" dirty="0">
                <a:latin typeface="Arial MT"/>
                <a:cs typeface="Arial MT"/>
              </a:rPr>
              <a:t>El </a:t>
            </a:r>
            <a:r>
              <a:rPr dirty="0">
                <a:latin typeface="Arial MT"/>
                <a:cs typeface="Arial MT"/>
              </a:rPr>
              <a:t>tratamiento </a:t>
            </a:r>
            <a:r>
              <a:rPr spc="-5" dirty="0">
                <a:latin typeface="Arial MT"/>
                <a:cs typeface="Arial MT"/>
              </a:rPr>
              <a:t>se puede realizar sin calentar el aceite por</a:t>
            </a:r>
            <a:r>
              <a:rPr spc="-5" dirty="0">
                <a:latin typeface="Arial MT"/>
                <a:cs typeface="Arial MT"/>
              </a:rPr>
              <a:t> lo que </a:t>
            </a:r>
            <a:r>
              <a:rPr spc="-5" dirty="0" smtClean="0">
                <a:latin typeface="Arial MT"/>
                <a:cs typeface="Arial MT"/>
              </a:rPr>
              <a:t>se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disminuye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 </a:t>
            </a:r>
            <a:r>
              <a:rPr dirty="0">
                <a:latin typeface="Arial MT"/>
                <a:cs typeface="Arial MT"/>
              </a:rPr>
              <a:t>tiempo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dirty="0">
                <a:latin typeface="Arial MT"/>
                <a:cs typeface="Arial MT"/>
              </a:rPr>
              <a:t>tratamiento y se </a:t>
            </a:r>
            <a:r>
              <a:rPr spc="-5" dirty="0">
                <a:latin typeface="Arial MT"/>
                <a:cs typeface="Arial MT"/>
              </a:rPr>
              <a:t>evita una </a:t>
            </a:r>
            <a:r>
              <a:rPr dirty="0">
                <a:latin typeface="Arial MT"/>
                <a:cs typeface="Arial MT"/>
              </a:rPr>
              <a:t>mayor </a:t>
            </a:r>
            <a:r>
              <a:rPr spc="-5" dirty="0" err="1">
                <a:latin typeface="Arial MT"/>
                <a:cs typeface="Arial MT"/>
              </a:rPr>
              <a:t>disolución</a:t>
            </a:r>
            <a:r>
              <a:rPr spc="490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la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disolución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spc="-5" dirty="0">
                <a:latin typeface="Arial MT"/>
                <a:cs typeface="Arial MT"/>
              </a:rPr>
              <a:t>partículas en el aceite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5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2700" marR="131445" indent="-635">
              <a:spcBef>
                <a:spcPts val="5"/>
              </a:spcBef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Reacondicionamiento:</a:t>
            </a:r>
            <a:r>
              <a:rPr spc="-5" dirty="0">
                <a:latin typeface="Arial MT"/>
                <a:cs typeface="Arial MT"/>
              </a:rPr>
              <a:t> se aplica en aceites poco </a:t>
            </a:r>
            <a:r>
              <a:rPr spc="-5" dirty="0" err="1">
                <a:latin typeface="Arial MT"/>
                <a:cs typeface="Arial MT"/>
              </a:rPr>
              <a:t>envejecidos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donde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simultáneamente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hay </a:t>
            </a:r>
            <a:r>
              <a:rPr spc="-5" dirty="0">
                <a:latin typeface="Arial MT"/>
                <a:cs typeface="Arial MT"/>
              </a:rPr>
              <a:t>altas cantidades de agua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>
                <a:latin typeface="Arial MT"/>
                <a:cs typeface="Arial MT"/>
              </a:rPr>
              <a:t>baja rigidez del aceite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 </a:t>
            </a:r>
            <a:r>
              <a:rPr spc="-5" dirty="0" err="1" smtClean="0">
                <a:latin typeface="Arial MT"/>
                <a:cs typeface="Arial MT"/>
              </a:rPr>
              <a:t>bien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hay </a:t>
            </a:r>
            <a:r>
              <a:rPr spc="-5" dirty="0">
                <a:latin typeface="Arial MT"/>
                <a:cs typeface="Arial MT"/>
              </a:rPr>
              <a:t>excesiva acumulación de gases. Se hacen operaciones de </a:t>
            </a:r>
            <a:r>
              <a:rPr spc="-5" dirty="0" err="1">
                <a:latin typeface="Arial MT"/>
                <a:cs typeface="Arial MT"/>
              </a:rPr>
              <a:t>centrifugado</a:t>
            </a:r>
            <a:r>
              <a:rPr spc="-5" dirty="0" smtClean="0">
                <a:latin typeface="Arial MT"/>
                <a:cs typeface="Arial MT"/>
              </a:rPr>
              <a:t>,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filtrado</a:t>
            </a:r>
            <a:r>
              <a:rPr spc="-5" dirty="0">
                <a:latin typeface="Arial MT"/>
                <a:cs typeface="Arial MT"/>
              </a:rPr>
              <a:t>,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calentamiento, deshidratado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5" dirty="0">
                <a:latin typeface="Arial MT"/>
                <a:cs typeface="Arial MT"/>
              </a:rPr>
              <a:t> desgasificado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2.3.2	</a:t>
            </a:r>
            <a:r>
              <a:rPr dirty="0"/>
              <a:t>MANTENIMIENTO</a:t>
            </a:r>
            <a:r>
              <a:rPr spc="-25" dirty="0"/>
              <a:t> </a:t>
            </a:r>
            <a:r>
              <a:rPr dirty="0"/>
              <a:t>PREDICTIVO.</a:t>
            </a:r>
            <a:r>
              <a:rPr spc="-25" dirty="0"/>
              <a:t> </a:t>
            </a:r>
            <a:r>
              <a:rPr dirty="0"/>
              <a:t>Análisis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25" dirty="0"/>
              <a:t> </a:t>
            </a:r>
            <a:r>
              <a:rPr spc="-5" dirty="0"/>
              <a:t>aceites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9001" y="1232916"/>
            <a:ext cx="7896225" cy="3082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9105">
              <a:spcBef>
                <a:spcPts val="100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TRATAMIENTOS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DEL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ACEITE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PARA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MEJORAR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SUS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PROPIEDADES</a:t>
            </a:r>
            <a:r>
              <a:rPr lang="es-ES" b="1" u="heavy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FÍSICO-QUÍMICAS</a:t>
            </a:r>
            <a:endParaRPr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1750" dirty="0">
              <a:latin typeface="Arial"/>
              <a:cs typeface="Arial"/>
            </a:endParaRPr>
          </a:p>
          <a:p>
            <a:pPr marL="12700" marR="5080">
              <a:spcBef>
                <a:spcPts val="5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Regeneración</a:t>
            </a:r>
            <a:r>
              <a:rPr spc="-5" dirty="0">
                <a:latin typeface="Arial MT"/>
                <a:cs typeface="Arial MT"/>
              </a:rPr>
              <a:t>: se aplica en aceites bastante envejecidos, con </a:t>
            </a:r>
            <a:r>
              <a:rPr spc="-5" dirty="0" err="1">
                <a:latin typeface="Arial MT"/>
                <a:cs typeface="Arial MT"/>
              </a:rPr>
              <a:t>presencia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ácidos</a:t>
            </a:r>
            <a:r>
              <a:rPr spc="-5" dirty="0">
                <a:latin typeface="Arial MT"/>
                <a:cs typeface="Arial MT"/>
              </a:rPr>
              <a:t>, lodos, partículas y, normalmente, concentraciones medias </a:t>
            </a:r>
            <a:r>
              <a:rPr dirty="0">
                <a:latin typeface="Arial MT"/>
                <a:cs typeface="Arial MT"/>
              </a:rPr>
              <a:t>o </a:t>
            </a:r>
            <a:r>
              <a:rPr spc="-5" dirty="0" err="1">
                <a:latin typeface="Arial MT"/>
                <a:cs typeface="Arial MT"/>
              </a:rPr>
              <a:t>altas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gases</a:t>
            </a:r>
            <a:r>
              <a:rPr spc="-5" dirty="0">
                <a:latin typeface="Arial MT"/>
                <a:cs typeface="Arial MT"/>
              </a:rPr>
              <a:t>. </a:t>
            </a:r>
            <a:r>
              <a:rPr spc="-5" dirty="0">
                <a:latin typeface="Arial MT"/>
                <a:cs typeface="Arial MT"/>
              </a:rPr>
              <a:t>Este proceso elimina los agentes contaminantes solubles </a:t>
            </a:r>
            <a:r>
              <a:rPr dirty="0">
                <a:latin typeface="Arial MT"/>
                <a:cs typeface="Arial MT"/>
              </a:rPr>
              <a:t>e </a:t>
            </a:r>
            <a:r>
              <a:rPr spc="-5" dirty="0" err="1">
                <a:latin typeface="Arial MT"/>
                <a:cs typeface="Arial MT"/>
              </a:rPr>
              <a:t>insolubles</a:t>
            </a:r>
            <a:r>
              <a:rPr spc="-5" dirty="0" smtClean="0">
                <a:latin typeface="Arial MT"/>
                <a:cs typeface="Arial MT"/>
              </a:rPr>
              <a:t>,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por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medios </a:t>
            </a:r>
            <a:r>
              <a:rPr dirty="0">
                <a:latin typeface="Arial MT"/>
                <a:cs typeface="Arial MT"/>
              </a:rPr>
              <a:t>físicos y </a:t>
            </a:r>
            <a:r>
              <a:rPr spc="-5" dirty="0">
                <a:latin typeface="Arial MT"/>
                <a:cs typeface="Arial MT"/>
              </a:rPr>
              <a:t>químicos. Además de las </a:t>
            </a:r>
            <a:r>
              <a:rPr spc="-5" dirty="0" err="1">
                <a:latin typeface="Arial MT"/>
                <a:cs typeface="Arial MT"/>
              </a:rPr>
              <a:t>operaciones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reacondicionamiento</a:t>
            </a:r>
            <a:r>
              <a:rPr spc="-5" dirty="0">
                <a:latin typeface="Arial MT"/>
                <a:cs typeface="Arial MT"/>
              </a:rPr>
              <a:t>, se hace pasar al aceite por </a:t>
            </a:r>
            <a:r>
              <a:rPr dirty="0">
                <a:latin typeface="Arial MT"/>
                <a:cs typeface="Arial MT"/>
              </a:rPr>
              <a:t>tierras </a:t>
            </a:r>
            <a:r>
              <a:rPr spc="-5" dirty="0" err="1">
                <a:latin typeface="Arial MT"/>
                <a:cs typeface="Arial MT"/>
              </a:rPr>
              <a:t>absorbentes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que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retienen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>
                <a:latin typeface="Arial MT"/>
                <a:cs typeface="Arial MT"/>
              </a:rPr>
              <a:t>neutralizan los componentes que no son capaces de </a:t>
            </a:r>
            <a:r>
              <a:rPr spc="-5" dirty="0" err="1">
                <a:latin typeface="Arial MT"/>
                <a:cs typeface="Arial MT"/>
              </a:rPr>
              <a:t>eliminar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los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tratamientos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anteriores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02569" y="6382736"/>
            <a:ext cx="9118600" cy="368935"/>
            <a:chOff x="0" y="6357683"/>
            <a:chExt cx="9118600" cy="368935"/>
          </a:xfrm>
          <a:solidFill>
            <a:schemeClr val="bg1"/>
          </a:solidFill>
        </p:grpSpPr>
        <p:sp>
          <p:nvSpPr>
            <p:cNvPr id="5" name="object 5"/>
            <p:cNvSpPr/>
            <p:nvPr/>
          </p:nvSpPr>
          <p:spPr>
            <a:xfrm>
              <a:off x="0" y="6362445"/>
              <a:ext cx="9118600" cy="358140"/>
            </a:xfrm>
            <a:custGeom>
              <a:avLst/>
              <a:gdLst/>
              <a:ahLst/>
              <a:cxnLst/>
              <a:rect l="l" t="t" r="r" b="b"/>
              <a:pathLst>
                <a:path w="9118600" h="358140">
                  <a:moveTo>
                    <a:pt x="0" y="0"/>
                  </a:moveTo>
                  <a:lnTo>
                    <a:pt x="0" y="358140"/>
                  </a:lnTo>
                  <a:lnTo>
                    <a:pt x="9118600" y="358140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6362445"/>
              <a:ext cx="9118600" cy="359410"/>
            </a:xfrm>
            <a:custGeom>
              <a:avLst/>
              <a:gdLst/>
              <a:ahLst/>
              <a:cxnLst/>
              <a:rect l="l" t="t" r="r" b="b"/>
              <a:pathLst>
                <a:path w="9118600" h="359409">
                  <a:moveTo>
                    <a:pt x="0" y="358901"/>
                  </a:moveTo>
                  <a:lnTo>
                    <a:pt x="9118600" y="358901"/>
                  </a:lnTo>
                </a:path>
                <a:path w="9118600" h="359409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grpFill/>
            <a:ln w="9525"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2.3.2	</a:t>
            </a:r>
            <a:r>
              <a:rPr dirty="0"/>
              <a:t>MANTENIMIENTO</a:t>
            </a:r>
            <a:r>
              <a:rPr spc="-15" dirty="0"/>
              <a:t> </a:t>
            </a:r>
            <a:r>
              <a:rPr dirty="0"/>
              <a:t>PREDICTIVO.</a:t>
            </a:r>
            <a:r>
              <a:rPr spc="-20" dirty="0"/>
              <a:t> </a:t>
            </a:r>
            <a:r>
              <a:rPr spc="-5" dirty="0"/>
              <a:t>Equipo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dirty="0"/>
              <a:t>tratamiento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aceite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56702" y="861567"/>
            <a:ext cx="8553450" cy="5420360"/>
            <a:chOff x="254133" y="861567"/>
            <a:chExt cx="8553450" cy="54203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4133" y="861567"/>
              <a:ext cx="6249923" cy="509625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83205" y="870712"/>
              <a:ext cx="2535174" cy="31150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32557" y="3914902"/>
              <a:ext cx="2875025" cy="2366771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1502569" y="6357684"/>
            <a:ext cx="9118600" cy="368935"/>
            <a:chOff x="0" y="6357683"/>
            <a:chExt cx="9118600" cy="368935"/>
          </a:xfrm>
          <a:solidFill>
            <a:schemeClr val="bg1"/>
          </a:solidFill>
        </p:grpSpPr>
        <p:sp>
          <p:nvSpPr>
            <p:cNvPr id="8" name="object 8"/>
            <p:cNvSpPr/>
            <p:nvPr/>
          </p:nvSpPr>
          <p:spPr>
            <a:xfrm>
              <a:off x="0" y="6362445"/>
              <a:ext cx="9118600" cy="358140"/>
            </a:xfrm>
            <a:custGeom>
              <a:avLst/>
              <a:gdLst/>
              <a:ahLst/>
              <a:cxnLst/>
              <a:rect l="l" t="t" r="r" b="b"/>
              <a:pathLst>
                <a:path w="9118600" h="358140">
                  <a:moveTo>
                    <a:pt x="0" y="0"/>
                  </a:moveTo>
                  <a:lnTo>
                    <a:pt x="0" y="358140"/>
                  </a:lnTo>
                  <a:lnTo>
                    <a:pt x="9118600" y="358140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6362445"/>
              <a:ext cx="9118600" cy="359410"/>
            </a:xfrm>
            <a:custGeom>
              <a:avLst/>
              <a:gdLst/>
              <a:ahLst/>
              <a:cxnLst/>
              <a:rect l="l" t="t" r="r" b="b"/>
              <a:pathLst>
                <a:path w="9118600" h="359409">
                  <a:moveTo>
                    <a:pt x="0" y="358901"/>
                  </a:moveTo>
                  <a:lnTo>
                    <a:pt x="9118600" y="358901"/>
                  </a:lnTo>
                </a:path>
                <a:path w="9118600" h="359409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grpFill/>
            <a:ln w="9525"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2.3.2	</a:t>
            </a:r>
            <a:r>
              <a:rPr dirty="0"/>
              <a:t>MANTENIMIENTO</a:t>
            </a:r>
            <a:r>
              <a:rPr spc="-25" dirty="0"/>
              <a:t> </a:t>
            </a:r>
            <a:r>
              <a:rPr dirty="0"/>
              <a:t>PREDICTIVO.</a:t>
            </a:r>
            <a:r>
              <a:rPr spc="-25" dirty="0"/>
              <a:t> </a:t>
            </a:r>
            <a:r>
              <a:rPr dirty="0"/>
              <a:t>Análisis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25" dirty="0"/>
              <a:t> </a:t>
            </a:r>
            <a:r>
              <a:rPr spc="-5" dirty="0"/>
              <a:t>aceites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669078" y="1465073"/>
          <a:ext cx="8856342" cy="24641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9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3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10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1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10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09293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600" spc="-340" dirty="0">
                          <a:latin typeface="Times New Roman"/>
                          <a:cs typeface="Times New Roman"/>
                        </a:rPr>
                        <a:t>TRAFO</a:t>
                      </a:r>
                      <a:endParaRPr sz="2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315"/>
                        </a:spcBef>
                        <a:tabLst>
                          <a:tab pos="2053589" algn="l"/>
                        </a:tabLst>
                      </a:pPr>
                      <a:r>
                        <a:rPr sz="2600" spc="-434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2600" spc="-484" dirty="0">
                          <a:latin typeface="Times New Roman"/>
                          <a:cs typeface="Times New Roman"/>
                        </a:rPr>
                        <a:t>ON</a:t>
                      </a:r>
                      <a:r>
                        <a:rPr sz="2600" spc="-41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2600" spc="-409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2600" spc="-484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2600" spc="-23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2600" spc="-484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2600" dirty="0">
                          <a:latin typeface="Times New Roman"/>
                          <a:cs typeface="Times New Roman"/>
                        </a:rPr>
                        <a:t>O	</a:t>
                      </a:r>
                      <a:r>
                        <a:rPr sz="2600" spc="-409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2600" dirty="0">
                          <a:latin typeface="Times New Roman"/>
                          <a:cs typeface="Times New Roman"/>
                        </a:rPr>
                        <a:t>N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sz="2600" spc="-320" dirty="0">
                          <a:latin typeface="Times New Roman"/>
                          <a:cs typeface="Times New Roman"/>
                        </a:rPr>
                        <a:t>AGUA(ppm)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 marR="12065">
                        <a:lnSpc>
                          <a:spcPct val="100000"/>
                        </a:lnSpc>
                        <a:spcBef>
                          <a:spcPts val="215"/>
                        </a:spcBef>
                        <a:tabLst>
                          <a:tab pos="1372235" algn="l"/>
                        </a:tabLst>
                      </a:pPr>
                      <a:r>
                        <a:rPr sz="2600" spc="-409" dirty="0">
                          <a:latin typeface="Times New Roman"/>
                          <a:cs typeface="Times New Roman"/>
                        </a:rPr>
                        <a:t>TE</a:t>
                      </a:r>
                      <a:r>
                        <a:rPr sz="2600" spc="-49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2600" spc="-365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2600" spc="-23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2600" spc="-484" dirty="0">
                          <a:latin typeface="Times New Roman"/>
                          <a:cs typeface="Times New Roman"/>
                        </a:rPr>
                        <a:t>Ó</a:t>
                      </a:r>
                      <a:r>
                        <a:rPr sz="2600" dirty="0">
                          <a:latin typeface="Times New Roman"/>
                          <a:cs typeface="Times New Roman"/>
                        </a:rPr>
                        <a:t>N	</a:t>
                      </a:r>
                      <a:r>
                        <a:rPr sz="2600" spc="-490" dirty="0" smtClean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2600" dirty="0" smtClean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lang="es-ES" sz="26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600" spc="-380" dirty="0" smtClean="0">
                          <a:latin typeface="Times New Roman"/>
                          <a:cs typeface="Times New Roman"/>
                        </a:rPr>
                        <a:t>RUPTURA</a:t>
                      </a:r>
                      <a:r>
                        <a:rPr lang="es-ES" sz="2600" spc="-38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600" spc="-265" dirty="0" smtClean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2600" spc="-265" dirty="0">
                          <a:latin typeface="Times New Roman"/>
                          <a:cs typeface="Times New Roman"/>
                        </a:rPr>
                        <a:t>kV)</a:t>
                      </a:r>
                      <a:endParaRPr sz="2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73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600" spc="-400" dirty="0">
                          <a:latin typeface="Times New Roman"/>
                          <a:cs typeface="Times New Roman"/>
                        </a:rPr>
                        <a:t>TANGENTE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600" spc="-345" dirty="0">
                          <a:latin typeface="Times New Roman"/>
                          <a:cs typeface="Times New Roman"/>
                        </a:rPr>
                        <a:t>ACIDEZ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</a:pPr>
                      <a:r>
                        <a:rPr sz="2600" spc="-380" dirty="0">
                          <a:latin typeface="Times New Roman"/>
                          <a:cs typeface="Times New Roman"/>
                        </a:rPr>
                        <a:t>(mgKOH/g)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051">
                <a:tc>
                  <a:txBody>
                    <a:bodyPr/>
                    <a:lstStyle/>
                    <a:p>
                      <a:pPr marL="71120">
                        <a:lnSpc>
                          <a:spcPts val="2865"/>
                        </a:lnSpc>
                        <a:spcBef>
                          <a:spcPts val="309"/>
                        </a:spcBef>
                      </a:pPr>
                      <a:r>
                        <a:rPr sz="2600" dirty="0">
                          <a:latin typeface="Times New Roman"/>
                          <a:cs typeface="Times New Roman"/>
                        </a:rPr>
                        <a:t>A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865"/>
                        </a:lnSpc>
                        <a:spcBef>
                          <a:spcPts val="309"/>
                        </a:spcBef>
                      </a:pPr>
                      <a:r>
                        <a:rPr sz="2600" spc="-165" dirty="0">
                          <a:latin typeface="Times New Roman"/>
                          <a:cs typeface="Times New Roman"/>
                        </a:rPr>
                        <a:t>80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865"/>
                        </a:lnSpc>
                        <a:spcBef>
                          <a:spcPts val="309"/>
                        </a:spcBef>
                      </a:pPr>
                      <a:r>
                        <a:rPr sz="2600" spc="-170" dirty="0">
                          <a:latin typeface="Times New Roman"/>
                          <a:cs typeface="Times New Roman"/>
                        </a:rPr>
                        <a:t>21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865"/>
                        </a:lnSpc>
                        <a:spcBef>
                          <a:spcPts val="309"/>
                        </a:spcBef>
                      </a:pPr>
                      <a:r>
                        <a:rPr sz="2600" spc="-210" dirty="0">
                          <a:latin typeface="Times New Roman"/>
                          <a:cs typeface="Times New Roman"/>
                        </a:rPr>
                        <a:t>0,07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2865"/>
                        </a:lnSpc>
                        <a:spcBef>
                          <a:spcPts val="309"/>
                        </a:spcBef>
                      </a:pPr>
                      <a:r>
                        <a:rPr sz="2600" spc="-210" dirty="0">
                          <a:latin typeface="Times New Roman"/>
                          <a:cs typeface="Times New Roman"/>
                        </a:rPr>
                        <a:t>0,10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052">
                <a:tc>
                  <a:txBody>
                    <a:bodyPr/>
                    <a:lstStyle/>
                    <a:p>
                      <a:pPr marL="71120">
                        <a:lnSpc>
                          <a:spcPts val="2860"/>
                        </a:lnSpc>
                        <a:spcBef>
                          <a:spcPts val="315"/>
                        </a:spcBef>
                      </a:pPr>
                      <a:r>
                        <a:rPr sz="2600" dirty="0">
                          <a:latin typeface="Times New Roman"/>
                          <a:cs typeface="Times New Roman"/>
                        </a:rPr>
                        <a:t>B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860"/>
                        </a:lnSpc>
                        <a:spcBef>
                          <a:spcPts val="315"/>
                        </a:spcBef>
                      </a:pPr>
                      <a:r>
                        <a:rPr sz="2600" spc="-165" dirty="0">
                          <a:latin typeface="Times New Roman"/>
                          <a:cs typeface="Times New Roman"/>
                        </a:rPr>
                        <a:t>20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860"/>
                        </a:lnSpc>
                        <a:spcBef>
                          <a:spcPts val="315"/>
                        </a:spcBef>
                      </a:pPr>
                      <a:r>
                        <a:rPr sz="2600" spc="-170" dirty="0">
                          <a:latin typeface="Times New Roman"/>
                          <a:cs typeface="Times New Roman"/>
                        </a:rPr>
                        <a:t>63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860"/>
                        </a:lnSpc>
                        <a:spcBef>
                          <a:spcPts val="315"/>
                        </a:spcBef>
                      </a:pPr>
                      <a:r>
                        <a:rPr sz="2600" spc="-210" dirty="0">
                          <a:latin typeface="Times New Roman"/>
                          <a:cs typeface="Times New Roman"/>
                        </a:rPr>
                        <a:t>0,16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2860"/>
                        </a:lnSpc>
                        <a:spcBef>
                          <a:spcPts val="315"/>
                        </a:spcBef>
                      </a:pPr>
                      <a:r>
                        <a:rPr sz="2600" spc="-210" dirty="0">
                          <a:latin typeface="Times New Roman"/>
                          <a:cs typeface="Times New Roman"/>
                        </a:rPr>
                        <a:t>0,31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051">
                <a:tc>
                  <a:txBody>
                    <a:bodyPr/>
                    <a:lstStyle/>
                    <a:p>
                      <a:pPr marL="71120">
                        <a:lnSpc>
                          <a:spcPts val="2860"/>
                        </a:lnSpc>
                        <a:spcBef>
                          <a:spcPts val="315"/>
                        </a:spcBef>
                      </a:pPr>
                      <a:r>
                        <a:rPr sz="2600" dirty="0">
                          <a:latin typeface="Times New Roman"/>
                          <a:cs typeface="Times New Roman"/>
                        </a:rPr>
                        <a:t>C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860"/>
                        </a:lnSpc>
                        <a:spcBef>
                          <a:spcPts val="315"/>
                        </a:spcBef>
                      </a:pPr>
                      <a:r>
                        <a:rPr sz="2600" spc="-165" dirty="0">
                          <a:latin typeface="Times New Roman"/>
                          <a:cs typeface="Times New Roman"/>
                        </a:rPr>
                        <a:t>15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860"/>
                        </a:lnSpc>
                        <a:spcBef>
                          <a:spcPts val="315"/>
                        </a:spcBef>
                      </a:pPr>
                      <a:r>
                        <a:rPr sz="2600" spc="-170" dirty="0">
                          <a:latin typeface="Times New Roman"/>
                          <a:cs typeface="Times New Roman"/>
                        </a:rPr>
                        <a:t>71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860"/>
                        </a:lnSpc>
                        <a:spcBef>
                          <a:spcPts val="315"/>
                        </a:spcBef>
                      </a:pPr>
                      <a:r>
                        <a:rPr sz="2600" spc="-210" dirty="0">
                          <a:latin typeface="Times New Roman"/>
                          <a:cs typeface="Times New Roman"/>
                        </a:rPr>
                        <a:t>0,21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2860"/>
                        </a:lnSpc>
                        <a:spcBef>
                          <a:spcPts val="315"/>
                        </a:spcBef>
                      </a:pPr>
                      <a:r>
                        <a:rPr sz="2600" spc="-210" dirty="0">
                          <a:latin typeface="Times New Roman"/>
                          <a:cs typeface="Times New Roman"/>
                        </a:rPr>
                        <a:t>0,08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096552" y="4295395"/>
            <a:ext cx="5840730" cy="1208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Arial MT"/>
                <a:cs typeface="Arial MT"/>
              </a:rPr>
              <a:t>Trafo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A: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Tratamiento: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reacondicionar</a:t>
            </a:r>
            <a:endParaRPr>
              <a:latin typeface="Arial MT"/>
              <a:cs typeface="Arial MT"/>
            </a:endParaRPr>
          </a:p>
          <a:p>
            <a:pPr marL="12700">
              <a:spcBef>
                <a:spcPts val="1415"/>
              </a:spcBef>
            </a:pPr>
            <a:r>
              <a:rPr dirty="0">
                <a:latin typeface="Arial MT"/>
                <a:cs typeface="Arial MT"/>
              </a:rPr>
              <a:t>Trafo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B: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Tratamiento: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sustituir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aceite</a:t>
            </a:r>
            <a:endParaRPr>
              <a:latin typeface="Arial MT"/>
              <a:cs typeface="Arial MT"/>
            </a:endParaRPr>
          </a:p>
          <a:p>
            <a:pPr marL="12700">
              <a:spcBef>
                <a:spcPts val="1415"/>
              </a:spcBef>
            </a:pPr>
            <a:r>
              <a:rPr spc="-5" dirty="0">
                <a:latin typeface="Arial MT"/>
                <a:cs typeface="Arial MT"/>
              </a:rPr>
              <a:t>Trafo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C: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Tratamiento: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reacondicionar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y,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quizás,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regenerar</a:t>
            </a:r>
            <a:endParaRPr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502569" y="6382736"/>
            <a:ext cx="9118600" cy="368935"/>
            <a:chOff x="0" y="6357683"/>
            <a:chExt cx="9118600" cy="368935"/>
          </a:xfrm>
          <a:solidFill>
            <a:schemeClr val="bg1"/>
          </a:solidFill>
        </p:grpSpPr>
        <p:sp>
          <p:nvSpPr>
            <p:cNvPr id="6" name="object 6"/>
            <p:cNvSpPr/>
            <p:nvPr/>
          </p:nvSpPr>
          <p:spPr>
            <a:xfrm>
              <a:off x="0" y="6362445"/>
              <a:ext cx="9118600" cy="358140"/>
            </a:xfrm>
            <a:custGeom>
              <a:avLst/>
              <a:gdLst/>
              <a:ahLst/>
              <a:cxnLst/>
              <a:rect l="l" t="t" r="r" b="b"/>
              <a:pathLst>
                <a:path w="9118600" h="358140">
                  <a:moveTo>
                    <a:pt x="0" y="0"/>
                  </a:moveTo>
                  <a:lnTo>
                    <a:pt x="0" y="358140"/>
                  </a:lnTo>
                  <a:lnTo>
                    <a:pt x="9118600" y="358140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6362445"/>
              <a:ext cx="9118600" cy="359410"/>
            </a:xfrm>
            <a:custGeom>
              <a:avLst/>
              <a:gdLst/>
              <a:ahLst/>
              <a:cxnLst/>
              <a:rect l="l" t="t" r="r" b="b"/>
              <a:pathLst>
                <a:path w="9118600" h="359409">
                  <a:moveTo>
                    <a:pt x="0" y="358901"/>
                  </a:moveTo>
                  <a:lnTo>
                    <a:pt x="9118600" y="358901"/>
                  </a:lnTo>
                </a:path>
                <a:path w="9118600" h="359409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grpFill/>
            <a:ln w="9525"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2.3.2	</a:t>
            </a:r>
            <a:r>
              <a:rPr dirty="0"/>
              <a:t>MANTENIMIENTO</a:t>
            </a:r>
            <a:r>
              <a:rPr spc="-25" dirty="0"/>
              <a:t> </a:t>
            </a:r>
            <a:r>
              <a:rPr dirty="0"/>
              <a:t>PREDICTIVO.</a:t>
            </a:r>
            <a:r>
              <a:rPr spc="-25" dirty="0"/>
              <a:t> </a:t>
            </a:r>
            <a:r>
              <a:rPr dirty="0"/>
              <a:t>Análisis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25" dirty="0"/>
              <a:t> </a:t>
            </a:r>
            <a:r>
              <a:rPr spc="-5" dirty="0"/>
              <a:t>aceites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41055" y="1193291"/>
            <a:ext cx="3582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Arial MT"/>
                <a:cs typeface="Arial MT"/>
              </a:rPr>
              <a:t>Evolución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real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un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transformador</a:t>
            </a:r>
            <a:endParaRPr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8060" y="1615186"/>
            <a:ext cx="8073109" cy="323164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377215" y="4827277"/>
            <a:ext cx="6488430" cy="1510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Arial MT"/>
                <a:cs typeface="Arial MT"/>
              </a:rPr>
              <a:t>Tratamiento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aceite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año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88.</a:t>
            </a:r>
            <a:endParaRPr dirty="0">
              <a:latin typeface="Arial MT"/>
              <a:cs typeface="Arial MT"/>
            </a:endParaRPr>
          </a:p>
          <a:p>
            <a:pPr marL="355600" marR="5080" indent="-342900">
              <a:lnSpc>
                <a:spcPct val="110000"/>
              </a:lnSpc>
              <a:spcBef>
                <a:spcPts val="1200"/>
              </a:spcBef>
            </a:pPr>
            <a:r>
              <a:rPr spc="-5" dirty="0">
                <a:latin typeface="Arial MT"/>
                <a:cs typeface="Arial MT"/>
              </a:rPr>
              <a:t>Empeoramiento de </a:t>
            </a:r>
            <a:r>
              <a:rPr dirty="0">
                <a:latin typeface="Arial MT"/>
                <a:cs typeface="Arial MT"/>
              </a:rPr>
              <a:t>tgdelta </a:t>
            </a:r>
            <a:r>
              <a:rPr spc="-5" dirty="0">
                <a:latin typeface="Arial MT"/>
                <a:cs typeface="Arial MT"/>
              </a:rPr>
              <a:t>en 90: posible presencia de </a:t>
            </a:r>
            <a:r>
              <a:rPr spc="-5" dirty="0" err="1">
                <a:latin typeface="Arial MT"/>
                <a:cs typeface="Arial MT"/>
              </a:rPr>
              <a:t>lodos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no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resuelta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</a:t>
            </a:r>
            <a:r>
              <a:rPr spc="-5" dirty="0">
                <a:latin typeface="Arial MT"/>
                <a:cs typeface="Arial MT"/>
              </a:rPr>
              <a:t> el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tratamiento</a:t>
            </a:r>
            <a:r>
              <a:rPr spc="-5" dirty="0">
                <a:latin typeface="Arial MT"/>
                <a:cs typeface="Arial MT"/>
              </a:rPr>
              <a:t> del 88</a:t>
            </a:r>
            <a:endParaRPr dirty="0">
              <a:latin typeface="Arial MT"/>
              <a:cs typeface="Arial MT"/>
            </a:endParaRPr>
          </a:p>
          <a:p>
            <a:pPr marL="12700">
              <a:spcBef>
                <a:spcPts val="1415"/>
              </a:spcBef>
            </a:pPr>
            <a:r>
              <a:rPr dirty="0">
                <a:latin typeface="Arial MT"/>
                <a:cs typeface="Arial MT"/>
              </a:rPr>
              <a:t>Estabilización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los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últimos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años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327697" y="3409695"/>
            <a:ext cx="657225" cy="1374140"/>
          </a:xfrm>
          <a:custGeom>
            <a:avLst/>
            <a:gdLst/>
            <a:ahLst/>
            <a:cxnLst/>
            <a:rect l="l" t="t" r="r" b="b"/>
            <a:pathLst>
              <a:path w="657225" h="1374139">
                <a:moveTo>
                  <a:pt x="626262" y="70893"/>
                </a:moveTo>
                <a:lnTo>
                  <a:pt x="617938" y="66960"/>
                </a:lnTo>
                <a:lnTo>
                  <a:pt x="1523" y="1366266"/>
                </a:lnTo>
                <a:lnTo>
                  <a:pt x="0" y="1368552"/>
                </a:lnTo>
                <a:lnTo>
                  <a:pt x="761" y="1371600"/>
                </a:lnTo>
                <a:lnTo>
                  <a:pt x="3809" y="1372362"/>
                </a:lnTo>
                <a:lnTo>
                  <a:pt x="6095" y="1373886"/>
                </a:lnTo>
                <a:lnTo>
                  <a:pt x="8381" y="1373124"/>
                </a:lnTo>
                <a:lnTo>
                  <a:pt x="9905" y="1370076"/>
                </a:lnTo>
                <a:lnTo>
                  <a:pt x="626262" y="70893"/>
                </a:lnTo>
                <a:close/>
              </a:path>
              <a:path w="657225" h="1374139">
                <a:moveTo>
                  <a:pt x="656843" y="85344"/>
                </a:moveTo>
                <a:lnTo>
                  <a:pt x="654558" y="0"/>
                </a:lnTo>
                <a:lnTo>
                  <a:pt x="587502" y="52578"/>
                </a:lnTo>
                <a:lnTo>
                  <a:pt x="617938" y="66960"/>
                </a:lnTo>
                <a:lnTo>
                  <a:pt x="623315" y="55626"/>
                </a:lnTo>
                <a:lnTo>
                  <a:pt x="624077" y="52578"/>
                </a:lnTo>
                <a:lnTo>
                  <a:pt x="627126" y="51816"/>
                </a:lnTo>
                <a:lnTo>
                  <a:pt x="629411" y="53340"/>
                </a:lnTo>
                <a:lnTo>
                  <a:pt x="631697" y="54102"/>
                </a:lnTo>
                <a:lnTo>
                  <a:pt x="633221" y="57150"/>
                </a:lnTo>
                <a:lnTo>
                  <a:pt x="633221" y="74182"/>
                </a:lnTo>
                <a:lnTo>
                  <a:pt x="656843" y="85344"/>
                </a:lnTo>
                <a:close/>
              </a:path>
              <a:path w="657225" h="1374139">
                <a:moveTo>
                  <a:pt x="633221" y="57150"/>
                </a:moveTo>
                <a:lnTo>
                  <a:pt x="631697" y="54102"/>
                </a:lnTo>
                <a:lnTo>
                  <a:pt x="629411" y="53340"/>
                </a:lnTo>
                <a:lnTo>
                  <a:pt x="627126" y="51816"/>
                </a:lnTo>
                <a:lnTo>
                  <a:pt x="624077" y="52578"/>
                </a:lnTo>
                <a:lnTo>
                  <a:pt x="623315" y="55626"/>
                </a:lnTo>
                <a:lnTo>
                  <a:pt x="617938" y="66960"/>
                </a:lnTo>
                <a:lnTo>
                  <a:pt x="626262" y="70893"/>
                </a:lnTo>
                <a:lnTo>
                  <a:pt x="631697" y="59436"/>
                </a:lnTo>
                <a:lnTo>
                  <a:pt x="633221" y="57150"/>
                </a:lnTo>
                <a:close/>
              </a:path>
              <a:path w="657225" h="1374139">
                <a:moveTo>
                  <a:pt x="633221" y="74182"/>
                </a:moveTo>
                <a:lnTo>
                  <a:pt x="633221" y="57150"/>
                </a:lnTo>
                <a:lnTo>
                  <a:pt x="631697" y="59436"/>
                </a:lnTo>
                <a:lnTo>
                  <a:pt x="626262" y="70893"/>
                </a:lnTo>
                <a:lnTo>
                  <a:pt x="633221" y="74182"/>
                </a:lnTo>
                <a:close/>
              </a:path>
            </a:pathLst>
          </a:custGeom>
          <a:solidFill>
            <a:srgbClr val="FF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3825348" y="2541587"/>
            <a:ext cx="5554980" cy="3610610"/>
            <a:chOff x="2322779" y="2541587"/>
            <a:chExt cx="5554980" cy="3610610"/>
          </a:xfrm>
        </p:grpSpPr>
        <p:sp>
          <p:nvSpPr>
            <p:cNvPr id="11" name="object 11"/>
            <p:cNvSpPr/>
            <p:nvPr/>
          </p:nvSpPr>
          <p:spPr>
            <a:xfrm>
              <a:off x="2327541" y="2546350"/>
              <a:ext cx="5545455" cy="718820"/>
            </a:xfrm>
            <a:custGeom>
              <a:avLst/>
              <a:gdLst/>
              <a:ahLst/>
              <a:cxnLst/>
              <a:rect l="l" t="t" r="r" b="b"/>
              <a:pathLst>
                <a:path w="5545455" h="718820">
                  <a:moveTo>
                    <a:pt x="2772156" y="0"/>
                  </a:moveTo>
                  <a:lnTo>
                    <a:pt x="2694570" y="137"/>
                  </a:lnTo>
                  <a:lnTo>
                    <a:pt x="2617511" y="549"/>
                  </a:lnTo>
                  <a:lnTo>
                    <a:pt x="2541006" y="1230"/>
                  </a:lnTo>
                  <a:lnTo>
                    <a:pt x="2465084" y="2178"/>
                  </a:lnTo>
                  <a:lnTo>
                    <a:pt x="2389773" y="3389"/>
                  </a:lnTo>
                  <a:lnTo>
                    <a:pt x="2315099" y="4859"/>
                  </a:lnTo>
                  <a:lnTo>
                    <a:pt x="2241091" y="6584"/>
                  </a:lnTo>
                  <a:lnTo>
                    <a:pt x="2167778" y="8562"/>
                  </a:lnTo>
                  <a:lnTo>
                    <a:pt x="2095185" y="10788"/>
                  </a:lnTo>
                  <a:lnTo>
                    <a:pt x="2023342" y="13259"/>
                  </a:lnTo>
                  <a:lnTo>
                    <a:pt x="1952276" y="15971"/>
                  </a:lnTo>
                  <a:lnTo>
                    <a:pt x="1882016" y="18921"/>
                  </a:lnTo>
                  <a:lnTo>
                    <a:pt x="1812587" y="22105"/>
                  </a:lnTo>
                  <a:lnTo>
                    <a:pt x="1744020" y="25519"/>
                  </a:lnTo>
                  <a:lnTo>
                    <a:pt x="1676341" y="29161"/>
                  </a:lnTo>
                  <a:lnTo>
                    <a:pt x="1609577" y="33025"/>
                  </a:lnTo>
                  <a:lnTo>
                    <a:pt x="1543758" y="37110"/>
                  </a:lnTo>
                  <a:lnTo>
                    <a:pt x="1478911" y="41411"/>
                  </a:lnTo>
                  <a:lnTo>
                    <a:pt x="1415063" y="45924"/>
                  </a:lnTo>
                  <a:lnTo>
                    <a:pt x="1352243" y="50647"/>
                  </a:lnTo>
                  <a:lnTo>
                    <a:pt x="1290478" y="55575"/>
                  </a:lnTo>
                  <a:lnTo>
                    <a:pt x="1229796" y="60705"/>
                  </a:lnTo>
                  <a:lnTo>
                    <a:pt x="1170224" y="66033"/>
                  </a:lnTo>
                  <a:lnTo>
                    <a:pt x="1111791" y="71555"/>
                  </a:lnTo>
                  <a:lnTo>
                    <a:pt x="1054525" y="77269"/>
                  </a:lnTo>
                  <a:lnTo>
                    <a:pt x="998453" y="83171"/>
                  </a:lnTo>
                  <a:lnTo>
                    <a:pt x="943603" y="89256"/>
                  </a:lnTo>
                  <a:lnTo>
                    <a:pt x="890002" y="95522"/>
                  </a:lnTo>
                  <a:lnTo>
                    <a:pt x="837679" y="101964"/>
                  </a:lnTo>
                  <a:lnTo>
                    <a:pt x="786662" y="108580"/>
                  </a:lnTo>
                  <a:lnTo>
                    <a:pt x="736978" y="115365"/>
                  </a:lnTo>
                  <a:lnTo>
                    <a:pt x="688655" y="122317"/>
                  </a:lnTo>
                  <a:lnTo>
                    <a:pt x="641721" y="129430"/>
                  </a:lnTo>
                  <a:lnTo>
                    <a:pt x="596203" y="136703"/>
                  </a:lnTo>
                  <a:lnTo>
                    <a:pt x="552130" y="144131"/>
                  </a:lnTo>
                  <a:lnTo>
                    <a:pt x="509529" y="151710"/>
                  </a:lnTo>
                  <a:lnTo>
                    <a:pt x="468428" y="159438"/>
                  </a:lnTo>
                  <a:lnTo>
                    <a:pt x="428855" y="167310"/>
                  </a:lnTo>
                  <a:lnTo>
                    <a:pt x="390838" y="175324"/>
                  </a:lnTo>
                  <a:lnTo>
                    <a:pt x="319581" y="191758"/>
                  </a:lnTo>
                  <a:lnTo>
                    <a:pt x="254881" y="208714"/>
                  </a:lnTo>
                  <a:lnTo>
                    <a:pt x="196960" y="226161"/>
                  </a:lnTo>
                  <a:lnTo>
                    <a:pt x="146040" y="244072"/>
                  </a:lnTo>
                  <a:lnTo>
                    <a:pt x="102343" y="262418"/>
                  </a:lnTo>
                  <a:lnTo>
                    <a:pt x="66093" y="281170"/>
                  </a:lnTo>
                  <a:lnTo>
                    <a:pt x="26165" y="309996"/>
                  </a:lnTo>
                  <a:lnTo>
                    <a:pt x="1065" y="349584"/>
                  </a:lnTo>
                  <a:lnTo>
                    <a:pt x="0" y="359664"/>
                  </a:lnTo>
                  <a:lnTo>
                    <a:pt x="1065" y="369705"/>
                  </a:lnTo>
                  <a:lnTo>
                    <a:pt x="26165" y="409153"/>
                  </a:lnTo>
                  <a:lnTo>
                    <a:pt x="66093" y="437888"/>
                  </a:lnTo>
                  <a:lnTo>
                    <a:pt x="102343" y="456584"/>
                  </a:lnTo>
                  <a:lnTo>
                    <a:pt x="146040" y="474878"/>
                  </a:lnTo>
                  <a:lnTo>
                    <a:pt x="196960" y="492742"/>
                  </a:lnTo>
                  <a:lnTo>
                    <a:pt x="254881" y="510146"/>
                  </a:lnTo>
                  <a:lnTo>
                    <a:pt x="319581" y="527062"/>
                  </a:lnTo>
                  <a:lnTo>
                    <a:pt x="390838" y="543461"/>
                  </a:lnTo>
                  <a:lnTo>
                    <a:pt x="428855" y="551458"/>
                  </a:lnTo>
                  <a:lnTo>
                    <a:pt x="468428" y="559315"/>
                  </a:lnTo>
                  <a:lnTo>
                    <a:pt x="509529" y="567027"/>
                  </a:lnTo>
                  <a:lnTo>
                    <a:pt x="552130" y="574593"/>
                  </a:lnTo>
                  <a:lnTo>
                    <a:pt x="596203" y="582008"/>
                  </a:lnTo>
                  <a:lnTo>
                    <a:pt x="641721" y="589268"/>
                  </a:lnTo>
                  <a:lnTo>
                    <a:pt x="688655" y="596370"/>
                  </a:lnTo>
                  <a:lnTo>
                    <a:pt x="736978" y="603310"/>
                  </a:lnTo>
                  <a:lnTo>
                    <a:pt x="786662" y="610085"/>
                  </a:lnTo>
                  <a:lnTo>
                    <a:pt x="837679" y="616691"/>
                  </a:lnTo>
                  <a:lnTo>
                    <a:pt x="890002" y="623124"/>
                  </a:lnTo>
                  <a:lnTo>
                    <a:pt x="943603" y="629382"/>
                  </a:lnTo>
                  <a:lnTo>
                    <a:pt x="998453" y="635459"/>
                  </a:lnTo>
                  <a:lnTo>
                    <a:pt x="1054525" y="641353"/>
                  </a:lnTo>
                  <a:lnTo>
                    <a:pt x="1111791" y="647061"/>
                  </a:lnTo>
                  <a:lnTo>
                    <a:pt x="1170224" y="652577"/>
                  </a:lnTo>
                  <a:lnTo>
                    <a:pt x="1229796" y="657900"/>
                  </a:lnTo>
                  <a:lnTo>
                    <a:pt x="1290478" y="663024"/>
                  </a:lnTo>
                  <a:lnTo>
                    <a:pt x="1352243" y="667948"/>
                  </a:lnTo>
                  <a:lnTo>
                    <a:pt x="1415063" y="672666"/>
                  </a:lnTo>
                  <a:lnTo>
                    <a:pt x="1478911" y="677176"/>
                  </a:lnTo>
                  <a:lnTo>
                    <a:pt x="1543758" y="681473"/>
                  </a:lnTo>
                  <a:lnTo>
                    <a:pt x="1609577" y="685555"/>
                  </a:lnTo>
                  <a:lnTo>
                    <a:pt x="1676341" y="689417"/>
                  </a:lnTo>
                  <a:lnTo>
                    <a:pt x="1744020" y="693056"/>
                  </a:lnTo>
                  <a:lnTo>
                    <a:pt x="1812587" y="696468"/>
                  </a:lnTo>
                  <a:lnTo>
                    <a:pt x="1882016" y="699651"/>
                  </a:lnTo>
                  <a:lnTo>
                    <a:pt x="1952276" y="702599"/>
                  </a:lnTo>
                  <a:lnTo>
                    <a:pt x="2023342" y="705310"/>
                  </a:lnTo>
                  <a:lnTo>
                    <a:pt x="2095185" y="707780"/>
                  </a:lnTo>
                  <a:lnTo>
                    <a:pt x="2167778" y="710005"/>
                  </a:lnTo>
                  <a:lnTo>
                    <a:pt x="2241091" y="711982"/>
                  </a:lnTo>
                  <a:lnTo>
                    <a:pt x="2315099" y="713707"/>
                  </a:lnTo>
                  <a:lnTo>
                    <a:pt x="2389773" y="715176"/>
                  </a:lnTo>
                  <a:lnTo>
                    <a:pt x="2465084" y="716387"/>
                  </a:lnTo>
                  <a:lnTo>
                    <a:pt x="2541006" y="717335"/>
                  </a:lnTo>
                  <a:lnTo>
                    <a:pt x="2617511" y="718016"/>
                  </a:lnTo>
                  <a:lnTo>
                    <a:pt x="2694570" y="718427"/>
                  </a:lnTo>
                  <a:lnTo>
                    <a:pt x="2772156" y="718565"/>
                  </a:lnTo>
                  <a:lnTo>
                    <a:pt x="2849780" y="718427"/>
                  </a:lnTo>
                  <a:lnTo>
                    <a:pt x="2926876" y="718016"/>
                  </a:lnTo>
                  <a:lnTo>
                    <a:pt x="3003416" y="717335"/>
                  </a:lnTo>
                  <a:lnTo>
                    <a:pt x="3079372" y="716387"/>
                  </a:lnTo>
                  <a:lnTo>
                    <a:pt x="3154717" y="715176"/>
                  </a:lnTo>
                  <a:lnTo>
                    <a:pt x="3229422" y="713707"/>
                  </a:lnTo>
                  <a:lnTo>
                    <a:pt x="3303460" y="711982"/>
                  </a:lnTo>
                  <a:lnTo>
                    <a:pt x="3376804" y="710005"/>
                  </a:lnTo>
                  <a:lnTo>
                    <a:pt x="3449424" y="707780"/>
                  </a:lnTo>
                  <a:lnTo>
                    <a:pt x="3521295" y="705310"/>
                  </a:lnTo>
                  <a:lnTo>
                    <a:pt x="3592387" y="702599"/>
                  </a:lnTo>
                  <a:lnTo>
                    <a:pt x="3662673" y="699651"/>
                  </a:lnTo>
                  <a:lnTo>
                    <a:pt x="3732125" y="696468"/>
                  </a:lnTo>
                  <a:lnTo>
                    <a:pt x="3800715" y="693056"/>
                  </a:lnTo>
                  <a:lnTo>
                    <a:pt x="3868417" y="689417"/>
                  </a:lnTo>
                  <a:lnTo>
                    <a:pt x="3935201" y="685555"/>
                  </a:lnTo>
                  <a:lnTo>
                    <a:pt x="4001040" y="681473"/>
                  </a:lnTo>
                  <a:lnTo>
                    <a:pt x="4065907" y="677176"/>
                  </a:lnTo>
                  <a:lnTo>
                    <a:pt x="4129773" y="672666"/>
                  </a:lnTo>
                  <a:lnTo>
                    <a:pt x="4192610" y="667948"/>
                  </a:lnTo>
                  <a:lnTo>
                    <a:pt x="4254392" y="663024"/>
                  </a:lnTo>
                  <a:lnTo>
                    <a:pt x="4315090" y="657900"/>
                  </a:lnTo>
                  <a:lnTo>
                    <a:pt x="4374676" y="652577"/>
                  </a:lnTo>
                  <a:lnTo>
                    <a:pt x="4433123" y="647061"/>
                  </a:lnTo>
                  <a:lnTo>
                    <a:pt x="4490403" y="641353"/>
                  </a:lnTo>
                  <a:lnTo>
                    <a:pt x="4546487" y="635459"/>
                  </a:lnTo>
                  <a:lnTo>
                    <a:pt x="4601349" y="629382"/>
                  </a:lnTo>
                  <a:lnTo>
                    <a:pt x="4654961" y="623124"/>
                  </a:lnTo>
                  <a:lnTo>
                    <a:pt x="4707294" y="616691"/>
                  </a:lnTo>
                  <a:lnTo>
                    <a:pt x="4758321" y="610085"/>
                  </a:lnTo>
                  <a:lnTo>
                    <a:pt x="4808014" y="603310"/>
                  </a:lnTo>
                  <a:lnTo>
                    <a:pt x="4856345" y="596370"/>
                  </a:lnTo>
                  <a:lnTo>
                    <a:pt x="4903287" y="589268"/>
                  </a:lnTo>
                  <a:lnTo>
                    <a:pt x="4948812" y="582008"/>
                  </a:lnTo>
                  <a:lnTo>
                    <a:pt x="4992892" y="574593"/>
                  </a:lnTo>
                  <a:lnTo>
                    <a:pt x="5035499" y="567027"/>
                  </a:lnTo>
                  <a:lnTo>
                    <a:pt x="5076606" y="559315"/>
                  </a:lnTo>
                  <a:lnTo>
                    <a:pt x="5116184" y="551458"/>
                  </a:lnTo>
                  <a:lnTo>
                    <a:pt x="5154206" y="543461"/>
                  </a:lnTo>
                  <a:lnTo>
                    <a:pt x="5225470" y="527062"/>
                  </a:lnTo>
                  <a:lnTo>
                    <a:pt x="5290177" y="510146"/>
                  </a:lnTo>
                  <a:lnTo>
                    <a:pt x="5348103" y="492742"/>
                  </a:lnTo>
                  <a:lnTo>
                    <a:pt x="5399027" y="474878"/>
                  </a:lnTo>
                  <a:lnTo>
                    <a:pt x="5442727" y="456584"/>
                  </a:lnTo>
                  <a:lnTo>
                    <a:pt x="5478979" y="437888"/>
                  </a:lnTo>
                  <a:lnTo>
                    <a:pt x="5518908" y="409153"/>
                  </a:lnTo>
                  <a:lnTo>
                    <a:pt x="5544009" y="369705"/>
                  </a:lnTo>
                  <a:lnTo>
                    <a:pt x="5545074" y="359664"/>
                  </a:lnTo>
                  <a:lnTo>
                    <a:pt x="5544009" y="349584"/>
                  </a:lnTo>
                  <a:lnTo>
                    <a:pt x="5518908" y="309996"/>
                  </a:lnTo>
                  <a:lnTo>
                    <a:pt x="5478979" y="281170"/>
                  </a:lnTo>
                  <a:lnTo>
                    <a:pt x="5442727" y="262418"/>
                  </a:lnTo>
                  <a:lnTo>
                    <a:pt x="5399027" y="244072"/>
                  </a:lnTo>
                  <a:lnTo>
                    <a:pt x="5348103" y="226161"/>
                  </a:lnTo>
                  <a:lnTo>
                    <a:pt x="5290177" y="208714"/>
                  </a:lnTo>
                  <a:lnTo>
                    <a:pt x="5225470" y="191758"/>
                  </a:lnTo>
                  <a:lnTo>
                    <a:pt x="5154206" y="175324"/>
                  </a:lnTo>
                  <a:lnTo>
                    <a:pt x="5116184" y="167310"/>
                  </a:lnTo>
                  <a:lnTo>
                    <a:pt x="5076606" y="159438"/>
                  </a:lnTo>
                  <a:lnTo>
                    <a:pt x="5035499" y="151710"/>
                  </a:lnTo>
                  <a:lnTo>
                    <a:pt x="4992892" y="144131"/>
                  </a:lnTo>
                  <a:lnTo>
                    <a:pt x="4948812" y="136703"/>
                  </a:lnTo>
                  <a:lnTo>
                    <a:pt x="4903287" y="129430"/>
                  </a:lnTo>
                  <a:lnTo>
                    <a:pt x="4856345" y="122317"/>
                  </a:lnTo>
                  <a:lnTo>
                    <a:pt x="4808014" y="115365"/>
                  </a:lnTo>
                  <a:lnTo>
                    <a:pt x="4758321" y="108580"/>
                  </a:lnTo>
                  <a:lnTo>
                    <a:pt x="4707294" y="101964"/>
                  </a:lnTo>
                  <a:lnTo>
                    <a:pt x="4654961" y="95522"/>
                  </a:lnTo>
                  <a:lnTo>
                    <a:pt x="4601349" y="89256"/>
                  </a:lnTo>
                  <a:lnTo>
                    <a:pt x="4546487" y="83171"/>
                  </a:lnTo>
                  <a:lnTo>
                    <a:pt x="4490403" y="77269"/>
                  </a:lnTo>
                  <a:lnTo>
                    <a:pt x="4433123" y="71555"/>
                  </a:lnTo>
                  <a:lnTo>
                    <a:pt x="4374676" y="66033"/>
                  </a:lnTo>
                  <a:lnTo>
                    <a:pt x="4315090" y="60705"/>
                  </a:lnTo>
                  <a:lnTo>
                    <a:pt x="4254392" y="55575"/>
                  </a:lnTo>
                  <a:lnTo>
                    <a:pt x="4192610" y="50647"/>
                  </a:lnTo>
                  <a:lnTo>
                    <a:pt x="4129773" y="45924"/>
                  </a:lnTo>
                  <a:lnTo>
                    <a:pt x="4065907" y="41411"/>
                  </a:lnTo>
                  <a:lnTo>
                    <a:pt x="4001040" y="37110"/>
                  </a:lnTo>
                  <a:lnTo>
                    <a:pt x="3935201" y="33025"/>
                  </a:lnTo>
                  <a:lnTo>
                    <a:pt x="3868417" y="29161"/>
                  </a:lnTo>
                  <a:lnTo>
                    <a:pt x="3800715" y="25519"/>
                  </a:lnTo>
                  <a:lnTo>
                    <a:pt x="3732125" y="22105"/>
                  </a:lnTo>
                  <a:lnTo>
                    <a:pt x="3662673" y="18921"/>
                  </a:lnTo>
                  <a:lnTo>
                    <a:pt x="3592387" y="15971"/>
                  </a:lnTo>
                  <a:lnTo>
                    <a:pt x="3521295" y="13259"/>
                  </a:lnTo>
                  <a:lnTo>
                    <a:pt x="3449424" y="10788"/>
                  </a:lnTo>
                  <a:lnTo>
                    <a:pt x="3376804" y="8562"/>
                  </a:lnTo>
                  <a:lnTo>
                    <a:pt x="3303460" y="6584"/>
                  </a:lnTo>
                  <a:lnTo>
                    <a:pt x="3229422" y="4859"/>
                  </a:lnTo>
                  <a:lnTo>
                    <a:pt x="3154717" y="3389"/>
                  </a:lnTo>
                  <a:lnTo>
                    <a:pt x="3079372" y="2178"/>
                  </a:lnTo>
                  <a:lnTo>
                    <a:pt x="3003416" y="1230"/>
                  </a:lnTo>
                  <a:lnTo>
                    <a:pt x="2926876" y="549"/>
                  </a:lnTo>
                  <a:lnTo>
                    <a:pt x="2849780" y="137"/>
                  </a:lnTo>
                  <a:lnTo>
                    <a:pt x="2772156" y="0"/>
                  </a:lnTo>
                  <a:close/>
                </a:path>
              </a:pathLst>
            </a:custGeom>
            <a:ln w="9524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46713" y="3122421"/>
              <a:ext cx="1584325" cy="504825"/>
            </a:xfrm>
            <a:custGeom>
              <a:avLst/>
              <a:gdLst/>
              <a:ahLst/>
              <a:cxnLst/>
              <a:rect l="l" t="t" r="r" b="b"/>
              <a:pathLst>
                <a:path w="1584325" h="504825">
                  <a:moveTo>
                    <a:pt x="792480" y="0"/>
                  </a:moveTo>
                  <a:lnTo>
                    <a:pt x="724034" y="924"/>
                  </a:lnTo>
                  <a:lnTo>
                    <a:pt x="657218" y="3648"/>
                  </a:lnTo>
                  <a:lnTo>
                    <a:pt x="592269" y="8095"/>
                  </a:lnTo>
                  <a:lnTo>
                    <a:pt x="529423" y="14191"/>
                  </a:lnTo>
                  <a:lnTo>
                    <a:pt x="468916" y="21860"/>
                  </a:lnTo>
                  <a:lnTo>
                    <a:pt x="410985" y="31027"/>
                  </a:lnTo>
                  <a:lnTo>
                    <a:pt x="355868" y="41616"/>
                  </a:lnTo>
                  <a:lnTo>
                    <a:pt x="303800" y="53553"/>
                  </a:lnTo>
                  <a:lnTo>
                    <a:pt x="255018" y="66761"/>
                  </a:lnTo>
                  <a:lnTo>
                    <a:pt x="209759" y="81165"/>
                  </a:lnTo>
                  <a:lnTo>
                    <a:pt x="168260" y="96691"/>
                  </a:lnTo>
                  <a:lnTo>
                    <a:pt x="130756" y="113263"/>
                  </a:lnTo>
                  <a:lnTo>
                    <a:pt x="68684" y="149243"/>
                  </a:lnTo>
                  <a:lnTo>
                    <a:pt x="25436" y="188502"/>
                  </a:lnTo>
                  <a:lnTo>
                    <a:pt x="2905" y="230438"/>
                  </a:lnTo>
                  <a:lnTo>
                    <a:pt x="0" y="252222"/>
                  </a:lnTo>
                  <a:lnTo>
                    <a:pt x="2905" y="274005"/>
                  </a:lnTo>
                  <a:lnTo>
                    <a:pt x="25436" y="315941"/>
                  </a:lnTo>
                  <a:lnTo>
                    <a:pt x="68684" y="355201"/>
                  </a:lnTo>
                  <a:lnTo>
                    <a:pt x="130756" y="391180"/>
                  </a:lnTo>
                  <a:lnTo>
                    <a:pt x="168260" y="407752"/>
                  </a:lnTo>
                  <a:lnTo>
                    <a:pt x="209759" y="423278"/>
                  </a:lnTo>
                  <a:lnTo>
                    <a:pt x="255018" y="437682"/>
                  </a:lnTo>
                  <a:lnTo>
                    <a:pt x="303800" y="450891"/>
                  </a:lnTo>
                  <a:lnTo>
                    <a:pt x="355868" y="462827"/>
                  </a:lnTo>
                  <a:lnTo>
                    <a:pt x="410985" y="473416"/>
                  </a:lnTo>
                  <a:lnTo>
                    <a:pt x="468916" y="482583"/>
                  </a:lnTo>
                  <a:lnTo>
                    <a:pt x="529423" y="490252"/>
                  </a:lnTo>
                  <a:lnTo>
                    <a:pt x="592269" y="496348"/>
                  </a:lnTo>
                  <a:lnTo>
                    <a:pt x="657218" y="500795"/>
                  </a:lnTo>
                  <a:lnTo>
                    <a:pt x="724034" y="503519"/>
                  </a:lnTo>
                  <a:lnTo>
                    <a:pt x="792480" y="504444"/>
                  </a:lnTo>
                  <a:lnTo>
                    <a:pt x="860811" y="503519"/>
                  </a:lnTo>
                  <a:lnTo>
                    <a:pt x="927525" y="500795"/>
                  </a:lnTo>
                  <a:lnTo>
                    <a:pt x="992383" y="496348"/>
                  </a:lnTo>
                  <a:lnTo>
                    <a:pt x="1055148" y="490252"/>
                  </a:lnTo>
                  <a:lnTo>
                    <a:pt x="1115584" y="482583"/>
                  </a:lnTo>
                  <a:lnTo>
                    <a:pt x="1173453" y="473416"/>
                  </a:lnTo>
                  <a:lnTo>
                    <a:pt x="1228518" y="462827"/>
                  </a:lnTo>
                  <a:lnTo>
                    <a:pt x="1280540" y="450891"/>
                  </a:lnTo>
                  <a:lnTo>
                    <a:pt x="1329284" y="437682"/>
                  </a:lnTo>
                  <a:lnTo>
                    <a:pt x="1374512" y="423278"/>
                  </a:lnTo>
                  <a:lnTo>
                    <a:pt x="1415987" y="407752"/>
                  </a:lnTo>
                  <a:lnTo>
                    <a:pt x="1453470" y="391180"/>
                  </a:lnTo>
                  <a:lnTo>
                    <a:pt x="1515516" y="355201"/>
                  </a:lnTo>
                  <a:lnTo>
                    <a:pt x="1558752" y="315941"/>
                  </a:lnTo>
                  <a:lnTo>
                    <a:pt x="1581280" y="274005"/>
                  </a:lnTo>
                  <a:lnTo>
                    <a:pt x="1584185" y="252222"/>
                  </a:lnTo>
                  <a:lnTo>
                    <a:pt x="1581280" y="230438"/>
                  </a:lnTo>
                  <a:lnTo>
                    <a:pt x="1558752" y="188502"/>
                  </a:lnTo>
                  <a:lnTo>
                    <a:pt x="1515516" y="149243"/>
                  </a:lnTo>
                  <a:lnTo>
                    <a:pt x="1453470" y="113263"/>
                  </a:lnTo>
                  <a:lnTo>
                    <a:pt x="1415987" y="96691"/>
                  </a:lnTo>
                  <a:lnTo>
                    <a:pt x="1374512" y="81165"/>
                  </a:lnTo>
                  <a:lnTo>
                    <a:pt x="1329284" y="66761"/>
                  </a:lnTo>
                  <a:lnTo>
                    <a:pt x="1280540" y="53553"/>
                  </a:lnTo>
                  <a:lnTo>
                    <a:pt x="1228518" y="41616"/>
                  </a:lnTo>
                  <a:lnTo>
                    <a:pt x="1173453" y="31027"/>
                  </a:lnTo>
                  <a:lnTo>
                    <a:pt x="1115584" y="21860"/>
                  </a:lnTo>
                  <a:lnTo>
                    <a:pt x="1055148" y="14191"/>
                  </a:lnTo>
                  <a:lnTo>
                    <a:pt x="992383" y="8095"/>
                  </a:lnTo>
                  <a:lnTo>
                    <a:pt x="927525" y="3648"/>
                  </a:lnTo>
                  <a:lnTo>
                    <a:pt x="860811" y="924"/>
                  </a:lnTo>
                  <a:lnTo>
                    <a:pt x="792480" y="0"/>
                  </a:lnTo>
                  <a:close/>
                </a:path>
              </a:pathLst>
            </a:custGeom>
            <a:ln w="9525">
              <a:solidFill>
                <a:srgbClr val="3434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82477" y="3409695"/>
              <a:ext cx="527050" cy="1950085"/>
            </a:xfrm>
            <a:custGeom>
              <a:avLst/>
              <a:gdLst/>
              <a:ahLst/>
              <a:cxnLst/>
              <a:rect l="l" t="t" r="r" b="b"/>
              <a:pathLst>
                <a:path w="527050" h="1950085">
                  <a:moveTo>
                    <a:pt x="494403" y="74775"/>
                  </a:moveTo>
                  <a:lnTo>
                    <a:pt x="485275" y="72422"/>
                  </a:lnTo>
                  <a:lnTo>
                    <a:pt x="0" y="1946148"/>
                  </a:lnTo>
                  <a:lnTo>
                    <a:pt x="1523" y="1948434"/>
                  </a:lnTo>
                  <a:lnTo>
                    <a:pt x="4571" y="1949196"/>
                  </a:lnTo>
                  <a:lnTo>
                    <a:pt x="6858" y="1949958"/>
                  </a:lnTo>
                  <a:lnTo>
                    <a:pt x="9143" y="1948434"/>
                  </a:lnTo>
                  <a:lnTo>
                    <a:pt x="9905" y="1946148"/>
                  </a:lnTo>
                  <a:lnTo>
                    <a:pt x="494403" y="74775"/>
                  </a:lnTo>
                  <a:close/>
                </a:path>
                <a:path w="527050" h="1950085">
                  <a:moveTo>
                    <a:pt x="526541" y="83058"/>
                  </a:moveTo>
                  <a:lnTo>
                    <a:pt x="509016" y="0"/>
                  </a:lnTo>
                  <a:lnTo>
                    <a:pt x="452628" y="64008"/>
                  </a:lnTo>
                  <a:lnTo>
                    <a:pt x="485275" y="72422"/>
                  </a:lnTo>
                  <a:lnTo>
                    <a:pt x="488441" y="60198"/>
                  </a:lnTo>
                  <a:lnTo>
                    <a:pt x="489203" y="57912"/>
                  </a:lnTo>
                  <a:lnTo>
                    <a:pt x="491490" y="56387"/>
                  </a:lnTo>
                  <a:lnTo>
                    <a:pt x="493775" y="57150"/>
                  </a:lnTo>
                  <a:lnTo>
                    <a:pt x="496823" y="57150"/>
                  </a:lnTo>
                  <a:lnTo>
                    <a:pt x="498347" y="60198"/>
                  </a:lnTo>
                  <a:lnTo>
                    <a:pt x="498347" y="75791"/>
                  </a:lnTo>
                  <a:lnTo>
                    <a:pt x="526541" y="83058"/>
                  </a:lnTo>
                  <a:close/>
                </a:path>
                <a:path w="527050" h="1950085">
                  <a:moveTo>
                    <a:pt x="498347" y="60198"/>
                  </a:moveTo>
                  <a:lnTo>
                    <a:pt x="496823" y="57150"/>
                  </a:lnTo>
                  <a:lnTo>
                    <a:pt x="493775" y="57150"/>
                  </a:lnTo>
                  <a:lnTo>
                    <a:pt x="491490" y="56387"/>
                  </a:lnTo>
                  <a:lnTo>
                    <a:pt x="489203" y="57912"/>
                  </a:lnTo>
                  <a:lnTo>
                    <a:pt x="488441" y="60198"/>
                  </a:lnTo>
                  <a:lnTo>
                    <a:pt x="485275" y="72422"/>
                  </a:lnTo>
                  <a:lnTo>
                    <a:pt x="494403" y="74775"/>
                  </a:lnTo>
                  <a:lnTo>
                    <a:pt x="497585" y="62484"/>
                  </a:lnTo>
                  <a:lnTo>
                    <a:pt x="498347" y="60198"/>
                  </a:lnTo>
                  <a:close/>
                </a:path>
                <a:path w="527050" h="1950085">
                  <a:moveTo>
                    <a:pt x="498347" y="75791"/>
                  </a:moveTo>
                  <a:lnTo>
                    <a:pt x="498347" y="60198"/>
                  </a:lnTo>
                  <a:lnTo>
                    <a:pt x="497585" y="62484"/>
                  </a:lnTo>
                  <a:lnTo>
                    <a:pt x="494403" y="74775"/>
                  </a:lnTo>
                  <a:lnTo>
                    <a:pt x="498347" y="75791"/>
                  </a:lnTo>
                  <a:close/>
                </a:path>
              </a:pathLst>
            </a:custGeom>
            <a:solidFill>
              <a:srgbClr val="3434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19865" y="3409695"/>
              <a:ext cx="1369060" cy="1369060"/>
            </a:xfrm>
            <a:custGeom>
              <a:avLst/>
              <a:gdLst/>
              <a:ahLst/>
              <a:cxnLst/>
              <a:rect l="l" t="t" r="r" b="b"/>
              <a:pathLst>
                <a:path w="1369060" h="1369060">
                  <a:moveTo>
                    <a:pt x="684276" y="0"/>
                  </a:moveTo>
                  <a:lnTo>
                    <a:pt x="635403" y="1717"/>
                  </a:lnTo>
                  <a:lnTo>
                    <a:pt x="587459" y="6794"/>
                  </a:lnTo>
                  <a:lnTo>
                    <a:pt x="540558" y="15113"/>
                  </a:lnTo>
                  <a:lnTo>
                    <a:pt x="494817" y="26560"/>
                  </a:lnTo>
                  <a:lnTo>
                    <a:pt x="450352" y="41018"/>
                  </a:lnTo>
                  <a:lnTo>
                    <a:pt x="407277" y="58372"/>
                  </a:lnTo>
                  <a:lnTo>
                    <a:pt x="365709" y="78505"/>
                  </a:lnTo>
                  <a:lnTo>
                    <a:pt x="325764" y="101303"/>
                  </a:lnTo>
                  <a:lnTo>
                    <a:pt x="287558" y="126650"/>
                  </a:lnTo>
                  <a:lnTo>
                    <a:pt x="251205" y="154429"/>
                  </a:lnTo>
                  <a:lnTo>
                    <a:pt x="216822" y="184525"/>
                  </a:lnTo>
                  <a:lnTo>
                    <a:pt x="184525" y="216822"/>
                  </a:lnTo>
                  <a:lnTo>
                    <a:pt x="154429" y="251205"/>
                  </a:lnTo>
                  <a:lnTo>
                    <a:pt x="126650" y="287558"/>
                  </a:lnTo>
                  <a:lnTo>
                    <a:pt x="101303" y="325765"/>
                  </a:lnTo>
                  <a:lnTo>
                    <a:pt x="78505" y="365710"/>
                  </a:lnTo>
                  <a:lnTo>
                    <a:pt x="58372" y="407277"/>
                  </a:lnTo>
                  <a:lnTo>
                    <a:pt x="41018" y="450352"/>
                  </a:lnTo>
                  <a:lnTo>
                    <a:pt x="26560" y="494817"/>
                  </a:lnTo>
                  <a:lnTo>
                    <a:pt x="15113" y="540558"/>
                  </a:lnTo>
                  <a:lnTo>
                    <a:pt x="6794" y="587459"/>
                  </a:lnTo>
                  <a:lnTo>
                    <a:pt x="1717" y="635403"/>
                  </a:lnTo>
                  <a:lnTo>
                    <a:pt x="0" y="684276"/>
                  </a:lnTo>
                  <a:lnTo>
                    <a:pt x="1717" y="733148"/>
                  </a:lnTo>
                  <a:lnTo>
                    <a:pt x="6794" y="781093"/>
                  </a:lnTo>
                  <a:lnTo>
                    <a:pt x="15113" y="827993"/>
                  </a:lnTo>
                  <a:lnTo>
                    <a:pt x="26560" y="873734"/>
                  </a:lnTo>
                  <a:lnTo>
                    <a:pt x="41018" y="918200"/>
                  </a:lnTo>
                  <a:lnTo>
                    <a:pt x="58372" y="961274"/>
                  </a:lnTo>
                  <a:lnTo>
                    <a:pt x="78505" y="1002842"/>
                  </a:lnTo>
                  <a:lnTo>
                    <a:pt x="101303" y="1042787"/>
                  </a:lnTo>
                  <a:lnTo>
                    <a:pt x="126650" y="1080994"/>
                  </a:lnTo>
                  <a:lnTo>
                    <a:pt x="154429" y="1117346"/>
                  </a:lnTo>
                  <a:lnTo>
                    <a:pt x="184525" y="1151729"/>
                  </a:lnTo>
                  <a:lnTo>
                    <a:pt x="216822" y="1184026"/>
                  </a:lnTo>
                  <a:lnTo>
                    <a:pt x="251205" y="1214123"/>
                  </a:lnTo>
                  <a:lnTo>
                    <a:pt x="287558" y="1241902"/>
                  </a:lnTo>
                  <a:lnTo>
                    <a:pt x="325764" y="1267248"/>
                  </a:lnTo>
                  <a:lnTo>
                    <a:pt x="365709" y="1290046"/>
                  </a:lnTo>
                  <a:lnTo>
                    <a:pt x="407277" y="1310179"/>
                  </a:lnTo>
                  <a:lnTo>
                    <a:pt x="450352" y="1327533"/>
                  </a:lnTo>
                  <a:lnTo>
                    <a:pt x="494817" y="1341991"/>
                  </a:lnTo>
                  <a:lnTo>
                    <a:pt x="540558" y="1353438"/>
                  </a:lnTo>
                  <a:lnTo>
                    <a:pt x="587459" y="1361757"/>
                  </a:lnTo>
                  <a:lnTo>
                    <a:pt x="635403" y="1366834"/>
                  </a:lnTo>
                  <a:lnTo>
                    <a:pt x="684276" y="1368552"/>
                  </a:lnTo>
                  <a:lnTo>
                    <a:pt x="733148" y="1366834"/>
                  </a:lnTo>
                  <a:lnTo>
                    <a:pt x="781093" y="1361757"/>
                  </a:lnTo>
                  <a:lnTo>
                    <a:pt x="827993" y="1353438"/>
                  </a:lnTo>
                  <a:lnTo>
                    <a:pt x="873734" y="1341991"/>
                  </a:lnTo>
                  <a:lnTo>
                    <a:pt x="918200" y="1327533"/>
                  </a:lnTo>
                  <a:lnTo>
                    <a:pt x="961274" y="1310179"/>
                  </a:lnTo>
                  <a:lnTo>
                    <a:pt x="1002842" y="1290046"/>
                  </a:lnTo>
                  <a:lnTo>
                    <a:pt x="1042787" y="1267248"/>
                  </a:lnTo>
                  <a:lnTo>
                    <a:pt x="1080993" y="1241902"/>
                  </a:lnTo>
                  <a:lnTo>
                    <a:pt x="1117346" y="1214123"/>
                  </a:lnTo>
                  <a:lnTo>
                    <a:pt x="1151729" y="1184026"/>
                  </a:lnTo>
                  <a:lnTo>
                    <a:pt x="1184026" y="1151729"/>
                  </a:lnTo>
                  <a:lnTo>
                    <a:pt x="1214122" y="1117346"/>
                  </a:lnTo>
                  <a:lnTo>
                    <a:pt x="1241901" y="1080994"/>
                  </a:lnTo>
                  <a:lnTo>
                    <a:pt x="1267248" y="1042787"/>
                  </a:lnTo>
                  <a:lnTo>
                    <a:pt x="1290045" y="1002842"/>
                  </a:lnTo>
                  <a:lnTo>
                    <a:pt x="1310179" y="961274"/>
                  </a:lnTo>
                  <a:lnTo>
                    <a:pt x="1327533" y="918200"/>
                  </a:lnTo>
                  <a:lnTo>
                    <a:pt x="1341991" y="873734"/>
                  </a:lnTo>
                  <a:lnTo>
                    <a:pt x="1353437" y="827993"/>
                  </a:lnTo>
                  <a:lnTo>
                    <a:pt x="1361757" y="781093"/>
                  </a:lnTo>
                  <a:lnTo>
                    <a:pt x="1366833" y="733148"/>
                  </a:lnTo>
                  <a:lnTo>
                    <a:pt x="1368551" y="684276"/>
                  </a:lnTo>
                  <a:lnTo>
                    <a:pt x="1366833" y="635403"/>
                  </a:lnTo>
                  <a:lnTo>
                    <a:pt x="1361757" y="587459"/>
                  </a:lnTo>
                  <a:lnTo>
                    <a:pt x="1353437" y="540558"/>
                  </a:lnTo>
                  <a:lnTo>
                    <a:pt x="1341991" y="494817"/>
                  </a:lnTo>
                  <a:lnTo>
                    <a:pt x="1327533" y="450352"/>
                  </a:lnTo>
                  <a:lnTo>
                    <a:pt x="1310179" y="407277"/>
                  </a:lnTo>
                  <a:lnTo>
                    <a:pt x="1290045" y="365710"/>
                  </a:lnTo>
                  <a:lnTo>
                    <a:pt x="1267248" y="325765"/>
                  </a:lnTo>
                  <a:lnTo>
                    <a:pt x="1241901" y="287558"/>
                  </a:lnTo>
                  <a:lnTo>
                    <a:pt x="1214122" y="251205"/>
                  </a:lnTo>
                  <a:lnTo>
                    <a:pt x="1184026" y="216822"/>
                  </a:lnTo>
                  <a:lnTo>
                    <a:pt x="1151729" y="184525"/>
                  </a:lnTo>
                  <a:lnTo>
                    <a:pt x="1117346" y="154429"/>
                  </a:lnTo>
                  <a:lnTo>
                    <a:pt x="1080993" y="126650"/>
                  </a:lnTo>
                  <a:lnTo>
                    <a:pt x="1042787" y="101303"/>
                  </a:lnTo>
                  <a:lnTo>
                    <a:pt x="1002842" y="78505"/>
                  </a:lnTo>
                  <a:lnTo>
                    <a:pt x="961274" y="58372"/>
                  </a:lnTo>
                  <a:lnTo>
                    <a:pt x="918200" y="41018"/>
                  </a:lnTo>
                  <a:lnTo>
                    <a:pt x="873734" y="26560"/>
                  </a:lnTo>
                  <a:lnTo>
                    <a:pt x="827993" y="15113"/>
                  </a:lnTo>
                  <a:lnTo>
                    <a:pt x="781093" y="6794"/>
                  </a:lnTo>
                  <a:lnTo>
                    <a:pt x="733148" y="1717"/>
                  </a:lnTo>
                  <a:lnTo>
                    <a:pt x="684276" y="0"/>
                  </a:lnTo>
                  <a:close/>
                </a:path>
              </a:pathLst>
            </a:custGeom>
            <a:ln w="9525">
              <a:solidFill>
                <a:srgbClr val="01CC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09325" y="4705095"/>
              <a:ext cx="1013460" cy="1447165"/>
            </a:xfrm>
            <a:custGeom>
              <a:avLst/>
              <a:gdLst/>
              <a:ahLst/>
              <a:cxnLst/>
              <a:rect l="l" t="t" r="r" b="b"/>
              <a:pathLst>
                <a:path w="1013460" h="1447164">
                  <a:moveTo>
                    <a:pt x="974107" y="65371"/>
                  </a:moveTo>
                  <a:lnTo>
                    <a:pt x="966004" y="59639"/>
                  </a:lnTo>
                  <a:lnTo>
                    <a:pt x="1523" y="1438656"/>
                  </a:lnTo>
                  <a:lnTo>
                    <a:pt x="0" y="1440942"/>
                  </a:lnTo>
                  <a:lnTo>
                    <a:pt x="762" y="1443990"/>
                  </a:lnTo>
                  <a:lnTo>
                    <a:pt x="5334" y="1447038"/>
                  </a:lnTo>
                  <a:lnTo>
                    <a:pt x="8381" y="1446276"/>
                  </a:lnTo>
                  <a:lnTo>
                    <a:pt x="9905" y="1443990"/>
                  </a:lnTo>
                  <a:lnTo>
                    <a:pt x="974107" y="65371"/>
                  </a:lnTo>
                  <a:close/>
                </a:path>
                <a:path w="1013460" h="1447164">
                  <a:moveTo>
                    <a:pt x="1013460" y="0"/>
                  </a:moveTo>
                  <a:lnTo>
                    <a:pt x="938784" y="40386"/>
                  </a:lnTo>
                  <a:lnTo>
                    <a:pt x="966004" y="59639"/>
                  </a:lnTo>
                  <a:lnTo>
                    <a:pt x="973074" y="49530"/>
                  </a:lnTo>
                  <a:lnTo>
                    <a:pt x="974598" y="47244"/>
                  </a:lnTo>
                  <a:lnTo>
                    <a:pt x="977646" y="46481"/>
                  </a:lnTo>
                  <a:lnTo>
                    <a:pt x="982218" y="49530"/>
                  </a:lnTo>
                  <a:lnTo>
                    <a:pt x="982980" y="52578"/>
                  </a:lnTo>
                  <a:lnTo>
                    <a:pt x="982980" y="71646"/>
                  </a:lnTo>
                  <a:lnTo>
                    <a:pt x="1001268" y="84581"/>
                  </a:lnTo>
                  <a:lnTo>
                    <a:pt x="1013460" y="0"/>
                  </a:lnTo>
                  <a:close/>
                </a:path>
                <a:path w="1013460" h="1447164">
                  <a:moveTo>
                    <a:pt x="982980" y="52578"/>
                  </a:moveTo>
                  <a:lnTo>
                    <a:pt x="982218" y="49530"/>
                  </a:lnTo>
                  <a:lnTo>
                    <a:pt x="977646" y="46481"/>
                  </a:lnTo>
                  <a:lnTo>
                    <a:pt x="974598" y="47244"/>
                  </a:lnTo>
                  <a:lnTo>
                    <a:pt x="973074" y="49530"/>
                  </a:lnTo>
                  <a:lnTo>
                    <a:pt x="966004" y="59639"/>
                  </a:lnTo>
                  <a:lnTo>
                    <a:pt x="974107" y="65371"/>
                  </a:lnTo>
                  <a:lnTo>
                    <a:pt x="981455" y="54864"/>
                  </a:lnTo>
                  <a:lnTo>
                    <a:pt x="982980" y="52578"/>
                  </a:lnTo>
                  <a:close/>
                </a:path>
                <a:path w="1013460" h="1447164">
                  <a:moveTo>
                    <a:pt x="982980" y="71646"/>
                  </a:moveTo>
                  <a:lnTo>
                    <a:pt x="982980" y="52578"/>
                  </a:lnTo>
                  <a:lnTo>
                    <a:pt x="981455" y="54864"/>
                  </a:lnTo>
                  <a:lnTo>
                    <a:pt x="974107" y="65371"/>
                  </a:lnTo>
                  <a:lnTo>
                    <a:pt x="982980" y="71646"/>
                  </a:lnTo>
                  <a:close/>
                </a:path>
              </a:pathLst>
            </a:custGeom>
            <a:solidFill>
              <a:srgbClr val="01CC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2.3.2	</a:t>
            </a:r>
            <a:r>
              <a:rPr dirty="0"/>
              <a:t>MANTENIMIENTO</a:t>
            </a:r>
            <a:r>
              <a:rPr spc="-25" dirty="0"/>
              <a:t> </a:t>
            </a:r>
            <a:r>
              <a:rPr dirty="0"/>
              <a:t>PREDICTIVO.</a:t>
            </a:r>
            <a:r>
              <a:rPr spc="-25" dirty="0"/>
              <a:t> </a:t>
            </a:r>
            <a:r>
              <a:rPr dirty="0"/>
              <a:t>Análisis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25" dirty="0"/>
              <a:t> </a:t>
            </a:r>
            <a:r>
              <a:rPr spc="-5" dirty="0"/>
              <a:t>aceites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8988" y="1171955"/>
            <a:ext cx="8090534" cy="4975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ANALISIS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CROMATOGRÁFICO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GASES</a:t>
            </a:r>
            <a:endParaRPr sz="2000" dirty="0">
              <a:latin typeface="Arial"/>
              <a:cs typeface="Arial"/>
            </a:endParaRPr>
          </a:p>
          <a:p>
            <a:pPr marL="12700" marR="5080"/>
            <a:r>
              <a:rPr sz="2000" spc="-10" dirty="0">
                <a:latin typeface="Arial MT"/>
                <a:cs typeface="Arial MT"/>
              </a:rPr>
              <a:t>Informan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del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tipo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defecto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interno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y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gravedad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del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mismo</a:t>
            </a:r>
            <a:r>
              <a:rPr sz="2000" spc="-10" dirty="0">
                <a:latin typeface="Arial MT"/>
                <a:cs typeface="Arial MT"/>
              </a:rPr>
              <a:t>.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 smtClean="0">
                <a:latin typeface="Arial MT"/>
                <a:cs typeface="Arial MT"/>
              </a:rPr>
              <a:t>Norma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smtClean="0">
                <a:latin typeface="Arial MT"/>
                <a:cs typeface="Arial MT"/>
              </a:rPr>
              <a:t>IEC</a:t>
            </a:r>
            <a:r>
              <a:rPr sz="2000" dirty="0" smtClean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60599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“</a:t>
            </a:r>
            <a:r>
              <a:rPr sz="2000" spc="-5" dirty="0">
                <a:latin typeface="Arial MT"/>
                <a:cs typeface="Arial MT"/>
              </a:rPr>
              <a:t>Guía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para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interpretación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análisis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gases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 err="1">
                <a:latin typeface="Arial MT"/>
                <a:cs typeface="Arial MT"/>
              </a:rPr>
              <a:t>libres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 smtClean="0">
                <a:latin typeface="Arial MT"/>
                <a:cs typeface="Arial MT"/>
              </a:rPr>
              <a:t>y</a:t>
            </a:r>
            <a:r>
              <a:rPr lang="es-ES" sz="2000" spc="-5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disueltos</a:t>
            </a:r>
            <a:r>
              <a:rPr sz="2000" spc="-5" dirty="0">
                <a:latin typeface="Arial MT"/>
                <a:cs typeface="Arial MT"/>
              </a:rPr>
              <a:t>”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45"/>
              </a:spcBef>
            </a:pPr>
            <a:endParaRPr sz="2050" dirty="0">
              <a:latin typeface="Arial MT"/>
              <a:cs typeface="Arial MT"/>
            </a:endParaRPr>
          </a:p>
          <a:p>
            <a:pPr marL="214629" indent="-202565">
              <a:buSzPct val="95000"/>
              <a:buFont typeface="Wingdings"/>
              <a:buChar char=""/>
              <a:tabLst>
                <a:tab pos="215265" algn="l"/>
              </a:tabLst>
            </a:pP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Hidrógeno</a:t>
            </a:r>
            <a:r>
              <a:rPr sz="2000" spc="-5" dirty="0">
                <a:latin typeface="Arial MT"/>
                <a:cs typeface="Arial MT"/>
              </a:rPr>
              <a:t>: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descargas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parciales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dentro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del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trafo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2050" dirty="0">
              <a:latin typeface="Arial MT"/>
              <a:cs typeface="Arial MT"/>
            </a:endParaRPr>
          </a:p>
          <a:p>
            <a:pPr marL="214629" indent="-202565">
              <a:buSzPct val="95000"/>
              <a:buFont typeface="Wingdings"/>
              <a:buChar char=""/>
              <a:tabLst>
                <a:tab pos="215265" algn="l"/>
              </a:tabLst>
            </a:pP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Metano</a:t>
            </a:r>
            <a:r>
              <a:rPr sz="2000" u="heavy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CH4</a:t>
            </a:r>
            <a:r>
              <a:rPr sz="2000" spc="-5" dirty="0">
                <a:latin typeface="Arial MT"/>
                <a:cs typeface="Arial MT"/>
              </a:rPr>
              <a:t>: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defecto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térmico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baja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temperatura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45"/>
              </a:spcBef>
              <a:buFont typeface="Wingdings"/>
              <a:buChar char=""/>
            </a:pPr>
            <a:endParaRPr sz="2050" dirty="0">
              <a:latin typeface="Arial MT"/>
              <a:cs typeface="Arial MT"/>
            </a:endParaRPr>
          </a:p>
          <a:p>
            <a:pPr marL="214629" indent="-202565">
              <a:buSzPct val="95000"/>
              <a:buFont typeface="Wingdings"/>
              <a:buChar char=""/>
              <a:tabLst>
                <a:tab pos="215265" algn="l"/>
              </a:tabLst>
            </a:pP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Etano</a:t>
            </a:r>
            <a:r>
              <a:rPr sz="2000" u="heavy" spc="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C2H6: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defecto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térmico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temperatura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media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2050" dirty="0">
              <a:latin typeface="Arial MT"/>
              <a:cs typeface="Arial MT"/>
            </a:endParaRPr>
          </a:p>
          <a:p>
            <a:pPr marL="12700" marR="325755">
              <a:buSzPct val="95000"/>
              <a:buFont typeface="Wingdings"/>
              <a:buChar char=""/>
              <a:tabLst>
                <a:tab pos="215265" algn="l"/>
              </a:tabLst>
            </a:pP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Etileno</a:t>
            </a:r>
            <a:r>
              <a:rPr sz="2000" u="heavy" spc="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C2H4</a:t>
            </a:r>
            <a:r>
              <a:rPr sz="2000" spc="-5" dirty="0">
                <a:latin typeface="Arial MT"/>
                <a:cs typeface="Arial MT"/>
              </a:rPr>
              <a:t>: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defecto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térmico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mayor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temperatura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 err="1">
                <a:latin typeface="Arial MT"/>
                <a:cs typeface="Arial MT"/>
              </a:rPr>
              <a:t>cuanto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 smtClean="0">
                <a:latin typeface="Arial MT"/>
                <a:cs typeface="Arial MT"/>
              </a:rPr>
              <a:t>mayor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smtClean="0">
                <a:latin typeface="Arial MT"/>
                <a:cs typeface="Arial MT"/>
              </a:rPr>
              <a:t>sea </a:t>
            </a:r>
            <a:r>
              <a:rPr sz="2000" spc="-5" dirty="0">
                <a:latin typeface="Arial MT"/>
                <a:cs typeface="Arial MT"/>
              </a:rPr>
              <a:t>la </a:t>
            </a:r>
            <a:r>
              <a:rPr sz="2000" spc="-10" dirty="0">
                <a:latin typeface="Arial MT"/>
                <a:cs typeface="Arial MT"/>
              </a:rPr>
              <a:t>presencia</a:t>
            </a:r>
            <a:r>
              <a:rPr sz="2000" spc="-5" dirty="0">
                <a:latin typeface="Arial MT"/>
                <a:cs typeface="Arial MT"/>
              </a:rPr>
              <a:t> 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este </a:t>
            </a:r>
            <a:r>
              <a:rPr sz="2000" dirty="0">
                <a:latin typeface="Arial MT"/>
                <a:cs typeface="Arial MT"/>
              </a:rPr>
              <a:t>gas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respecto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 </a:t>
            </a:r>
            <a:r>
              <a:rPr sz="2000" spc="-10" dirty="0">
                <a:latin typeface="Arial MT"/>
                <a:cs typeface="Arial MT"/>
              </a:rPr>
              <a:t>metano</a:t>
            </a:r>
            <a:r>
              <a:rPr sz="2000" spc="-5" dirty="0">
                <a:latin typeface="Arial MT"/>
                <a:cs typeface="Arial MT"/>
              </a:rPr>
              <a:t> y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etano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45"/>
              </a:spcBef>
              <a:buFont typeface="Wingdings"/>
              <a:buChar char=""/>
            </a:pPr>
            <a:endParaRPr sz="2050" dirty="0">
              <a:latin typeface="Arial MT"/>
              <a:cs typeface="Arial MT"/>
            </a:endParaRPr>
          </a:p>
          <a:p>
            <a:pPr marL="12700" marR="871219">
              <a:buSzPct val="95000"/>
              <a:buFont typeface="Wingdings"/>
              <a:buChar char=""/>
              <a:tabLst>
                <a:tab pos="215265" algn="l"/>
              </a:tabLst>
            </a:pP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Acetileno</a:t>
            </a:r>
            <a:r>
              <a:rPr sz="2000" u="heavy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C2H2</a:t>
            </a:r>
            <a:r>
              <a:rPr sz="2000" spc="-5" dirty="0">
                <a:latin typeface="Arial MT"/>
                <a:cs typeface="Arial MT"/>
              </a:rPr>
              <a:t>: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forma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temperatura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muy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elevada.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han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producido</a:t>
            </a:r>
            <a:r>
              <a:rPr sz="2000" spc="-5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arcos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eléctricos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gran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energía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8988" y="1071373"/>
            <a:ext cx="7832090" cy="34285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ANALISIS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CROMATOGRÁFICO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GASES</a:t>
            </a:r>
            <a:endParaRPr sz="2000"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2050" dirty="0">
              <a:latin typeface="Arial"/>
              <a:cs typeface="Arial"/>
            </a:endParaRPr>
          </a:p>
          <a:p>
            <a:pPr marL="214629" indent="-202565">
              <a:buSzPct val="95000"/>
              <a:buFont typeface="Wingdings"/>
              <a:buChar char=""/>
              <a:tabLst>
                <a:tab pos="215265" algn="l"/>
              </a:tabLst>
            </a:pP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Monóxido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carbono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</a:t>
            </a:r>
            <a:r>
              <a:rPr sz="2000" dirty="0">
                <a:latin typeface="Arial MT"/>
                <a:cs typeface="Arial MT"/>
              </a:rPr>
              <a:t>: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degradación del </a:t>
            </a:r>
            <a:r>
              <a:rPr sz="2000" spc="-10" dirty="0">
                <a:latin typeface="Arial MT"/>
                <a:cs typeface="Arial MT"/>
              </a:rPr>
              <a:t>papel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2050" dirty="0">
              <a:latin typeface="Arial MT"/>
              <a:cs typeface="Arial MT"/>
            </a:endParaRPr>
          </a:p>
          <a:p>
            <a:pPr marL="12700" marR="5080">
              <a:buSzPct val="95000"/>
              <a:buFont typeface="Wingdings"/>
              <a:buChar char=""/>
              <a:tabLst>
                <a:tab pos="215265" algn="l"/>
              </a:tabLst>
            </a:pP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Dióxido de</a:t>
            </a:r>
            <a:r>
              <a:rPr sz="2000" u="heavy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carbono</a:t>
            </a:r>
            <a:r>
              <a:rPr sz="2000" u="heavy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CO2</a:t>
            </a:r>
            <a:r>
              <a:rPr sz="2000" spc="-5" dirty="0">
                <a:latin typeface="Arial MT"/>
                <a:cs typeface="Arial MT"/>
              </a:rPr>
              <a:t>: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degradación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del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papel.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defecto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alta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temperatura</a:t>
            </a:r>
            <a:r>
              <a:rPr sz="2000" dirty="0" smtClean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donde</a:t>
            </a:r>
            <a:r>
              <a:rPr sz="2000" spc="-5" dirty="0">
                <a:latin typeface="Arial MT"/>
                <a:cs typeface="Arial MT"/>
              </a:rPr>
              <a:t> está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involucrado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el papel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CO&gt;CO2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45"/>
              </a:spcBef>
              <a:buFont typeface="Wingdings"/>
              <a:buChar char=""/>
            </a:pPr>
            <a:endParaRPr sz="2050" dirty="0">
              <a:latin typeface="Arial MT"/>
              <a:cs typeface="Arial MT"/>
            </a:endParaRPr>
          </a:p>
          <a:p>
            <a:pPr marL="214629" indent="-202565">
              <a:buSzPct val="95000"/>
              <a:buFont typeface="Wingdings"/>
              <a:buChar char=""/>
              <a:tabLst>
                <a:tab pos="215265" algn="l"/>
              </a:tabLst>
            </a:pP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Oxígeno</a:t>
            </a:r>
            <a:r>
              <a:rPr sz="2000" u="heavy" spc="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O2</a:t>
            </a:r>
            <a:r>
              <a:rPr sz="2000" spc="-10" dirty="0">
                <a:latin typeface="Arial MT"/>
                <a:cs typeface="Arial MT"/>
              </a:rPr>
              <a:t>: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proviene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atmósfera.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Aceite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envejecido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2050" dirty="0">
              <a:latin typeface="Arial MT"/>
              <a:cs typeface="Arial MT"/>
            </a:endParaRPr>
          </a:p>
          <a:p>
            <a:pPr marL="12700" marR="241935">
              <a:buSzPct val="95000"/>
              <a:buFont typeface="Wingdings"/>
              <a:buChar char=""/>
              <a:tabLst>
                <a:tab pos="215265" algn="l"/>
              </a:tabLst>
            </a:pP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Nitrógeno</a:t>
            </a:r>
            <a:r>
              <a:rPr sz="2000" u="heavy" spc="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N2</a:t>
            </a:r>
            <a:r>
              <a:rPr sz="2000" spc="-5" dirty="0">
                <a:latin typeface="Arial MT"/>
                <a:cs typeface="Arial MT"/>
              </a:rPr>
              <a:t>: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proviene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atmósfera.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No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 err="1">
                <a:latin typeface="Arial MT"/>
                <a:cs typeface="Arial MT"/>
              </a:rPr>
              <a:t>perjudicial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aunque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puede</a:t>
            </a:r>
            <a:r>
              <a:rPr sz="2000" spc="-5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producir falsas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alarmas</a:t>
            </a:r>
            <a:r>
              <a:rPr sz="2000" spc="-10" dirty="0">
                <a:latin typeface="Arial MT"/>
                <a:cs typeface="Arial MT"/>
              </a:rPr>
              <a:t>.</a:t>
            </a:r>
            <a:endParaRPr sz="2000" dirty="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4" name="object 4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2.3.2	</a:t>
            </a:r>
            <a:r>
              <a:rPr dirty="0"/>
              <a:t>MANTENIMIENTO</a:t>
            </a:r>
            <a:r>
              <a:rPr spc="-25" dirty="0"/>
              <a:t> </a:t>
            </a:r>
            <a:r>
              <a:rPr dirty="0"/>
              <a:t>PREDICTIVO.</a:t>
            </a:r>
            <a:r>
              <a:rPr spc="-25" dirty="0"/>
              <a:t> </a:t>
            </a:r>
            <a:r>
              <a:rPr dirty="0"/>
              <a:t>Análisis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25" dirty="0"/>
              <a:t> </a:t>
            </a:r>
            <a:r>
              <a:rPr spc="-5" dirty="0"/>
              <a:t>aceites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2.3.2	</a:t>
            </a:r>
            <a:r>
              <a:rPr dirty="0"/>
              <a:t>MANTENIMIENTO</a:t>
            </a:r>
            <a:r>
              <a:rPr spc="-25" dirty="0"/>
              <a:t> </a:t>
            </a:r>
            <a:r>
              <a:rPr dirty="0"/>
              <a:t>PREDICTIVO.</a:t>
            </a:r>
            <a:r>
              <a:rPr spc="-25" dirty="0"/>
              <a:t> </a:t>
            </a:r>
            <a:r>
              <a:rPr dirty="0"/>
              <a:t>Análisis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25" dirty="0"/>
              <a:t> </a:t>
            </a:r>
            <a:r>
              <a:rPr spc="-5" dirty="0"/>
              <a:t>aceites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02569" y="889001"/>
            <a:ext cx="9118600" cy="5832855"/>
            <a:chOff x="0" y="889000"/>
            <a:chExt cx="9118600" cy="5832855"/>
          </a:xfrm>
        </p:grpSpPr>
        <p:sp>
          <p:nvSpPr>
            <p:cNvPr id="5" name="object 5"/>
            <p:cNvSpPr/>
            <p:nvPr/>
          </p:nvSpPr>
          <p:spPr>
            <a:xfrm>
              <a:off x="0" y="6362445"/>
              <a:ext cx="9118600" cy="359410"/>
            </a:xfrm>
            <a:custGeom>
              <a:avLst/>
              <a:gdLst/>
              <a:ahLst/>
              <a:cxnLst/>
              <a:rect l="l" t="t" r="r" b="b"/>
              <a:pathLst>
                <a:path w="9118600" h="359409">
                  <a:moveTo>
                    <a:pt x="0" y="358901"/>
                  </a:moveTo>
                  <a:lnTo>
                    <a:pt x="9118600" y="358901"/>
                  </a:lnTo>
                </a:path>
                <a:path w="9118600" h="359409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8131" y="889000"/>
              <a:ext cx="4344923" cy="547344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110262" y="1466938"/>
            <a:ext cx="2627630" cy="15388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900" b="1" spc="5" dirty="0">
                <a:latin typeface="Arial"/>
                <a:cs typeface="Arial"/>
              </a:rPr>
              <a:t>CODIFICACION</a:t>
            </a:r>
            <a:r>
              <a:rPr sz="900" b="1" dirty="0">
                <a:latin typeface="Arial"/>
                <a:cs typeface="Arial"/>
              </a:rPr>
              <a:t> </a:t>
            </a:r>
            <a:r>
              <a:rPr sz="900" b="1" spc="-15" dirty="0">
                <a:latin typeface="Arial"/>
                <a:cs typeface="Arial"/>
              </a:rPr>
              <a:t>DEL</a:t>
            </a:r>
            <a:r>
              <a:rPr sz="900" b="1" spc="30" dirty="0">
                <a:latin typeface="Arial"/>
                <a:cs typeface="Arial"/>
              </a:rPr>
              <a:t> </a:t>
            </a:r>
            <a:r>
              <a:rPr sz="900" b="1" spc="-10" dirty="0">
                <a:latin typeface="Arial"/>
                <a:cs typeface="Arial"/>
              </a:rPr>
              <a:t>DEFECTO</a:t>
            </a:r>
            <a:r>
              <a:rPr sz="900" b="1" spc="15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SEGÚN</a:t>
            </a:r>
            <a:r>
              <a:rPr sz="900" b="1" spc="5" dirty="0">
                <a:latin typeface="Arial"/>
                <a:cs typeface="Arial"/>
              </a:rPr>
              <a:t> NORMA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095538" y="1939797"/>
          <a:ext cx="4516755" cy="23450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6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3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87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79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90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714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RELACION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ACETILENO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900" b="1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ETILENO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METANO 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900" b="1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HIDROGENO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587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ETILENO 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900" b="1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ETANO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0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spc="10" dirty="0">
                          <a:latin typeface="Arial"/>
                          <a:cs typeface="Arial"/>
                        </a:rPr>
                        <a:t>&lt; 0,1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0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900" b="1" spc="10" dirty="0">
                          <a:latin typeface="Arial"/>
                          <a:cs typeface="Arial"/>
                        </a:rPr>
                        <a:t>0,1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714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3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`1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9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6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900" b="1" spc="10" dirty="0">
                          <a:latin typeface="Arial"/>
                          <a:cs typeface="Arial"/>
                        </a:rPr>
                        <a:t>&gt; 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297943"/>
            <a:ext cx="9118600" cy="866775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83820">
              <a:spcBef>
                <a:spcPts val="125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2.3.2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Análisis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aceites</a:t>
            </a:r>
            <a:endParaRPr>
              <a:latin typeface="Arial MT"/>
              <a:cs typeface="Arial MT"/>
            </a:endParaRPr>
          </a:p>
          <a:p>
            <a:pPr marL="330200">
              <a:spcBef>
                <a:spcPts val="1150"/>
              </a:spcBef>
            </a:pPr>
            <a:r>
              <a:rPr b="1" spc="-5" dirty="0">
                <a:latin typeface="Arial"/>
                <a:cs typeface="Arial"/>
              </a:rPr>
              <a:t>Contenido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gases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según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tipo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defecto</a:t>
            </a:r>
            <a:endParaRPr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9835" y="1106171"/>
            <a:ext cx="7705343" cy="517397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297943"/>
            <a:ext cx="9118600" cy="866775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83820">
              <a:spcBef>
                <a:spcPts val="125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2.3.2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Análisis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aceites</a:t>
            </a:r>
            <a:endParaRPr>
              <a:latin typeface="Arial MT"/>
              <a:cs typeface="Arial MT"/>
            </a:endParaRPr>
          </a:p>
          <a:p>
            <a:pPr marL="330200">
              <a:spcBef>
                <a:spcPts val="1150"/>
              </a:spcBef>
            </a:pPr>
            <a:r>
              <a:rPr b="1" spc="-5" dirty="0">
                <a:latin typeface="Arial"/>
                <a:cs typeface="Arial"/>
              </a:rPr>
              <a:t>Contenido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gases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según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tipo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defecto</a:t>
            </a:r>
            <a:endParaRPr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71817" y="1313585"/>
            <a:ext cx="6840473" cy="498805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7"/>
            <a:ext cx="9118600" cy="904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2.3.2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Análisis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aceites</a:t>
            </a:r>
            <a:endParaRPr>
              <a:latin typeface="Arial MT"/>
              <a:cs typeface="Arial MT"/>
            </a:endParaRPr>
          </a:p>
          <a:p>
            <a:pPr>
              <a:spcBef>
                <a:spcPts val="15"/>
              </a:spcBef>
            </a:pPr>
            <a:endParaRPr sz="2250">
              <a:latin typeface="Arial MT"/>
              <a:cs typeface="Arial MT"/>
            </a:endParaRPr>
          </a:p>
          <a:p>
            <a:pPr marR="497205" algn="ctr"/>
            <a:r>
              <a:rPr spc="-5" dirty="0">
                <a:latin typeface="Arial MT"/>
                <a:cs typeface="Arial MT"/>
              </a:rPr>
              <a:t>Ejemplo: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punto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caliente</a:t>
            </a:r>
            <a:endParaRPr>
              <a:latin typeface="Arial MT"/>
              <a:cs typeface="Arial MT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143549" y="1693673"/>
          <a:ext cx="5680707" cy="1652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0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7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54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75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54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27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00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2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38505">
                <a:tc>
                  <a:txBody>
                    <a:bodyPr/>
                    <a:lstStyle/>
                    <a:p>
                      <a:pPr marL="202565">
                        <a:lnSpc>
                          <a:spcPts val="1575"/>
                        </a:lnSpc>
                        <a:spcBef>
                          <a:spcPts val="200"/>
                        </a:spcBef>
                      </a:pPr>
                      <a:r>
                        <a:rPr sz="1350" b="1" spc="20" dirty="0">
                          <a:latin typeface="Arial"/>
                          <a:cs typeface="Arial"/>
                        </a:rPr>
                        <a:t>FECHA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R="41275" algn="r">
                        <a:lnSpc>
                          <a:spcPts val="1575"/>
                        </a:lnSpc>
                        <a:spcBef>
                          <a:spcPts val="200"/>
                        </a:spcBef>
                      </a:pPr>
                      <a:r>
                        <a:rPr sz="1350" b="1" spc="15" dirty="0">
                          <a:solidFill>
                            <a:srgbClr val="010000"/>
                          </a:solidFill>
                          <a:latin typeface="Arial"/>
                          <a:cs typeface="Arial"/>
                        </a:rPr>
                        <a:t>HIDRO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ts val="1575"/>
                        </a:lnSpc>
                        <a:spcBef>
                          <a:spcPts val="200"/>
                        </a:spcBef>
                      </a:pPr>
                      <a:r>
                        <a:rPr sz="1350" b="1" spc="15" dirty="0">
                          <a:solidFill>
                            <a:srgbClr val="010000"/>
                          </a:solidFill>
                          <a:latin typeface="Arial"/>
                          <a:cs typeface="Arial"/>
                        </a:rPr>
                        <a:t>META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R="66675" algn="r">
                        <a:lnSpc>
                          <a:spcPts val="1575"/>
                        </a:lnSpc>
                        <a:spcBef>
                          <a:spcPts val="200"/>
                        </a:spcBef>
                      </a:pPr>
                      <a:r>
                        <a:rPr sz="1350" b="1" spc="15" dirty="0">
                          <a:solidFill>
                            <a:srgbClr val="010000"/>
                          </a:solidFill>
                          <a:latin typeface="Arial"/>
                          <a:cs typeface="Arial"/>
                        </a:rPr>
                        <a:t>ETAN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1575"/>
                        </a:lnSpc>
                        <a:spcBef>
                          <a:spcPts val="200"/>
                        </a:spcBef>
                      </a:pPr>
                      <a:r>
                        <a:rPr sz="1350" b="1" spc="15" dirty="0">
                          <a:solidFill>
                            <a:srgbClr val="010000"/>
                          </a:solidFill>
                          <a:latin typeface="Arial"/>
                          <a:cs typeface="Arial"/>
                        </a:rPr>
                        <a:t>ETIL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1575"/>
                        </a:lnSpc>
                        <a:spcBef>
                          <a:spcPts val="200"/>
                        </a:spcBef>
                      </a:pPr>
                      <a:r>
                        <a:rPr sz="1350" b="1" spc="15" dirty="0">
                          <a:solidFill>
                            <a:srgbClr val="010000"/>
                          </a:solidFill>
                          <a:latin typeface="Arial"/>
                          <a:cs typeface="Arial"/>
                        </a:rPr>
                        <a:t>ACET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1575"/>
                        </a:lnSpc>
                        <a:spcBef>
                          <a:spcPts val="200"/>
                        </a:spcBef>
                      </a:pPr>
                      <a:r>
                        <a:rPr sz="1350" b="1" spc="15" dirty="0">
                          <a:solidFill>
                            <a:srgbClr val="010000"/>
                          </a:solidFill>
                          <a:latin typeface="Arial"/>
                          <a:cs typeface="Arial"/>
                        </a:rPr>
                        <a:t>PRO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147955">
                        <a:lnSpc>
                          <a:spcPts val="1575"/>
                        </a:lnSpc>
                        <a:spcBef>
                          <a:spcPts val="200"/>
                        </a:spcBef>
                      </a:pPr>
                      <a:r>
                        <a:rPr sz="1350" b="1" spc="15" dirty="0">
                          <a:solidFill>
                            <a:srgbClr val="010000"/>
                          </a:solidFill>
                          <a:latin typeface="Arial"/>
                          <a:cs typeface="Arial"/>
                        </a:rPr>
                        <a:t>CO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1575"/>
                        </a:lnSpc>
                        <a:spcBef>
                          <a:spcPts val="200"/>
                        </a:spcBef>
                      </a:pPr>
                      <a:r>
                        <a:rPr sz="1350" b="1" spc="20" dirty="0">
                          <a:solidFill>
                            <a:srgbClr val="010000"/>
                          </a:solidFill>
                          <a:latin typeface="Arial"/>
                          <a:cs typeface="Arial"/>
                        </a:rPr>
                        <a:t>CO2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933">
                <a:tc>
                  <a:txBody>
                    <a:bodyPr/>
                    <a:lstStyle/>
                    <a:p>
                      <a:pPr marR="26034" algn="r">
                        <a:lnSpc>
                          <a:spcPts val="1525"/>
                        </a:lnSpc>
                        <a:spcBef>
                          <a:spcPts val="150"/>
                        </a:spcBef>
                      </a:pPr>
                      <a:r>
                        <a:rPr sz="1350" spc="1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13/09/1996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1905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525"/>
                        </a:lnSpc>
                        <a:spcBef>
                          <a:spcPts val="150"/>
                        </a:spcBef>
                      </a:pPr>
                      <a:r>
                        <a:rPr sz="13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6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1905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525"/>
                        </a:lnSpc>
                        <a:spcBef>
                          <a:spcPts val="150"/>
                        </a:spcBef>
                      </a:pPr>
                      <a:r>
                        <a:rPr sz="13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4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1905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525"/>
                        </a:lnSpc>
                        <a:spcBef>
                          <a:spcPts val="150"/>
                        </a:spcBef>
                      </a:pPr>
                      <a:r>
                        <a:rPr sz="13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3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1905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525"/>
                        </a:lnSpc>
                        <a:spcBef>
                          <a:spcPts val="150"/>
                        </a:spcBef>
                      </a:pPr>
                      <a:r>
                        <a:rPr sz="1350" spc="15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164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525"/>
                        </a:lnSpc>
                        <a:spcBef>
                          <a:spcPts val="150"/>
                        </a:spcBef>
                      </a:pPr>
                      <a:r>
                        <a:rPr sz="13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0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525"/>
                        </a:lnSpc>
                        <a:spcBef>
                          <a:spcPts val="150"/>
                        </a:spcBef>
                      </a:pPr>
                      <a:r>
                        <a:rPr sz="1350" spc="15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841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1905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525"/>
                        </a:lnSpc>
                        <a:spcBef>
                          <a:spcPts val="150"/>
                        </a:spcBef>
                      </a:pPr>
                      <a:r>
                        <a:rPr sz="1350" spc="1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2650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1905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743">
                <a:tc>
                  <a:txBody>
                    <a:bodyPr/>
                    <a:lstStyle/>
                    <a:p>
                      <a:pPr marR="26034" algn="r">
                        <a:lnSpc>
                          <a:spcPts val="1540"/>
                        </a:lnSpc>
                        <a:spcBef>
                          <a:spcPts val="229"/>
                        </a:spcBef>
                      </a:pPr>
                      <a:r>
                        <a:rPr sz="1350" spc="1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12/02/1999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540"/>
                        </a:lnSpc>
                        <a:spcBef>
                          <a:spcPts val="229"/>
                        </a:spcBef>
                      </a:pPr>
                      <a:r>
                        <a:rPr sz="13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3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540"/>
                        </a:lnSpc>
                        <a:spcBef>
                          <a:spcPts val="229"/>
                        </a:spcBef>
                      </a:pPr>
                      <a:r>
                        <a:rPr sz="13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0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540"/>
                        </a:lnSpc>
                        <a:spcBef>
                          <a:spcPts val="229"/>
                        </a:spcBef>
                      </a:pPr>
                      <a:r>
                        <a:rPr sz="13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5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540"/>
                        </a:lnSpc>
                        <a:spcBef>
                          <a:spcPts val="229"/>
                        </a:spcBef>
                      </a:pPr>
                      <a:r>
                        <a:rPr sz="1350" spc="15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158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540"/>
                        </a:lnSpc>
                        <a:spcBef>
                          <a:spcPts val="229"/>
                        </a:spcBef>
                      </a:pPr>
                      <a:r>
                        <a:rPr sz="13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7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670" algn="r">
                        <a:lnSpc>
                          <a:spcPts val="1540"/>
                        </a:lnSpc>
                        <a:spcBef>
                          <a:spcPts val="229"/>
                        </a:spcBef>
                      </a:pPr>
                      <a:r>
                        <a:rPr sz="1350" spc="5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43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12700">
                      <a:solidFill>
                        <a:srgbClr val="BFBFB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540"/>
                        </a:lnSpc>
                        <a:spcBef>
                          <a:spcPts val="229"/>
                        </a:spcBef>
                      </a:pPr>
                      <a:r>
                        <a:rPr sz="1350" spc="15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473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540"/>
                        </a:lnSpc>
                        <a:spcBef>
                          <a:spcPts val="229"/>
                        </a:spcBef>
                      </a:pPr>
                      <a:r>
                        <a:rPr sz="1350" spc="1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2147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743">
                <a:tc>
                  <a:txBody>
                    <a:bodyPr/>
                    <a:lstStyle/>
                    <a:p>
                      <a:pPr marR="25400" algn="r">
                        <a:lnSpc>
                          <a:spcPts val="1525"/>
                        </a:lnSpc>
                        <a:spcBef>
                          <a:spcPts val="245"/>
                        </a:spcBef>
                      </a:pPr>
                      <a:r>
                        <a:rPr sz="1350" spc="15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9/03/2000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31115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525"/>
                        </a:lnSpc>
                        <a:spcBef>
                          <a:spcPts val="245"/>
                        </a:spcBef>
                      </a:pPr>
                      <a:r>
                        <a:rPr sz="13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0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31115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525"/>
                        </a:lnSpc>
                        <a:spcBef>
                          <a:spcPts val="245"/>
                        </a:spcBef>
                      </a:pPr>
                      <a:r>
                        <a:rPr sz="13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0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31115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525"/>
                        </a:lnSpc>
                        <a:spcBef>
                          <a:spcPts val="245"/>
                        </a:spcBef>
                      </a:pPr>
                      <a:r>
                        <a:rPr sz="13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1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31115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525"/>
                        </a:lnSpc>
                        <a:spcBef>
                          <a:spcPts val="245"/>
                        </a:spcBef>
                      </a:pPr>
                      <a:r>
                        <a:rPr sz="1350" spc="15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139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525"/>
                        </a:lnSpc>
                        <a:spcBef>
                          <a:spcPts val="245"/>
                        </a:spcBef>
                      </a:pPr>
                      <a:r>
                        <a:rPr sz="13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0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670" algn="r">
                        <a:lnSpc>
                          <a:spcPts val="1525"/>
                        </a:lnSpc>
                        <a:spcBef>
                          <a:spcPts val="245"/>
                        </a:spcBef>
                      </a:pPr>
                      <a:r>
                        <a:rPr sz="1350" spc="5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25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31115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525"/>
                        </a:lnSpc>
                        <a:spcBef>
                          <a:spcPts val="245"/>
                        </a:spcBef>
                      </a:pPr>
                      <a:r>
                        <a:rPr sz="1350" spc="15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587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31115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525"/>
                        </a:lnSpc>
                        <a:spcBef>
                          <a:spcPts val="245"/>
                        </a:spcBef>
                      </a:pPr>
                      <a:r>
                        <a:rPr sz="1350" spc="1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2662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31115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362">
                <a:tc>
                  <a:txBody>
                    <a:bodyPr/>
                    <a:lstStyle/>
                    <a:p>
                      <a:pPr marR="26034" algn="r">
                        <a:lnSpc>
                          <a:spcPts val="1535"/>
                        </a:lnSpc>
                        <a:spcBef>
                          <a:spcPts val="234"/>
                        </a:spcBef>
                      </a:pPr>
                      <a:r>
                        <a:rPr sz="1350" spc="1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23/07/2001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844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535"/>
                        </a:lnSpc>
                        <a:spcBef>
                          <a:spcPts val="234"/>
                        </a:spcBef>
                      </a:pPr>
                      <a:r>
                        <a:rPr sz="13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6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844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535"/>
                        </a:lnSpc>
                        <a:spcBef>
                          <a:spcPts val="234"/>
                        </a:spcBef>
                      </a:pPr>
                      <a:r>
                        <a:rPr sz="13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0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844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535"/>
                        </a:lnSpc>
                        <a:spcBef>
                          <a:spcPts val="234"/>
                        </a:spcBef>
                      </a:pPr>
                      <a:r>
                        <a:rPr sz="13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1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844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535"/>
                        </a:lnSpc>
                        <a:spcBef>
                          <a:spcPts val="234"/>
                        </a:spcBef>
                      </a:pPr>
                      <a:r>
                        <a:rPr sz="1350" spc="15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104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535"/>
                        </a:lnSpc>
                        <a:spcBef>
                          <a:spcPts val="234"/>
                        </a:spcBef>
                      </a:pPr>
                      <a:r>
                        <a:rPr sz="13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0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670" algn="r">
                        <a:lnSpc>
                          <a:spcPts val="1535"/>
                        </a:lnSpc>
                        <a:spcBef>
                          <a:spcPts val="234"/>
                        </a:spcBef>
                      </a:pPr>
                      <a:r>
                        <a:rPr sz="1350" spc="5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22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844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535"/>
                        </a:lnSpc>
                        <a:spcBef>
                          <a:spcPts val="234"/>
                        </a:spcBef>
                      </a:pPr>
                      <a:r>
                        <a:rPr sz="1350" spc="15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798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844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535"/>
                        </a:lnSpc>
                        <a:spcBef>
                          <a:spcPts val="234"/>
                        </a:spcBef>
                      </a:pPr>
                      <a:r>
                        <a:rPr sz="1350" spc="1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3574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844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R="25400" algn="r">
                        <a:lnSpc>
                          <a:spcPts val="1530"/>
                        </a:lnSpc>
                        <a:spcBef>
                          <a:spcPts val="240"/>
                        </a:spcBef>
                      </a:pPr>
                      <a:r>
                        <a:rPr sz="1350" spc="15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1/02/2002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3048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530"/>
                        </a:lnSpc>
                        <a:spcBef>
                          <a:spcPts val="240"/>
                        </a:spcBef>
                      </a:pPr>
                      <a:r>
                        <a:rPr sz="1350" spc="1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276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3048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530"/>
                        </a:lnSpc>
                        <a:spcBef>
                          <a:spcPts val="240"/>
                        </a:spcBef>
                      </a:pPr>
                      <a:r>
                        <a:rPr sz="1350" spc="1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599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3048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ts val="1530"/>
                        </a:lnSpc>
                        <a:spcBef>
                          <a:spcPts val="240"/>
                        </a:spcBef>
                      </a:pPr>
                      <a:r>
                        <a:rPr sz="1350" spc="1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181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3048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530"/>
                        </a:lnSpc>
                        <a:spcBef>
                          <a:spcPts val="240"/>
                        </a:spcBef>
                      </a:pPr>
                      <a:r>
                        <a:rPr sz="1350" spc="15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995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530"/>
                        </a:lnSpc>
                        <a:spcBef>
                          <a:spcPts val="240"/>
                        </a:spcBef>
                      </a:pPr>
                      <a:r>
                        <a:rPr sz="13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4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670" algn="r">
                        <a:lnSpc>
                          <a:spcPts val="1530"/>
                        </a:lnSpc>
                        <a:spcBef>
                          <a:spcPts val="240"/>
                        </a:spcBef>
                      </a:pPr>
                      <a:r>
                        <a:rPr sz="1350" spc="1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356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3048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530"/>
                        </a:lnSpc>
                        <a:spcBef>
                          <a:spcPts val="240"/>
                        </a:spcBef>
                      </a:pPr>
                      <a:r>
                        <a:rPr sz="1350" spc="15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916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3048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530"/>
                        </a:lnSpc>
                        <a:spcBef>
                          <a:spcPts val="240"/>
                        </a:spcBef>
                      </a:pPr>
                      <a:r>
                        <a:rPr sz="1350" spc="1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3046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3048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7743">
                <a:tc>
                  <a:txBody>
                    <a:bodyPr/>
                    <a:lstStyle/>
                    <a:p>
                      <a:pPr marR="25400" algn="r">
                        <a:lnSpc>
                          <a:spcPts val="1535"/>
                        </a:lnSpc>
                        <a:spcBef>
                          <a:spcPts val="235"/>
                        </a:spcBef>
                      </a:pPr>
                      <a:r>
                        <a:rPr sz="1350" spc="15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6/02/2002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845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535"/>
                        </a:lnSpc>
                        <a:spcBef>
                          <a:spcPts val="235"/>
                        </a:spcBef>
                      </a:pPr>
                      <a:r>
                        <a:rPr sz="13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0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845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535"/>
                        </a:lnSpc>
                        <a:spcBef>
                          <a:spcPts val="235"/>
                        </a:spcBef>
                      </a:pPr>
                      <a:r>
                        <a:rPr sz="13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6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845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ts val="1535"/>
                        </a:lnSpc>
                        <a:spcBef>
                          <a:spcPts val="235"/>
                        </a:spcBef>
                      </a:pPr>
                      <a:r>
                        <a:rPr sz="1350" spc="5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10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845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ts val="1535"/>
                        </a:lnSpc>
                        <a:spcBef>
                          <a:spcPts val="235"/>
                        </a:spcBef>
                      </a:pPr>
                      <a:r>
                        <a:rPr sz="1350" spc="5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34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270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535"/>
                        </a:lnSpc>
                        <a:spcBef>
                          <a:spcPts val="235"/>
                        </a:spcBef>
                      </a:pPr>
                      <a:r>
                        <a:rPr sz="13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0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670" algn="r">
                        <a:lnSpc>
                          <a:spcPts val="1535"/>
                        </a:lnSpc>
                        <a:spcBef>
                          <a:spcPts val="235"/>
                        </a:spcBef>
                      </a:pPr>
                      <a:r>
                        <a:rPr sz="1350" spc="5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58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845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535"/>
                        </a:lnSpc>
                        <a:spcBef>
                          <a:spcPts val="235"/>
                        </a:spcBef>
                      </a:pPr>
                      <a:r>
                        <a:rPr sz="13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9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845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535"/>
                        </a:lnSpc>
                        <a:spcBef>
                          <a:spcPts val="235"/>
                        </a:spcBef>
                      </a:pPr>
                      <a:r>
                        <a:rPr sz="1350" spc="1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199</a:t>
                      </a:r>
                      <a:endParaRPr sz="1350">
                        <a:latin typeface="Arial MT"/>
                        <a:cs typeface="Arial MT"/>
                      </a:endParaRPr>
                    </a:p>
                  </a:txBody>
                  <a:tcPr marL="0" marR="0" marT="29845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661700" y="3641597"/>
            <a:ext cx="2336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Arial MT"/>
                <a:cs typeface="Arial MT"/>
              </a:rPr>
              <a:t>Ejemplo: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arco</a:t>
            </a:r>
            <a:r>
              <a:rPr spc="-4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eléctrico</a:t>
            </a:r>
            <a:endParaRPr>
              <a:latin typeface="Arial MT"/>
              <a:cs typeface="Arial MT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081064" y="4164077"/>
          <a:ext cx="5240020" cy="20204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0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23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11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38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0614">
                <a:tc>
                  <a:txBody>
                    <a:bodyPr/>
                    <a:lstStyle/>
                    <a:p>
                      <a:pPr marL="23558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950" b="1" spc="-160" dirty="0">
                          <a:latin typeface="Arial"/>
                          <a:cs typeface="Arial"/>
                        </a:rPr>
                        <a:t>FECHA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950" b="1" spc="-190" dirty="0">
                          <a:solidFill>
                            <a:srgbClr val="010000"/>
                          </a:solidFill>
                          <a:latin typeface="Arial"/>
                          <a:cs typeface="Arial"/>
                        </a:rPr>
                        <a:t>HIDRO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950" b="1" spc="-155" dirty="0">
                          <a:solidFill>
                            <a:srgbClr val="010000"/>
                          </a:solidFill>
                          <a:latin typeface="Arial"/>
                          <a:cs typeface="Arial"/>
                        </a:rPr>
                        <a:t>META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950" b="1" spc="-200" dirty="0">
                          <a:solidFill>
                            <a:srgbClr val="010000"/>
                          </a:solidFill>
                          <a:latin typeface="Arial"/>
                          <a:cs typeface="Arial"/>
                        </a:rPr>
                        <a:t>ETAN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950" b="1" spc="-114" dirty="0">
                          <a:solidFill>
                            <a:srgbClr val="010000"/>
                          </a:solidFill>
                          <a:latin typeface="Arial"/>
                          <a:cs typeface="Arial"/>
                        </a:rPr>
                        <a:t>ETIL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950" b="1" spc="-215" dirty="0">
                          <a:solidFill>
                            <a:srgbClr val="010000"/>
                          </a:solidFill>
                          <a:latin typeface="Arial"/>
                          <a:cs typeface="Arial"/>
                        </a:rPr>
                        <a:t>ACET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950" b="1" spc="-210" dirty="0">
                          <a:solidFill>
                            <a:srgbClr val="010000"/>
                          </a:solidFill>
                          <a:latin typeface="Arial"/>
                          <a:cs typeface="Arial"/>
                        </a:rPr>
                        <a:t>PR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325">
                <a:tc>
                  <a:txBody>
                    <a:bodyPr/>
                    <a:lstStyle/>
                    <a:p>
                      <a:pPr marR="13335" algn="r">
                        <a:lnSpc>
                          <a:spcPts val="2230"/>
                        </a:lnSpc>
                        <a:spcBef>
                          <a:spcPts val="209"/>
                        </a:spcBef>
                      </a:pPr>
                      <a:r>
                        <a:rPr sz="1950" spc="-135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22/04/1996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26669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r">
                        <a:lnSpc>
                          <a:spcPts val="2230"/>
                        </a:lnSpc>
                        <a:spcBef>
                          <a:spcPts val="209"/>
                        </a:spcBef>
                      </a:pPr>
                      <a:r>
                        <a:rPr sz="1950" spc="-8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37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26669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r">
                        <a:lnSpc>
                          <a:spcPts val="2230"/>
                        </a:lnSpc>
                        <a:spcBef>
                          <a:spcPts val="209"/>
                        </a:spcBef>
                      </a:pPr>
                      <a:r>
                        <a:rPr sz="19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4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26669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795" algn="r">
                        <a:lnSpc>
                          <a:spcPts val="2230"/>
                        </a:lnSpc>
                        <a:spcBef>
                          <a:spcPts val="209"/>
                        </a:spcBef>
                      </a:pPr>
                      <a:r>
                        <a:rPr sz="19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2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26669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0" algn="r">
                        <a:lnSpc>
                          <a:spcPts val="2230"/>
                        </a:lnSpc>
                        <a:spcBef>
                          <a:spcPts val="209"/>
                        </a:spcBef>
                      </a:pPr>
                      <a:r>
                        <a:rPr sz="19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7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26669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r">
                        <a:lnSpc>
                          <a:spcPts val="2230"/>
                        </a:lnSpc>
                        <a:spcBef>
                          <a:spcPts val="209"/>
                        </a:spcBef>
                      </a:pPr>
                      <a:r>
                        <a:rPr sz="19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3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26669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BFBFB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090">
                <a:tc>
                  <a:txBody>
                    <a:bodyPr/>
                    <a:lstStyle/>
                    <a:p>
                      <a:pPr marR="13335" algn="r">
                        <a:lnSpc>
                          <a:spcPts val="2240"/>
                        </a:lnSpc>
                        <a:spcBef>
                          <a:spcPts val="330"/>
                        </a:spcBef>
                      </a:pPr>
                      <a:r>
                        <a:rPr sz="1950" spc="-135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25/06/1997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r">
                        <a:lnSpc>
                          <a:spcPts val="2240"/>
                        </a:lnSpc>
                        <a:spcBef>
                          <a:spcPts val="330"/>
                        </a:spcBef>
                      </a:pPr>
                      <a:r>
                        <a:rPr sz="1950" spc="-8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45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r">
                        <a:lnSpc>
                          <a:spcPts val="2240"/>
                        </a:lnSpc>
                        <a:spcBef>
                          <a:spcPts val="330"/>
                        </a:spcBef>
                      </a:pPr>
                      <a:r>
                        <a:rPr sz="19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4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795" algn="r">
                        <a:lnSpc>
                          <a:spcPts val="2240"/>
                        </a:lnSpc>
                        <a:spcBef>
                          <a:spcPts val="330"/>
                        </a:spcBef>
                      </a:pPr>
                      <a:r>
                        <a:rPr sz="19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2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5560" algn="r">
                        <a:lnSpc>
                          <a:spcPts val="2240"/>
                        </a:lnSpc>
                        <a:spcBef>
                          <a:spcPts val="330"/>
                        </a:spcBef>
                      </a:pPr>
                      <a:r>
                        <a:rPr sz="1950" spc="-17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10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" algn="r">
                        <a:lnSpc>
                          <a:spcPts val="2240"/>
                        </a:lnSpc>
                        <a:spcBef>
                          <a:spcPts val="330"/>
                        </a:spcBef>
                      </a:pPr>
                      <a:r>
                        <a:rPr sz="1950" spc="-17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44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19050">
                      <a:solidFill>
                        <a:srgbClr val="BFBFBF"/>
                      </a:solidFill>
                      <a:prstDash val="solid"/>
                    </a:lnT>
                    <a:lnB w="19050">
                      <a:solidFill>
                        <a:srgbClr val="BFBFB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708">
                <a:tc>
                  <a:txBody>
                    <a:bodyPr/>
                    <a:lstStyle/>
                    <a:p>
                      <a:pPr marR="12700" algn="r">
                        <a:lnSpc>
                          <a:spcPts val="2225"/>
                        </a:lnSpc>
                        <a:spcBef>
                          <a:spcPts val="340"/>
                        </a:spcBef>
                      </a:pPr>
                      <a:r>
                        <a:rPr sz="1950" spc="-13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3/09/1998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318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" algn="r">
                        <a:lnSpc>
                          <a:spcPts val="2225"/>
                        </a:lnSpc>
                        <a:spcBef>
                          <a:spcPts val="340"/>
                        </a:spcBef>
                      </a:pPr>
                      <a:r>
                        <a:rPr sz="1950" spc="-17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60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318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r">
                        <a:lnSpc>
                          <a:spcPts val="2225"/>
                        </a:lnSpc>
                        <a:spcBef>
                          <a:spcPts val="340"/>
                        </a:spcBef>
                      </a:pPr>
                      <a:r>
                        <a:rPr sz="19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5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318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795" algn="r">
                        <a:lnSpc>
                          <a:spcPts val="2225"/>
                        </a:lnSpc>
                        <a:spcBef>
                          <a:spcPts val="340"/>
                        </a:spcBef>
                      </a:pPr>
                      <a:r>
                        <a:rPr sz="19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3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318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0" algn="r">
                        <a:lnSpc>
                          <a:spcPts val="2225"/>
                        </a:lnSpc>
                        <a:spcBef>
                          <a:spcPts val="340"/>
                        </a:spcBef>
                      </a:pPr>
                      <a:r>
                        <a:rPr sz="1950" spc="-8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13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318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" algn="r">
                        <a:lnSpc>
                          <a:spcPts val="2225"/>
                        </a:lnSpc>
                        <a:spcBef>
                          <a:spcPts val="340"/>
                        </a:spcBef>
                      </a:pPr>
                      <a:r>
                        <a:rPr sz="1950" spc="-17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70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318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19050">
                      <a:solidFill>
                        <a:srgbClr val="BFBFBF"/>
                      </a:solidFill>
                      <a:prstDash val="solid"/>
                    </a:lnT>
                    <a:lnB w="19050">
                      <a:solidFill>
                        <a:srgbClr val="BFBFB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090">
                <a:tc>
                  <a:txBody>
                    <a:bodyPr/>
                    <a:lstStyle/>
                    <a:p>
                      <a:pPr marR="13335" algn="r">
                        <a:lnSpc>
                          <a:spcPts val="2235"/>
                        </a:lnSpc>
                        <a:spcBef>
                          <a:spcPts val="330"/>
                        </a:spcBef>
                      </a:pPr>
                      <a:r>
                        <a:rPr sz="1950" spc="-135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25/08/2000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r">
                        <a:lnSpc>
                          <a:spcPts val="2235"/>
                        </a:lnSpc>
                        <a:spcBef>
                          <a:spcPts val="330"/>
                        </a:spcBef>
                      </a:pPr>
                      <a:r>
                        <a:rPr sz="1950" spc="-11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337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r">
                        <a:lnSpc>
                          <a:spcPts val="2235"/>
                        </a:lnSpc>
                        <a:spcBef>
                          <a:spcPts val="330"/>
                        </a:spcBef>
                      </a:pPr>
                      <a:r>
                        <a:rPr sz="1950" spc="-8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16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795" algn="r">
                        <a:lnSpc>
                          <a:spcPts val="2235"/>
                        </a:lnSpc>
                        <a:spcBef>
                          <a:spcPts val="330"/>
                        </a:spcBef>
                      </a:pPr>
                      <a:r>
                        <a:rPr sz="19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2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0" algn="r">
                        <a:lnSpc>
                          <a:spcPts val="2235"/>
                        </a:lnSpc>
                        <a:spcBef>
                          <a:spcPts val="330"/>
                        </a:spcBef>
                      </a:pPr>
                      <a:r>
                        <a:rPr sz="1950" spc="-8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27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r">
                        <a:lnSpc>
                          <a:spcPts val="2235"/>
                        </a:lnSpc>
                        <a:spcBef>
                          <a:spcPts val="330"/>
                        </a:spcBef>
                      </a:pPr>
                      <a:r>
                        <a:rPr sz="1950" spc="-11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276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r">
                        <a:lnSpc>
                          <a:spcPts val="2235"/>
                        </a:lnSpc>
                        <a:spcBef>
                          <a:spcPts val="330"/>
                        </a:spcBef>
                      </a:pPr>
                      <a:r>
                        <a:rPr sz="1950" spc="-17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10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19050">
                      <a:solidFill>
                        <a:srgbClr val="BFBFB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614">
                <a:tc>
                  <a:txBody>
                    <a:bodyPr/>
                    <a:lstStyle/>
                    <a:p>
                      <a:pPr marR="13335" algn="r">
                        <a:lnSpc>
                          <a:spcPts val="2235"/>
                        </a:lnSpc>
                        <a:spcBef>
                          <a:spcPts val="345"/>
                        </a:spcBef>
                      </a:pPr>
                      <a:r>
                        <a:rPr sz="1950" spc="-13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4/05/2001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3815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" algn="r">
                        <a:lnSpc>
                          <a:spcPts val="2235"/>
                        </a:lnSpc>
                        <a:spcBef>
                          <a:spcPts val="345"/>
                        </a:spcBef>
                      </a:pPr>
                      <a:r>
                        <a:rPr sz="1950" spc="-17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520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3815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r">
                        <a:lnSpc>
                          <a:spcPts val="2235"/>
                        </a:lnSpc>
                        <a:spcBef>
                          <a:spcPts val="345"/>
                        </a:spcBef>
                      </a:pPr>
                      <a:r>
                        <a:rPr sz="1950" spc="-8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19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3815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795" algn="r">
                        <a:lnSpc>
                          <a:spcPts val="2235"/>
                        </a:lnSpc>
                        <a:spcBef>
                          <a:spcPts val="345"/>
                        </a:spcBef>
                      </a:pPr>
                      <a:r>
                        <a:rPr sz="195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3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3815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5560" algn="r">
                        <a:lnSpc>
                          <a:spcPts val="2235"/>
                        </a:lnSpc>
                        <a:spcBef>
                          <a:spcPts val="345"/>
                        </a:spcBef>
                      </a:pPr>
                      <a:r>
                        <a:rPr sz="1950" spc="-17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40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3815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r">
                        <a:lnSpc>
                          <a:spcPts val="2235"/>
                        </a:lnSpc>
                        <a:spcBef>
                          <a:spcPts val="345"/>
                        </a:spcBef>
                      </a:pPr>
                      <a:r>
                        <a:rPr sz="1950" spc="-11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397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3815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ts val="2235"/>
                        </a:lnSpc>
                        <a:spcBef>
                          <a:spcPts val="345"/>
                        </a:spcBef>
                      </a:pPr>
                      <a:r>
                        <a:rPr sz="1950" spc="-80" dirty="0">
                          <a:solidFill>
                            <a:srgbClr val="010000"/>
                          </a:solidFill>
                          <a:latin typeface="Arial MT"/>
                          <a:cs typeface="Arial MT"/>
                        </a:rPr>
                        <a:t>16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3815" marB="0">
                    <a:lnL w="19050">
                      <a:solidFill>
                        <a:srgbClr val="BFBFBF"/>
                      </a:solidFill>
                      <a:prstDash val="solid"/>
                    </a:lnL>
                    <a:lnR w="19050">
                      <a:solidFill>
                        <a:srgbClr val="BFBFB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4117385" y="2761995"/>
            <a:ext cx="2737485" cy="502920"/>
          </a:xfrm>
          <a:custGeom>
            <a:avLst/>
            <a:gdLst/>
            <a:ahLst/>
            <a:cxnLst/>
            <a:rect l="l" t="t" r="r" b="b"/>
            <a:pathLst>
              <a:path w="2737485" h="502920">
                <a:moveTo>
                  <a:pt x="1368552" y="0"/>
                </a:moveTo>
                <a:lnTo>
                  <a:pt x="1293456" y="372"/>
                </a:lnTo>
                <a:lnTo>
                  <a:pt x="1219420" y="1477"/>
                </a:lnTo>
                <a:lnTo>
                  <a:pt x="1146547" y="3296"/>
                </a:lnTo>
                <a:lnTo>
                  <a:pt x="1074943" y="5808"/>
                </a:lnTo>
                <a:lnTo>
                  <a:pt x="1004711" y="8995"/>
                </a:lnTo>
                <a:lnTo>
                  <a:pt x="935955" y="12838"/>
                </a:lnTo>
                <a:lnTo>
                  <a:pt x="868780" y="17316"/>
                </a:lnTo>
                <a:lnTo>
                  <a:pt x="803291" y="22411"/>
                </a:lnTo>
                <a:lnTo>
                  <a:pt x="739591" y="28104"/>
                </a:lnTo>
                <a:lnTo>
                  <a:pt x="677784" y="34374"/>
                </a:lnTo>
                <a:lnTo>
                  <a:pt x="617976" y="41204"/>
                </a:lnTo>
                <a:lnTo>
                  <a:pt x="560271" y="48572"/>
                </a:lnTo>
                <a:lnTo>
                  <a:pt x="504772" y="56461"/>
                </a:lnTo>
                <a:lnTo>
                  <a:pt x="451584" y="64851"/>
                </a:lnTo>
                <a:lnTo>
                  <a:pt x="400811" y="73723"/>
                </a:lnTo>
                <a:lnTo>
                  <a:pt x="352559" y="83057"/>
                </a:lnTo>
                <a:lnTo>
                  <a:pt x="306930" y="92834"/>
                </a:lnTo>
                <a:lnTo>
                  <a:pt x="264029" y="103034"/>
                </a:lnTo>
                <a:lnTo>
                  <a:pt x="223962" y="113639"/>
                </a:lnTo>
                <a:lnTo>
                  <a:pt x="186831" y="124629"/>
                </a:lnTo>
                <a:lnTo>
                  <a:pt x="121797" y="147687"/>
                </a:lnTo>
                <a:lnTo>
                  <a:pt x="69762" y="172053"/>
                </a:lnTo>
                <a:lnTo>
                  <a:pt x="31561" y="197574"/>
                </a:lnTo>
                <a:lnTo>
                  <a:pt x="2024" y="237681"/>
                </a:lnTo>
                <a:lnTo>
                  <a:pt x="0" y="251460"/>
                </a:lnTo>
                <a:lnTo>
                  <a:pt x="2024" y="265310"/>
                </a:lnTo>
                <a:lnTo>
                  <a:pt x="31561" y="305574"/>
                </a:lnTo>
                <a:lnTo>
                  <a:pt x="69762" y="331158"/>
                </a:lnTo>
                <a:lnTo>
                  <a:pt x="121797" y="355560"/>
                </a:lnTo>
                <a:lnTo>
                  <a:pt x="186831" y="378629"/>
                </a:lnTo>
                <a:lnTo>
                  <a:pt x="223962" y="389616"/>
                </a:lnTo>
                <a:lnTo>
                  <a:pt x="264029" y="400214"/>
                </a:lnTo>
                <a:lnTo>
                  <a:pt x="306930" y="410403"/>
                </a:lnTo>
                <a:lnTo>
                  <a:pt x="352559" y="420165"/>
                </a:lnTo>
                <a:lnTo>
                  <a:pt x="400811" y="429482"/>
                </a:lnTo>
                <a:lnTo>
                  <a:pt x="451584" y="438333"/>
                </a:lnTo>
                <a:lnTo>
                  <a:pt x="504772" y="446701"/>
                </a:lnTo>
                <a:lnTo>
                  <a:pt x="560271" y="454566"/>
                </a:lnTo>
                <a:lnTo>
                  <a:pt x="617976" y="461910"/>
                </a:lnTo>
                <a:lnTo>
                  <a:pt x="677784" y="468714"/>
                </a:lnTo>
                <a:lnTo>
                  <a:pt x="739591" y="474959"/>
                </a:lnTo>
                <a:lnTo>
                  <a:pt x="803291" y="480627"/>
                </a:lnTo>
                <a:lnTo>
                  <a:pt x="868780" y="485698"/>
                </a:lnTo>
                <a:lnTo>
                  <a:pt x="935955" y="490154"/>
                </a:lnTo>
                <a:lnTo>
                  <a:pt x="1004711" y="493976"/>
                </a:lnTo>
                <a:lnTo>
                  <a:pt x="1074943" y="497146"/>
                </a:lnTo>
                <a:lnTo>
                  <a:pt x="1146547" y="499644"/>
                </a:lnTo>
                <a:lnTo>
                  <a:pt x="1219420" y="501451"/>
                </a:lnTo>
                <a:lnTo>
                  <a:pt x="1293456" y="502549"/>
                </a:lnTo>
                <a:lnTo>
                  <a:pt x="1368552" y="502919"/>
                </a:lnTo>
                <a:lnTo>
                  <a:pt x="1443647" y="502549"/>
                </a:lnTo>
                <a:lnTo>
                  <a:pt x="1517683" y="501451"/>
                </a:lnTo>
                <a:lnTo>
                  <a:pt x="1590556" y="499644"/>
                </a:lnTo>
                <a:lnTo>
                  <a:pt x="1662160" y="497146"/>
                </a:lnTo>
                <a:lnTo>
                  <a:pt x="1732392" y="493976"/>
                </a:lnTo>
                <a:lnTo>
                  <a:pt x="1801148" y="490154"/>
                </a:lnTo>
                <a:lnTo>
                  <a:pt x="1868323" y="485698"/>
                </a:lnTo>
                <a:lnTo>
                  <a:pt x="1933812" y="480627"/>
                </a:lnTo>
                <a:lnTo>
                  <a:pt x="1997512" y="474959"/>
                </a:lnTo>
                <a:lnTo>
                  <a:pt x="2059319" y="468714"/>
                </a:lnTo>
                <a:lnTo>
                  <a:pt x="2119127" y="461910"/>
                </a:lnTo>
                <a:lnTo>
                  <a:pt x="2176832" y="454566"/>
                </a:lnTo>
                <a:lnTo>
                  <a:pt x="2232331" y="446701"/>
                </a:lnTo>
                <a:lnTo>
                  <a:pt x="2285519" y="438333"/>
                </a:lnTo>
                <a:lnTo>
                  <a:pt x="2336291" y="429482"/>
                </a:lnTo>
                <a:lnTo>
                  <a:pt x="2384544" y="420165"/>
                </a:lnTo>
                <a:lnTo>
                  <a:pt x="2430173" y="410403"/>
                </a:lnTo>
                <a:lnTo>
                  <a:pt x="2473073" y="400214"/>
                </a:lnTo>
                <a:lnTo>
                  <a:pt x="2513141" y="389616"/>
                </a:lnTo>
                <a:lnTo>
                  <a:pt x="2550272" y="378629"/>
                </a:lnTo>
                <a:lnTo>
                  <a:pt x="2615306" y="355560"/>
                </a:lnTo>
                <a:lnTo>
                  <a:pt x="2667341" y="331158"/>
                </a:lnTo>
                <a:lnTo>
                  <a:pt x="2705541" y="305574"/>
                </a:lnTo>
                <a:lnTo>
                  <a:pt x="2735079" y="265310"/>
                </a:lnTo>
                <a:lnTo>
                  <a:pt x="2737103" y="251459"/>
                </a:lnTo>
                <a:lnTo>
                  <a:pt x="2735079" y="237681"/>
                </a:lnTo>
                <a:lnTo>
                  <a:pt x="2705541" y="197574"/>
                </a:lnTo>
                <a:lnTo>
                  <a:pt x="2667341" y="172053"/>
                </a:lnTo>
                <a:lnTo>
                  <a:pt x="2615306" y="147687"/>
                </a:lnTo>
                <a:lnTo>
                  <a:pt x="2550272" y="124629"/>
                </a:lnTo>
                <a:lnTo>
                  <a:pt x="2513141" y="113639"/>
                </a:lnTo>
                <a:lnTo>
                  <a:pt x="2473073" y="103034"/>
                </a:lnTo>
                <a:lnTo>
                  <a:pt x="2430173" y="92834"/>
                </a:lnTo>
                <a:lnTo>
                  <a:pt x="2384544" y="83057"/>
                </a:lnTo>
                <a:lnTo>
                  <a:pt x="2336291" y="73723"/>
                </a:lnTo>
                <a:lnTo>
                  <a:pt x="2285519" y="64851"/>
                </a:lnTo>
                <a:lnTo>
                  <a:pt x="2232331" y="56461"/>
                </a:lnTo>
                <a:lnTo>
                  <a:pt x="2176832" y="48572"/>
                </a:lnTo>
                <a:lnTo>
                  <a:pt x="2119127" y="41204"/>
                </a:lnTo>
                <a:lnTo>
                  <a:pt x="2059319" y="34374"/>
                </a:lnTo>
                <a:lnTo>
                  <a:pt x="1997512" y="28104"/>
                </a:lnTo>
                <a:lnTo>
                  <a:pt x="1933812" y="22411"/>
                </a:lnTo>
                <a:lnTo>
                  <a:pt x="1868323" y="17316"/>
                </a:lnTo>
                <a:lnTo>
                  <a:pt x="1801148" y="12838"/>
                </a:lnTo>
                <a:lnTo>
                  <a:pt x="1732392" y="8995"/>
                </a:lnTo>
                <a:lnTo>
                  <a:pt x="1662160" y="5808"/>
                </a:lnTo>
                <a:lnTo>
                  <a:pt x="1590556" y="3296"/>
                </a:lnTo>
                <a:lnTo>
                  <a:pt x="1517683" y="1477"/>
                </a:lnTo>
                <a:lnTo>
                  <a:pt x="1443647" y="372"/>
                </a:lnTo>
                <a:lnTo>
                  <a:pt x="1368552" y="0"/>
                </a:lnTo>
                <a:close/>
              </a:path>
            </a:pathLst>
          </a:custGeom>
          <a:ln w="9525">
            <a:solidFill>
              <a:srgbClr val="CC34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14139" y="5354320"/>
            <a:ext cx="792480" cy="1008380"/>
          </a:xfrm>
          <a:custGeom>
            <a:avLst/>
            <a:gdLst/>
            <a:ahLst/>
            <a:cxnLst/>
            <a:rect l="l" t="t" r="r" b="b"/>
            <a:pathLst>
              <a:path w="792479" h="1008379">
                <a:moveTo>
                  <a:pt x="396240" y="0"/>
                </a:moveTo>
                <a:lnTo>
                  <a:pt x="353092" y="2956"/>
                </a:lnTo>
                <a:lnTo>
                  <a:pt x="311284" y="11621"/>
                </a:lnTo>
                <a:lnTo>
                  <a:pt x="271057" y="25688"/>
                </a:lnTo>
                <a:lnTo>
                  <a:pt x="232655" y="44852"/>
                </a:lnTo>
                <a:lnTo>
                  <a:pt x="196319" y="68805"/>
                </a:lnTo>
                <a:lnTo>
                  <a:pt x="162293" y="97243"/>
                </a:lnTo>
                <a:lnTo>
                  <a:pt x="130819" y="129858"/>
                </a:lnTo>
                <a:lnTo>
                  <a:pt x="102139" y="166345"/>
                </a:lnTo>
                <a:lnTo>
                  <a:pt x="76496" y="206398"/>
                </a:lnTo>
                <a:lnTo>
                  <a:pt x="54133" y="249709"/>
                </a:lnTo>
                <a:lnTo>
                  <a:pt x="35291" y="295974"/>
                </a:lnTo>
                <a:lnTo>
                  <a:pt x="20215" y="344887"/>
                </a:lnTo>
                <a:lnTo>
                  <a:pt x="9146" y="396139"/>
                </a:lnTo>
                <a:lnTo>
                  <a:pt x="2327" y="449427"/>
                </a:lnTo>
                <a:lnTo>
                  <a:pt x="0" y="504443"/>
                </a:lnTo>
                <a:lnTo>
                  <a:pt x="2327" y="559317"/>
                </a:lnTo>
                <a:lnTo>
                  <a:pt x="9146" y="612481"/>
                </a:lnTo>
                <a:lnTo>
                  <a:pt x="20215" y="663628"/>
                </a:lnTo>
                <a:lnTo>
                  <a:pt x="35291" y="712450"/>
                </a:lnTo>
                <a:lnTo>
                  <a:pt x="54133" y="758641"/>
                </a:lnTo>
                <a:lnTo>
                  <a:pt x="76496" y="801891"/>
                </a:lnTo>
                <a:lnTo>
                  <a:pt x="102139" y="841895"/>
                </a:lnTo>
                <a:lnTo>
                  <a:pt x="130819" y="878344"/>
                </a:lnTo>
                <a:lnTo>
                  <a:pt x="162293" y="910930"/>
                </a:lnTo>
                <a:lnTo>
                  <a:pt x="196319" y="939348"/>
                </a:lnTo>
                <a:lnTo>
                  <a:pt x="232655" y="963287"/>
                </a:lnTo>
                <a:lnTo>
                  <a:pt x="271057" y="982443"/>
                </a:lnTo>
                <a:lnTo>
                  <a:pt x="311284" y="996506"/>
                </a:lnTo>
                <a:lnTo>
                  <a:pt x="353092" y="1005169"/>
                </a:lnTo>
                <a:lnTo>
                  <a:pt x="396240" y="1008125"/>
                </a:lnTo>
                <a:lnTo>
                  <a:pt x="439392" y="1005169"/>
                </a:lnTo>
                <a:lnTo>
                  <a:pt x="481203" y="996506"/>
                </a:lnTo>
                <a:lnTo>
                  <a:pt x="521432" y="982443"/>
                </a:lnTo>
                <a:lnTo>
                  <a:pt x="559836" y="963287"/>
                </a:lnTo>
                <a:lnTo>
                  <a:pt x="596172" y="939348"/>
                </a:lnTo>
                <a:lnTo>
                  <a:pt x="630198" y="910930"/>
                </a:lnTo>
                <a:lnTo>
                  <a:pt x="661671" y="878344"/>
                </a:lnTo>
                <a:lnTo>
                  <a:pt x="690350" y="841895"/>
                </a:lnTo>
                <a:lnTo>
                  <a:pt x="715991" y="801891"/>
                </a:lnTo>
                <a:lnTo>
                  <a:pt x="738352" y="758641"/>
                </a:lnTo>
                <a:lnTo>
                  <a:pt x="757192" y="712450"/>
                </a:lnTo>
                <a:lnTo>
                  <a:pt x="772267" y="663628"/>
                </a:lnTo>
                <a:lnTo>
                  <a:pt x="783335" y="612481"/>
                </a:lnTo>
                <a:lnTo>
                  <a:pt x="790153" y="559317"/>
                </a:lnTo>
                <a:lnTo>
                  <a:pt x="792480" y="504443"/>
                </a:lnTo>
                <a:lnTo>
                  <a:pt x="790153" y="449427"/>
                </a:lnTo>
                <a:lnTo>
                  <a:pt x="783335" y="396139"/>
                </a:lnTo>
                <a:lnTo>
                  <a:pt x="772267" y="344887"/>
                </a:lnTo>
                <a:lnTo>
                  <a:pt x="757192" y="295974"/>
                </a:lnTo>
                <a:lnTo>
                  <a:pt x="738352" y="249709"/>
                </a:lnTo>
                <a:lnTo>
                  <a:pt x="715991" y="206398"/>
                </a:lnTo>
                <a:lnTo>
                  <a:pt x="690350" y="166345"/>
                </a:lnTo>
                <a:lnTo>
                  <a:pt x="661671" y="129858"/>
                </a:lnTo>
                <a:lnTo>
                  <a:pt x="630198" y="97243"/>
                </a:lnTo>
                <a:lnTo>
                  <a:pt x="596172" y="68805"/>
                </a:lnTo>
                <a:lnTo>
                  <a:pt x="559836" y="44852"/>
                </a:lnTo>
                <a:lnTo>
                  <a:pt x="521432" y="25688"/>
                </a:lnTo>
                <a:lnTo>
                  <a:pt x="481203" y="11621"/>
                </a:lnTo>
                <a:lnTo>
                  <a:pt x="439392" y="2956"/>
                </a:lnTo>
                <a:lnTo>
                  <a:pt x="396240" y="0"/>
                </a:lnTo>
                <a:close/>
              </a:path>
            </a:pathLst>
          </a:custGeom>
          <a:ln w="9525">
            <a:solidFill>
              <a:srgbClr val="CC34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77811" y="5354321"/>
            <a:ext cx="863600" cy="1080135"/>
          </a:xfrm>
          <a:custGeom>
            <a:avLst/>
            <a:gdLst/>
            <a:ahLst/>
            <a:cxnLst/>
            <a:rect l="l" t="t" r="r" b="b"/>
            <a:pathLst>
              <a:path w="863600" h="1080135">
                <a:moveTo>
                  <a:pt x="431291" y="0"/>
                </a:moveTo>
                <a:lnTo>
                  <a:pt x="389707" y="2469"/>
                </a:lnTo>
                <a:lnTo>
                  <a:pt x="349251" y="9728"/>
                </a:lnTo>
                <a:lnTo>
                  <a:pt x="310103" y="21549"/>
                </a:lnTo>
                <a:lnTo>
                  <a:pt x="272444" y="37707"/>
                </a:lnTo>
                <a:lnTo>
                  <a:pt x="236452" y="57975"/>
                </a:lnTo>
                <a:lnTo>
                  <a:pt x="202307" y="82128"/>
                </a:lnTo>
                <a:lnTo>
                  <a:pt x="170189" y="109939"/>
                </a:lnTo>
                <a:lnTo>
                  <a:pt x="140278" y="141181"/>
                </a:lnTo>
                <a:lnTo>
                  <a:pt x="112752" y="175630"/>
                </a:lnTo>
                <a:lnTo>
                  <a:pt x="87793" y="213059"/>
                </a:lnTo>
                <a:lnTo>
                  <a:pt x="65578" y="253241"/>
                </a:lnTo>
                <a:lnTo>
                  <a:pt x="46289" y="295950"/>
                </a:lnTo>
                <a:lnTo>
                  <a:pt x="30104" y="340961"/>
                </a:lnTo>
                <a:lnTo>
                  <a:pt x="17202" y="388047"/>
                </a:lnTo>
                <a:lnTo>
                  <a:pt x="7765" y="436982"/>
                </a:lnTo>
                <a:lnTo>
                  <a:pt x="1971" y="487540"/>
                </a:lnTo>
                <a:lnTo>
                  <a:pt x="0" y="539495"/>
                </a:lnTo>
                <a:lnTo>
                  <a:pt x="1971" y="591577"/>
                </a:lnTo>
                <a:lnTo>
                  <a:pt x="7765" y="642247"/>
                </a:lnTo>
                <a:lnTo>
                  <a:pt x="17202" y="691280"/>
                </a:lnTo>
                <a:lnTo>
                  <a:pt x="30104" y="738451"/>
                </a:lnTo>
                <a:lnTo>
                  <a:pt x="46289" y="783535"/>
                </a:lnTo>
                <a:lnTo>
                  <a:pt x="65578" y="826306"/>
                </a:lnTo>
                <a:lnTo>
                  <a:pt x="87793" y="866539"/>
                </a:lnTo>
                <a:lnTo>
                  <a:pt x="112752" y="904010"/>
                </a:lnTo>
                <a:lnTo>
                  <a:pt x="140278" y="938492"/>
                </a:lnTo>
                <a:lnTo>
                  <a:pt x="170189" y="969761"/>
                </a:lnTo>
                <a:lnTo>
                  <a:pt x="202307" y="997591"/>
                </a:lnTo>
                <a:lnTo>
                  <a:pt x="236452" y="1021758"/>
                </a:lnTo>
                <a:lnTo>
                  <a:pt x="272444" y="1042036"/>
                </a:lnTo>
                <a:lnTo>
                  <a:pt x="310103" y="1058199"/>
                </a:lnTo>
                <a:lnTo>
                  <a:pt x="349251" y="1070024"/>
                </a:lnTo>
                <a:lnTo>
                  <a:pt x="389707" y="1077283"/>
                </a:lnTo>
                <a:lnTo>
                  <a:pt x="431291" y="1079753"/>
                </a:lnTo>
                <a:lnTo>
                  <a:pt x="472884" y="1077283"/>
                </a:lnTo>
                <a:lnTo>
                  <a:pt x="513361" y="1070024"/>
                </a:lnTo>
                <a:lnTo>
                  <a:pt x="552542" y="1058199"/>
                </a:lnTo>
                <a:lnTo>
                  <a:pt x="590246" y="1042036"/>
                </a:lnTo>
                <a:lnTo>
                  <a:pt x="626290" y="1021758"/>
                </a:lnTo>
                <a:lnTo>
                  <a:pt x="660493" y="997591"/>
                </a:lnTo>
                <a:lnTo>
                  <a:pt x="692675" y="969761"/>
                </a:lnTo>
                <a:lnTo>
                  <a:pt x="722652" y="938492"/>
                </a:lnTo>
                <a:lnTo>
                  <a:pt x="750245" y="904010"/>
                </a:lnTo>
                <a:lnTo>
                  <a:pt x="775271" y="866539"/>
                </a:lnTo>
                <a:lnTo>
                  <a:pt x="797549" y="826306"/>
                </a:lnTo>
                <a:lnTo>
                  <a:pt x="816897" y="783535"/>
                </a:lnTo>
                <a:lnTo>
                  <a:pt x="833135" y="738451"/>
                </a:lnTo>
                <a:lnTo>
                  <a:pt x="846080" y="691280"/>
                </a:lnTo>
                <a:lnTo>
                  <a:pt x="855551" y="642247"/>
                </a:lnTo>
                <a:lnTo>
                  <a:pt x="861366" y="591577"/>
                </a:lnTo>
                <a:lnTo>
                  <a:pt x="863345" y="539495"/>
                </a:lnTo>
                <a:lnTo>
                  <a:pt x="861366" y="487540"/>
                </a:lnTo>
                <a:lnTo>
                  <a:pt x="855551" y="436982"/>
                </a:lnTo>
                <a:lnTo>
                  <a:pt x="846080" y="388047"/>
                </a:lnTo>
                <a:lnTo>
                  <a:pt x="833135" y="340961"/>
                </a:lnTo>
                <a:lnTo>
                  <a:pt x="816897" y="295950"/>
                </a:lnTo>
                <a:lnTo>
                  <a:pt x="797549" y="253241"/>
                </a:lnTo>
                <a:lnTo>
                  <a:pt x="775271" y="213059"/>
                </a:lnTo>
                <a:lnTo>
                  <a:pt x="750245" y="175630"/>
                </a:lnTo>
                <a:lnTo>
                  <a:pt x="722652" y="141181"/>
                </a:lnTo>
                <a:lnTo>
                  <a:pt x="692675" y="109939"/>
                </a:lnTo>
                <a:lnTo>
                  <a:pt x="660493" y="82128"/>
                </a:lnTo>
                <a:lnTo>
                  <a:pt x="626290" y="57975"/>
                </a:lnTo>
                <a:lnTo>
                  <a:pt x="590246" y="37707"/>
                </a:lnTo>
                <a:lnTo>
                  <a:pt x="552542" y="21549"/>
                </a:lnTo>
                <a:lnTo>
                  <a:pt x="513361" y="9728"/>
                </a:lnTo>
                <a:lnTo>
                  <a:pt x="472884" y="2469"/>
                </a:lnTo>
                <a:lnTo>
                  <a:pt x="431291" y="0"/>
                </a:lnTo>
                <a:close/>
              </a:path>
            </a:pathLst>
          </a:custGeom>
          <a:ln w="9525">
            <a:solidFill>
              <a:srgbClr val="CC34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893354" y="861823"/>
            <a:ext cx="8540750" cy="559063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ANALISIS</a:t>
            </a:r>
            <a:r>
              <a:rPr sz="20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2000" b="1" u="heavy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COMPUESTOS</a:t>
            </a:r>
            <a:r>
              <a:rPr sz="2000" b="1" u="heavy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FURANICOS</a:t>
            </a:r>
            <a:r>
              <a:rPr sz="2000" b="1" u="heavy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DISUELTOS</a:t>
            </a:r>
            <a:r>
              <a:rPr sz="20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sz="2000" b="1" u="heavy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EL</a:t>
            </a:r>
            <a:r>
              <a:rPr sz="2000" b="1" u="heavy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ACEITE</a:t>
            </a:r>
            <a:endParaRPr sz="2000"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2050" dirty="0">
              <a:latin typeface="Arial"/>
              <a:cs typeface="Arial"/>
            </a:endParaRPr>
          </a:p>
          <a:p>
            <a:pPr marL="214629" indent="-202565">
              <a:buSzPct val="95000"/>
              <a:buFont typeface="Wingdings"/>
              <a:buChar char=""/>
              <a:tabLst>
                <a:tab pos="215265" algn="l"/>
              </a:tabLst>
            </a:pPr>
            <a:r>
              <a:rPr sz="2000" spc="-10" dirty="0">
                <a:latin typeface="Arial MT"/>
                <a:cs typeface="Arial MT"/>
              </a:rPr>
              <a:t>Sirven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para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evaluar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mediante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métodos</a:t>
            </a:r>
            <a:r>
              <a:rPr sz="2000" spc="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indirectos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el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estado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del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papel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2050" dirty="0">
              <a:latin typeface="Arial MT"/>
              <a:cs typeface="Arial MT"/>
            </a:endParaRPr>
          </a:p>
          <a:p>
            <a:pPr marL="12700" marR="36830">
              <a:buSzPct val="95000"/>
              <a:buFont typeface="Wingdings"/>
              <a:buChar char=""/>
              <a:tabLst>
                <a:tab pos="215265" algn="l"/>
              </a:tabLst>
            </a:pPr>
            <a:r>
              <a:rPr sz="2000" spc="-5" dirty="0">
                <a:latin typeface="Arial MT"/>
                <a:cs typeface="Arial MT"/>
              </a:rPr>
              <a:t>El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papel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compone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principalmente 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celulosa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(89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%). El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 err="1">
                <a:latin typeface="Arial MT"/>
                <a:cs typeface="Arial MT"/>
              </a:rPr>
              <a:t>grado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 smtClean="0">
                <a:latin typeface="Arial MT"/>
                <a:cs typeface="Arial MT"/>
              </a:rPr>
              <a:t>de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polimerización</a:t>
            </a:r>
            <a:r>
              <a:rPr sz="2000" spc="15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(DP)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es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el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número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3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unidades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anhidro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 err="1">
                <a:latin typeface="Arial MT"/>
                <a:cs typeface="Arial MT"/>
              </a:rPr>
              <a:t>glucopiranosa</a:t>
            </a:r>
            <a:r>
              <a:rPr sz="2000" spc="20" dirty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en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smtClean="0">
                <a:latin typeface="Arial MT"/>
                <a:cs typeface="Arial MT"/>
              </a:rPr>
              <a:t>la</a:t>
            </a:r>
            <a:r>
              <a:rPr sz="2000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cadena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celulosa.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Durante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spc="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degradación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papel,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debido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 smtClean="0">
                <a:latin typeface="Arial MT"/>
                <a:cs typeface="Arial MT"/>
              </a:rPr>
              <a:t>la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10" dirty="0" err="1" smtClean="0">
                <a:latin typeface="Arial MT"/>
                <a:cs typeface="Arial MT"/>
              </a:rPr>
              <a:t>presencia</a:t>
            </a:r>
            <a:r>
              <a:rPr sz="2000" spc="-5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agua,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oxigeno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disuelto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y</a:t>
            </a:r>
            <a:r>
              <a:rPr sz="2000" spc="3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temperatura,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disminuye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el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DP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45"/>
              </a:spcBef>
              <a:buFont typeface="Wingdings"/>
              <a:buChar char=""/>
            </a:pPr>
            <a:endParaRPr sz="2050" dirty="0">
              <a:latin typeface="Arial MT"/>
              <a:cs typeface="Arial MT"/>
            </a:endParaRPr>
          </a:p>
          <a:p>
            <a:pPr marL="12700" marR="288925">
              <a:buSzPct val="95000"/>
              <a:buFont typeface="Wingdings"/>
              <a:buChar char=""/>
              <a:tabLst>
                <a:tab pos="215265" algn="l"/>
              </a:tabLst>
            </a:pPr>
            <a:r>
              <a:rPr sz="2000" spc="-5" dirty="0">
                <a:latin typeface="Arial MT"/>
                <a:cs typeface="Arial MT"/>
              </a:rPr>
              <a:t>Los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derivados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furánicos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originan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en</a:t>
            </a:r>
            <a:r>
              <a:rPr sz="2000" spc="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el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proceso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degradación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 smtClean="0">
                <a:latin typeface="Arial MT"/>
                <a:cs typeface="Arial MT"/>
              </a:rPr>
              <a:t>la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celulosa</a:t>
            </a:r>
            <a:r>
              <a:rPr sz="2000" spc="5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y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puede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establecer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una</a:t>
            </a:r>
            <a:r>
              <a:rPr sz="2000" spc="2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estimación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del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DP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función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 smtClean="0">
                <a:latin typeface="Arial MT"/>
                <a:cs typeface="Arial MT"/>
              </a:rPr>
              <a:t>la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err="1" smtClean="0">
                <a:latin typeface="Arial MT"/>
                <a:cs typeface="Arial MT"/>
              </a:rPr>
              <a:t>concentración</a:t>
            </a:r>
            <a:r>
              <a:rPr sz="2000" dirty="0" smtClean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dichos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derivados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2050" dirty="0">
              <a:latin typeface="Arial MT"/>
              <a:cs typeface="Arial MT"/>
            </a:endParaRPr>
          </a:p>
          <a:p>
            <a:pPr marL="214629" indent="-202565">
              <a:buSzPct val="95000"/>
              <a:buFont typeface="Wingdings"/>
              <a:buChar char=""/>
              <a:tabLst>
                <a:tab pos="215265" algn="l"/>
              </a:tabLst>
            </a:pP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vida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del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papel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depende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del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número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unidades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DP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su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celulosa</a:t>
            </a:r>
            <a:r>
              <a:rPr sz="2000" spc="-5" dirty="0">
                <a:latin typeface="Arial MT"/>
                <a:cs typeface="Arial MT"/>
              </a:rPr>
              <a:t>:</a:t>
            </a:r>
            <a:endParaRPr sz="2000" dirty="0">
              <a:latin typeface="Arial MT"/>
              <a:cs typeface="Arial MT"/>
            </a:endParaRPr>
          </a:p>
          <a:p>
            <a:pPr>
              <a:spcBef>
                <a:spcPts val="45"/>
              </a:spcBef>
              <a:buFont typeface="Wingdings"/>
              <a:buChar char=""/>
            </a:pPr>
            <a:endParaRPr sz="2050" dirty="0">
              <a:latin typeface="Arial MT"/>
              <a:cs typeface="Arial MT"/>
            </a:endParaRPr>
          </a:p>
          <a:p>
            <a:pPr marL="586105" lvl="1" indent="-116839">
              <a:buSzPct val="95000"/>
              <a:buFont typeface="Wingdings"/>
              <a:buChar char=""/>
              <a:tabLst>
                <a:tab pos="586740" algn="l"/>
              </a:tabLst>
            </a:pPr>
            <a:r>
              <a:rPr sz="2000" spc="-5" dirty="0">
                <a:latin typeface="Arial MT"/>
                <a:cs typeface="Arial MT"/>
              </a:rPr>
              <a:t>Papel </a:t>
            </a:r>
            <a:r>
              <a:rPr sz="2000" spc="-10" dirty="0">
                <a:latin typeface="Arial MT"/>
                <a:cs typeface="Arial MT"/>
              </a:rPr>
              <a:t>nuevo:</a:t>
            </a:r>
            <a:r>
              <a:rPr sz="2000" spc="-5" dirty="0">
                <a:latin typeface="Arial MT"/>
                <a:cs typeface="Arial MT"/>
              </a:rPr>
              <a:t> DP entre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800 y 1000 </a:t>
            </a:r>
            <a:r>
              <a:rPr sz="2000" spc="-10" dirty="0">
                <a:latin typeface="Arial MT"/>
                <a:cs typeface="Arial MT"/>
              </a:rPr>
              <a:t>unidades</a:t>
            </a:r>
            <a:endParaRPr sz="2000" dirty="0">
              <a:latin typeface="Arial MT"/>
              <a:cs typeface="Arial MT"/>
            </a:endParaRPr>
          </a:p>
          <a:p>
            <a:pPr marL="586105" lvl="1" indent="-116839">
              <a:buSzPct val="95000"/>
              <a:buFont typeface="Wingdings"/>
              <a:buChar char=""/>
              <a:tabLst>
                <a:tab pos="586740" algn="l"/>
              </a:tabLst>
            </a:pPr>
            <a:r>
              <a:rPr sz="2000" spc="-5" dirty="0">
                <a:latin typeface="Arial MT"/>
                <a:cs typeface="Arial MT"/>
              </a:rPr>
              <a:t>Nivel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alerta: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DP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entorno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400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unidades</a:t>
            </a:r>
            <a:endParaRPr sz="2000" dirty="0">
              <a:latin typeface="Arial MT"/>
              <a:cs typeface="Arial MT"/>
            </a:endParaRPr>
          </a:p>
          <a:p>
            <a:pPr marL="586105" lvl="1" indent="-116839">
              <a:buSzPct val="95000"/>
              <a:buFont typeface="Wingdings"/>
              <a:buChar char=""/>
              <a:tabLst>
                <a:tab pos="586740" algn="l"/>
              </a:tabLst>
            </a:pPr>
            <a:r>
              <a:rPr sz="2000" spc="-5" dirty="0">
                <a:latin typeface="Arial MT"/>
                <a:cs typeface="Arial MT"/>
              </a:rPr>
              <a:t>Nivel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alarma: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DP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entorno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250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unidades</a:t>
            </a:r>
            <a:endParaRPr sz="2000" dirty="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7" name="object 7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2.3.2	</a:t>
            </a:r>
            <a:r>
              <a:rPr dirty="0"/>
              <a:t>MANTENIMIENTO</a:t>
            </a:r>
            <a:r>
              <a:rPr spc="-25" dirty="0"/>
              <a:t> </a:t>
            </a:r>
            <a:r>
              <a:rPr dirty="0"/>
              <a:t>PREDICTIVO.</a:t>
            </a:r>
            <a:r>
              <a:rPr spc="-25" dirty="0"/>
              <a:t> </a:t>
            </a:r>
            <a:r>
              <a:rPr dirty="0"/>
              <a:t>Análisis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25" dirty="0"/>
              <a:t> </a:t>
            </a:r>
            <a:r>
              <a:rPr spc="-5" dirty="0"/>
              <a:t>aceites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41501" y="4130549"/>
            <a:ext cx="1881377" cy="174116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09000" y="1118615"/>
            <a:ext cx="8050530" cy="45191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98475">
              <a:spcBef>
                <a:spcPts val="1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Medida de aislamiento entre devanados (unos contra otros</a:t>
            </a:r>
            <a:r>
              <a:rPr spc="-5" dirty="0">
                <a:latin typeface="Arial MT"/>
                <a:cs typeface="Arial MT"/>
              </a:rPr>
              <a:t>)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>
                <a:latin typeface="Arial MT"/>
                <a:cs typeface="Arial MT"/>
              </a:rPr>
              <a:t>entre </a:t>
            </a:r>
            <a:r>
              <a:rPr spc="-5" dirty="0" err="1" smtClean="0">
                <a:latin typeface="Arial MT"/>
                <a:cs typeface="Arial MT"/>
              </a:rPr>
              <a:t>cada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devanado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tierra.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También</a:t>
            </a:r>
            <a:r>
              <a:rPr spc="-5" dirty="0">
                <a:latin typeface="Arial MT"/>
                <a:cs typeface="Arial MT"/>
              </a:rPr>
              <a:t> aplicable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al resto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aparamenta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35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2700" marR="64769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Se inyectan </a:t>
            </a:r>
            <a:r>
              <a:rPr dirty="0">
                <a:latin typeface="Arial MT"/>
                <a:cs typeface="Arial MT"/>
              </a:rPr>
              <a:t>tensiones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continua (500 V, 1.000 V, 2.000 V, 5.000 V, </a:t>
            </a:r>
            <a:r>
              <a:rPr spc="-5" dirty="0" smtClean="0">
                <a:latin typeface="Arial MT"/>
                <a:cs typeface="Arial MT"/>
              </a:rPr>
              <a:t>10.000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V</a:t>
            </a:r>
            <a:r>
              <a:rPr dirty="0">
                <a:latin typeface="Arial MT"/>
                <a:cs typeface="Arial MT"/>
              </a:rPr>
              <a:t>)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se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miden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resistencias</a:t>
            </a:r>
            <a:r>
              <a:rPr dirty="0">
                <a:latin typeface="Arial MT"/>
                <a:cs typeface="Arial MT"/>
              </a:rPr>
              <a:t>.</a:t>
            </a:r>
          </a:p>
          <a:p>
            <a:pPr>
              <a:spcBef>
                <a:spcPts val="45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2700" marR="5080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Diagnóstico: el valor obtenido para un buen aislamiento debe ser</a:t>
            </a:r>
            <a:r>
              <a:rPr spc="-5" dirty="0">
                <a:latin typeface="Arial MT"/>
                <a:cs typeface="Arial MT"/>
              </a:rPr>
              <a:t> superior </a:t>
            </a:r>
            <a:r>
              <a:rPr dirty="0">
                <a:latin typeface="Arial MT"/>
                <a:cs typeface="Arial MT"/>
              </a:rPr>
              <a:t>a </a:t>
            </a:r>
            <a:r>
              <a:rPr dirty="0" smtClean="0">
                <a:latin typeface="Arial MT"/>
                <a:cs typeface="Arial MT"/>
              </a:rPr>
              <a:t>1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15" dirty="0" smtClean="0">
                <a:latin typeface="Arial MT"/>
                <a:cs typeface="Arial MT"/>
              </a:rPr>
              <a:t>MΩ/kV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2700" marR="419734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Equipo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medida: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clásico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“Megger”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que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es,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realidad,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una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firma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que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comercializa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los equipos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50"/>
              </a:spcBef>
              <a:buFont typeface="Wingdings"/>
              <a:buChar char=""/>
            </a:pPr>
            <a:endParaRPr sz="2050" dirty="0">
              <a:latin typeface="Arial MT"/>
              <a:cs typeface="Arial MT"/>
            </a:endParaRPr>
          </a:p>
          <a:p>
            <a:pPr marL="12700" marR="239331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Tipo </a:t>
            </a:r>
            <a:r>
              <a:rPr spc="-5" dirty="0">
                <a:latin typeface="Arial MT"/>
                <a:cs typeface="Arial MT"/>
              </a:rPr>
              <a:t>de defectos detectados</a:t>
            </a:r>
            <a:r>
              <a:rPr spc="-5" dirty="0">
                <a:latin typeface="Arial MT"/>
                <a:cs typeface="Arial MT"/>
              </a:rPr>
              <a:t>: </a:t>
            </a:r>
            <a:r>
              <a:rPr lang="es-ES" dirty="0" smtClean="0">
                <a:latin typeface="Arial MT"/>
                <a:cs typeface="Arial MT"/>
              </a:rPr>
              <a:t>falla</a:t>
            </a:r>
            <a:r>
              <a:rPr dirty="0" smtClean="0">
                <a:latin typeface="Arial MT"/>
                <a:cs typeface="Arial MT"/>
              </a:rPr>
              <a:t>s </a:t>
            </a:r>
            <a:r>
              <a:rPr spc="-5" dirty="0">
                <a:latin typeface="Arial MT"/>
                <a:cs typeface="Arial MT"/>
              </a:rPr>
              <a:t>graves </a:t>
            </a:r>
            <a:r>
              <a:rPr spc="-5" dirty="0" err="1" smtClean="0">
                <a:latin typeface="Arial MT"/>
                <a:cs typeface="Arial MT"/>
              </a:rPr>
              <a:t>en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aislamiento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(</a:t>
            </a:r>
            <a:r>
              <a:rPr spc="-5" dirty="0">
                <a:latin typeface="Arial MT"/>
                <a:cs typeface="Arial MT"/>
              </a:rPr>
              <a:t>cortocircuitos entre devanados </a:t>
            </a:r>
            <a:r>
              <a:rPr dirty="0">
                <a:latin typeface="Arial MT"/>
                <a:cs typeface="Arial MT"/>
              </a:rPr>
              <a:t>o a </a:t>
            </a:r>
            <a:r>
              <a:rPr dirty="0" err="1">
                <a:latin typeface="Arial MT"/>
                <a:cs typeface="Arial MT"/>
              </a:rPr>
              <a:t>tierra</a:t>
            </a:r>
            <a:r>
              <a:rPr dirty="0" smtClean="0">
                <a:latin typeface="Arial MT"/>
                <a:cs typeface="Arial MT"/>
              </a:rPr>
              <a:t>).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En</a:t>
            </a:r>
            <a:r>
              <a:rPr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muchos casos </a:t>
            </a:r>
            <a:r>
              <a:rPr spc="-5" dirty="0">
                <a:latin typeface="Arial MT"/>
                <a:cs typeface="Arial MT"/>
              </a:rPr>
              <a:t>no es una herramienta </a:t>
            </a:r>
            <a:r>
              <a:rPr spc="-5" dirty="0" err="1">
                <a:latin typeface="Arial MT"/>
                <a:cs typeface="Arial MT"/>
              </a:rPr>
              <a:t>definitiva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para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tomar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decisiones</a:t>
            </a:r>
            <a:endParaRPr dirty="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5" name="object 5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2.3.3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Medida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aislamiento</a:t>
            </a:r>
            <a:endParaRPr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02405" y="3401885"/>
            <a:ext cx="2515235" cy="2327910"/>
            <a:chOff x="6199835" y="3401885"/>
            <a:chExt cx="2515235" cy="2327910"/>
          </a:xfrm>
        </p:grpSpPr>
        <p:sp>
          <p:nvSpPr>
            <p:cNvPr id="3" name="object 3"/>
            <p:cNvSpPr/>
            <p:nvPr/>
          </p:nvSpPr>
          <p:spPr>
            <a:xfrm>
              <a:off x="6528447" y="3706876"/>
              <a:ext cx="1858010" cy="1718310"/>
            </a:xfrm>
            <a:custGeom>
              <a:avLst/>
              <a:gdLst/>
              <a:ahLst/>
              <a:cxnLst/>
              <a:rect l="l" t="t" r="r" b="b"/>
              <a:pathLst>
                <a:path w="1858009" h="1718310">
                  <a:moveTo>
                    <a:pt x="928864" y="419100"/>
                  </a:moveTo>
                  <a:lnTo>
                    <a:pt x="880202" y="421367"/>
                  </a:lnTo>
                  <a:lnTo>
                    <a:pt x="832955" y="428022"/>
                  </a:lnTo>
                  <a:lnTo>
                    <a:pt x="787363" y="438845"/>
                  </a:lnTo>
                  <a:lnTo>
                    <a:pt x="743663" y="453616"/>
                  </a:lnTo>
                  <a:lnTo>
                    <a:pt x="702092" y="472115"/>
                  </a:lnTo>
                  <a:lnTo>
                    <a:pt x="662889" y="494122"/>
                  </a:lnTo>
                  <a:lnTo>
                    <a:pt x="626291" y="519418"/>
                  </a:lnTo>
                  <a:lnTo>
                    <a:pt x="592537" y="547782"/>
                  </a:lnTo>
                  <a:lnTo>
                    <a:pt x="561863" y="578995"/>
                  </a:lnTo>
                  <a:lnTo>
                    <a:pt x="534507" y="612836"/>
                  </a:lnTo>
                  <a:lnTo>
                    <a:pt x="510708" y="649087"/>
                  </a:lnTo>
                  <a:lnTo>
                    <a:pt x="490702" y="687526"/>
                  </a:lnTo>
                  <a:lnTo>
                    <a:pt x="474729" y="727934"/>
                  </a:lnTo>
                  <a:lnTo>
                    <a:pt x="463025" y="770091"/>
                  </a:lnTo>
                  <a:lnTo>
                    <a:pt x="455828" y="813778"/>
                  </a:lnTo>
                  <a:lnTo>
                    <a:pt x="453376" y="858774"/>
                  </a:lnTo>
                  <a:lnTo>
                    <a:pt x="455828" y="903778"/>
                  </a:lnTo>
                  <a:lnTo>
                    <a:pt x="463025" y="947488"/>
                  </a:lnTo>
                  <a:lnTo>
                    <a:pt x="474729" y="989683"/>
                  </a:lnTo>
                  <a:lnTo>
                    <a:pt x="490702" y="1030140"/>
                  </a:lnTo>
                  <a:lnTo>
                    <a:pt x="510708" y="1068637"/>
                  </a:lnTo>
                  <a:lnTo>
                    <a:pt x="534507" y="1104951"/>
                  </a:lnTo>
                  <a:lnTo>
                    <a:pt x="561863" y="1138862"/>
                  </a:lnTo>
                  <a:lnTo>
                    <a:pt x="592537" y="1170146"/>
                  </a:lnTo>
                  <a:lnTo>
                    <a:pt x="626291" y="1198581"/>
                  </a:lnTo>
                  <a:lnTo>
                    <a:pt x="662889" y="1223945"/>
                  </a:lnTo>
                  <a:lnTo>
                    <a:pt x="702092" y="1246017"/>
                  </a:lnTo>
                  <a:lnTo>
                    <a:pt x="743663" y="1264574"/>
                  </a:lnTo>
                  <a:lnTo>
                    <a:pt x="787363" y="1279394"/>
                  </a:lnTo>
                  <a:lnTo>
                    <a:pt x="832955" y="1290254"/>
                  </a:lnTo>
                  <a:lnTo>
                    <a:pt x="880202" y="1296934"/>
                  </a:lnTo>
                  <a:lnTo>
                    <a:pt x="928864" y="1299209"/>
                  </a:lnTo>
                  <a:lnTo>
                    <a:pt x="977404" y="1296934"/>
                  </a:lnTo>
                  <a:lnTo>
                    <a:pt x="1024559" y="1290254"/>
                  </a:lnTo>
                  <a:lnTo>
                    <a:pt x="1070088" y="1279394"/>
                  </a:lnTo>
                  <a:lnTo>
                    <a:pt x="1113750" y="1264574"/>
                  </a:lnTo>
                  <a:lnTo>
                    <a:pt x="1155305" y="1246017"/>
                  </a:lnTo>
                  <a:lnTo>
                    <a:pt x="1194511" y="1223945"/>
                  </a:lnTo>
                  <a:lnTo>
                    <a:pt x="1231126" y="1198581"/>
                  </a:lnTo>
                  <a:lnTo>
                    <a:pt x="1264911" y="1170146"/>
                  </a:lnTo>
                  <a:lnTo>
                    <a:pt x="1295624" y="1138862"/>
                  </a:lnTo>
                  <a:lnTo>
                    <a:pt x="1323024" y="1104951"/>
                  </a:lnTo>
                  <a:lnTo>
                    <a:pt x="1346870" y="1068637"/>
                  </a:lnTo>
                  <a:lnTo>
                    <a:pt x="1366921" y="1030140"/>
                  </a:lnTo>
                  <a:lnTo>
                    <a:pt x="1382936" y="989683"/>
                  </a:lnTo>
                  <a:lnTo>
                    <a:pt x="1394673" y="947488"/>
                  </a:lnTo>
                  <a:lnTo>
                    <a:pt x="1401892" y="903778"/>
                  </a:lnTo>
                  <a:lnTo>
                    <a:pt x="1404352" y="858774"/>
                  </a:lnTo>
                  <a:lnTo>
                    <a:pt x="1401892" y="813778"/>
                  </a:lnTo>
                  <a:lnTo>
                    <a:pt x="1394673" y="770091"/>
                  </a:lnTo>
                  <a:lnTo>
                    <a:pt x="1382936" y="727934"/>
                  </a:lnTo>
                  <a:lnTo>
                    <a:pt x="1366921" y="687526"/>
                  </a:lnTo>
                  <a:lnTo>
                    <a:pt x="1346870" y="649087"/>
                  </a:lnTo>
                  <a:lnTo>
                    <a:pt x="1323024" y="612836"/>
                  </a:lnTo>
                  <a:lnTo>
                    <a:pt x="1295624" y="578995"/>
                  </a:lnTo>
                  <a:lnTo>
                    <a:pt x="1264911" y="547782"/>
                  </a:lnTo>
                  <a:lnTo>
                    <a:pt x="1231126" y="519418"/>
                  </a:lnTo>
                  <a:lnTo>
                    <a:pt x="1194511" y="494122"/>
                  </a:lnTo>
                  <a:lnTo>
                    <a:pt x="1155305" y="472115"/>
                  </a:lnTo>
                  <a:lnTo>
                    <a:pt x="1113750" y="453616"/>
                  </a:lnTo>
                  <a:lnTo>
                    <a:pt x="1070088" y="438845"/>
                  </a:lnTo>
                  <a:lnTo>
                    <a:pt x="1024559" y="428022"/>
                  </a:lnTo>
                  <a:lnTo>
                    <a:pt x="977404" y="421367"/>
                  </a:lnTo>
                  <a:lnTo>
                    <a:pt x="928864" y="419100"/>
                  </a:lnTo>
                  <a:close/>
                </a:path>
                <a:path w="1858009" h="1718310">
                  <a:moveTo>
                    <a:pt x="928864" y="0"/>
                  </a:moveTo>
                  <a:lnTo>
                    <a:pt x="879480" y="1189"/>
                  </a:lnTo>
                  <a:lnTo>
                    <a:pt x="830773" y="4716"/>
                  </a:lnTo>
                  <a:lnTo>
                    <a:pt x="782808" y="10524"/>
                  </a:lnTo>
                  <a:lnTo>
                    <a:pt x="735648" y="18552"/>
                  </a:lnTo>
                  <a:lnTo>
                    <a:pt x="689357" y="28741"/>
                  </a:lnTo>
                  <a:lnTo>
                    <a:pt x="643999" y="41033"/>
                  </a:lnTo>
                  <a:lnTo>
                    <a:pt x="599638" y="55368"/>
                  </a:lnTo>
                  <a:lnTo>
                    <a:pt x="556337" y="71687"/>
                  </a:lnTo>
                  <a:lnTo>
                    <a:pt x="514161" y="89932"/>
                  </a:lnTo>
                  <a:lnTo>
                    <a:pt x="473174" y="110042"/>
                  </a:lnTo>
                  <a:lnTo>
                    <a:pt x="433438" y="131959"/>
                  </a:lnTo>
                  <a:lnTo>
                    <a:pt x="395019" y="155625"/>
                  </a:lnTo>
                  <a:lnTo>
                    <a:pt x="357979" y="180979"/>
                  </a:lnTo>
                  <a:lnTo>
                    <a:pt x="322384" y="207962"/>
                  </a:lnTo>
                  <a:lnTo>
                    <a:pt x="288295" y="236517"/>
                  </a:lnTo>
                  <a:lnTo>
                    <a:pt x="255778" y="266582"/>
                  </a:lnTo>
                  <a:lnTo>
                    <a:pt x="224897" y="298101"/>
                  </a:lnTo>
                  <a:lnTo>
                    <a:pt x="195714" y="331012"/>
                  </a:lnTo>
                  <a:lnTo>
                    <a:pt x="168294" y="365258"/>
                  </a:lnTo>
                  <a:lnTo>
                    <a:pt x="142701" y="400779"/>
                  </a:lnTo>
                  <a:lnTo>
                    <a:pt x="118999" y="437516"/>
                  </a:lnTo>
                  <a:lnTo>
                    <a:pt x="97251" y="475410"/>
                  </a:lnTo>
                  <a:lnTo>
                    <a:pt x="77521" y="514402"/>
                  </a:lnTo>
                  <a:lnTo>
                    <a:pt x="59873" y="554433"/>
                  </a:lnTo>
                  <a:lnTo>
                    <a:pt x="44371" y="595444"/>
                  </a:lnTo>
                  <a:lnTo>
                    <a:pt x="31079" y="637375"/>
                  </a:lnTo>
                  <a:lnTo>
                    <a:pt x="20061" y="680168"/>
                  </a:lnTo>
                  <a:lnTo>
                    <a:pt x="11380" y="723763"/>
                  </a:lnTo>
                  <a:lnTo>
                    <a:pt x="5100" y="768102"/>
                  </a:lnTo>
                  <a:lnTo>
                    <a:pt x="1285" y="813125"/>
                  </a:lnTo>
                  <a:lnTo>
                    <a:pt x="0" y="858774"/>
                  </a:lnTo>
                  <a:lnTo>
                    <a:pt x="1285" y="904424"/>
                  </a:lnTo>
                  <a:lnTo>
                    <a:pt x="5100" y="949454"/>
                  </a:lnTo>
                  <a:lnTo>
                    <a:pt x="11380" y="993804"/>
                  </a:lnTo>
                  <a:lnTo>
                    <a:pt x="20061" y="1037414"/>
                  </a:lnTo>
                  <a:lnTo>
                    <a:pt x="31079" y="1080225"/>
                  </a:lnTo>
                  <a:lnTo>
                    <a:pt x="44371" y="1122178"/>
                  </a:lnTo>
                  <a:lnTo>
                    <a:pt x="59873" y="1163213"/>
                  </a:lnTo>
                  <a:lnTo>
                    <a:pt x="77521" y="1203271"/>
                  </a:lnTo>
                  <a:lnTo>
                    <a:pt x="97251" y="1242292"/>
                  </a:lnTo>
                  <a:lnTo>
                    <a:pt x="118999" y="1280217"/>
                  </a:lnTo>
                  <a:lnTo>
                    <a:pt x="142701" y="1316988"/>
                  </a:lnTo>
                  <a:lnTo>
                    <a:pt x="168294" y="1352543"/>
                  </a:lnTo>
                  <a:lnTo>
                    <a:pt x="195714" y="1386824"/>
                  </a:lnTo>
                  <a:lnTo>
                    <a:pt x="224897" y="1419772"/>
                  </a:lnTo>
                  <a:lnTo>
                    <a:pt x="255778" y="1451327"/>
                  </a:lnTo>
                  <a:lnTo>
                    <a:pt x="288295" y="1481430"/>
                  </a:lnTo>
                  <a:lnTo>
                    <a:pt x="322384" y="1510021"/>
                  </a:lnTo>
                  <a:lnTo>
                    <a:pt x="357979" y="1537041"/>
                  </a:lnTo>
                  <a:lnTo>
                    <a:pt x="395019" y="1562430"/>
                  </a:lnTo>
                  <a:lnTo>
                    <a:pt x="433438" y="1586130"/>
                  </a:lnTo>
                  <a:lnTo>
                    <a:pt x="473174" y="1608080"/>
                  </a:lnTo>
                  <a:lnTo>
                    <a:pt x="514161" y="1628222"/>
                  </a:lnTo>
                  <a:lnTo>
                    <a:pt x="556337" y="1646496"/>
                  </a:lnTo>
                  <a:lnTo>
                    <a:pt x="599638" y="1662842"/>
                  </a:lnTo>
                  <a:lnTo>
                    <a:pt x="643999" y="1677201"/>
                  </a:lnTo>
                  <a:lnTo>
                    <a:pt x="689357" y="1689515"/>
                  </a:lnTo>
                  <a:lnTo>
                    <a:pt x="735648" y="1699722"/>
                  </a:lnTo>
                  <a:lnTo>
                    <a:pt x="782808" y="1707765"/>
                  </a:lnTo>
                  <a:lnTo>
                    <a:pt x="830773" y="1713583"/>
                  </a:lnTo>
                  <a:lnTo>
                    <a:pt x="879480" y="1717118"/>
                  </a:lnTo>
                  <a:lnTo>
                    <a:pt x="928864" y="1718309"/>
                  </a:lnTo>
                  <a:lnTo>
                    <a:pt x="978180" y="1717118"/>
                  </a:lnTo>
                  <a:lnTo>
                    <a:pt x="1026827" y="1713583"/>
                  </a:lnTo>
                  <a:lnTo>
                    <a:pt x="1074741" y="1707765"/>
                  </a:lnTo>
                  <a:lnTo>
                    <a:pt x="1121859" y="1699722"/>
                  </a:lnTo>
                  <a:lnTo>
                    <a:pt x="1168115" y="1689515"/>
                  </a:lnTo>
                  <a:lnTo>
                    <a:pt x="1213445" y="1677201"/>
                  </a:lnTo>
                  <a:lnTo>
                    <a:pt x="1257785" y="1662842"/>
                  </a:lnTo>
                  <a:lnTo>
                    <a:pt x="1301071" y="1646496"/>
                  </a:lnTo>
                  <a:lnTo>
                    <a:pt x="1343239" y="1628222"/>
                  </a:lnTo>
                  <a:lnTo>
                    <a:pt x="1384223" y="1608080"/>
                  </a:lnTo>
                  <a:lnTo>
                    <a:pt x="1423961" y="1586130"/>
                  </a:lnTo>
                  <a:lnTo>
                    <a:pt x="1462386" y="1562430"/>
                  </a:lnTo>
                  <a:lnTo>
                    <a:pt x="1499436" y="1537041"/>
                  </a:lnTo>
                  <a:lnTo>
                    <a:pt x="1535046" y="1510021"/>
                  </a:lnTo>
                  <a:lnTo>
                    <a:pt x="1569151" y="1481430"/>
                  </a:lnTo>
                  <a:lnTo>
                    <a:pt x="1601688" y="1451327"/>
                  </a:lnTo>
                  <a:lnTo>
                    <a:pt x="1632592" y="1419772"/>
                  </a:lnTo>
                  <a:lnTo>
                    <a:pt x="1661798" y="1386824"/>
                  </a:lnTo>
                  <a:lnTo>
                    <a:pt x="1689242" y="1352543"/>
                  </a:lnTo>
                  <a:lnTo>
                    <a:pt x="1714861" y="1316988"/>
                  </a:lnTo>
                  <a:lnTo>
                    <a:pt x="1738589" y="1280217"/>
                  </a:lnTo>
                  <a:lnTo>
                    <a:pt x="1760362" y="1242292"/>
                  </a:lnTo>
                  <a:lnTo>
                    <a:pt x="1780117" y="1203271"/>
                  </a:lnTo>
                  <a:lnTo>
                    <a:pt x="1797788" y="1163213"/>
                  </a:lnTo>
                  <a:lnTo>
                    <a:pt x="1813312" y="1122178"/>
                  </a:lnTo>
                  <a:lnTo>
                    <a:pt x="1826624" y="1080225"/>
                  </a:lnTo>
                  <a:lnTo>
                    <a:pt x="1837660" y="1037414"/>
                  </a:lnTo>
                  <a:lnTo>
                    <a:pt x="1846355" y="993804"/>
                  </a:lnTo>
                  <a:lnTo>
                    <a:pt x="1852646" y="949454"/>
                  </a:lnTo>
                  <a:lnTo>
                    <a:pt x="1856468" y="904424"/>
                  </a:lnTo>
                  <a:lnTo>
                    <a:pt x="1857756" y="858774"/>
                  </a:lnTo>
                  <a:lnTo>
                    <a:pt x="1856468" y="813125"/>
                  </a:lnTo>
                  <a:lnTo>
                    <a:pt x="1852646" y="768102"/>
                  </a:lnTo>
                  <a:lnTo>
                    <a:pt x="1846355" y="723763"/>
                  </a:lnTo>
                  <a:lnTo>
                    <a:pt x="1837660" y="680168"/>
                  </a:lnTo>
                  <a:lnTo>
                    <a:pt x="1826624" y="637375"/>
                  </a:lnTo>
                  <a:lnTo>
                    <a:pt x="1813312" y="595444"/>
                  </a:lnTo>
                  <a:lnTo>
                    <a:pt x="1797788" y="554433"/>
                  </a:lnTo>
                  <a:lnTo>
                    <a:pt x="1780117" y="514402"/>
                  </a:lnTo>
                  <a:lnTo>
                    <a:pt x="1760362" y="475410"/>
                  </a:lnTo>
                  <a:lnTo>
                    <a:pt x="1738589" y="437516"/>
                  </a:lnTo>
                  <a:lnTo>
                    <a:pt x="1714861" y="400779"/>
                  </a:lnTo>
                  <a:lnTo>
                    <a:pt x="1689242" y="365258"/>
                  </a:lnTo>
                  <a:lnTo>
                    <a:pt x="1661798" y="331012"/>
                  </a:lnTo>
                  <a:lnTo>
                    <a:pt x="1632592" y="298101"/>
                  </a:lnTo>
                  <a:lnTo>
                    <a:pt x="1601688" y="266582"/>
                  </a:lnTo>
                  <a:lnTo>
                    <a:pt x="1569151" y="236517"/>
                  </a:lnTo>
                  <a:lnTo>
                    <a:pt x="1535046" y="207962"/>
                  </a:lnTo>
                  <a:lnTo>
                    <a:pt x="1499436" y="180979"/>
                  </a:lnTo>
                  <a:lnTo>
                    <a:pt x="1462386" y="155625"/>
                  </a:lnTo>
                  <a:lnTo>
                    <a:pt x="1423961" y="131959"/>
                  </a:lnTo>
                  <a:lnTo>
                    <a:pt x="1384223" y="110042"/>
                  </a:lnTo>
                  <a:lnTo>
                    <a:pt x="1343239" y="89932"/>
                  </a:lnTo>
                  <a:lnTo>
                    <a:pt x="1301071" y="71687"/>
                  </a:lnTo>
                  <a:lnTo>
                    <a:pt x="1257785" y="55368"/>
                  </a:lnTo>
                  <a:lnTo>
                    <a:pt x="1213445" y="41033"/>
                  </a:lnTo>
                  <a:lnTo>
                    <a:pt x="1168115" y="28741"/>
                  </a:lnTo>
                  <a:lnTo>
                    <a:pt x="1121859" y="18552"/>
                  </a:lnTo>
                  <a:lnTo>
                    <a:pt x="1074741" y="10524"/>
                  </a:lnTo>
                  <a:lnTo>
                    <a:pt x="1026827" y="4716"/>
                  </a:lnTo>
                  <a:lnTo>
                    <a:pt x="978180" y="1189"/>
                  </a:lnTo>
                  <a:lnTo>
                    <a:pt x="928864" y="0"/>
                  </a:lnTo>
                  <a:close/>
                </a:path>
              </a:pathLst>
            </a:custGeom>
            <a:ln w="16573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208407" y="3410458"/>
              <a:ext cx="2498090" cy="2310765"/>
            </a:xfrm>
            <a:custGeom>
              <a:avLst/>
              <a:gdLst/>
              <a:ahLst/>
              <a:cxnLst/>
              <a:rect l="l" t="t" r="r" b="b"/>
              <a:pathLst>
                <a:path w="2498090" h="2310765">
                  <a:moveTo>
                    <a:pt x="0" y="0"/>
                  </a:moveTo>
                  <a:lnTo>
                    <a:pt x="0" y="2310384"/>
                  </a:lnTo>
                  <a:lnTo>
                    <a:pt x="2497835" y="2310384"/>
                  </a:lnTo>
                  <a:lnTo>
                    <a:pt x="2497835" y="0"/>
                  </a:lnTo>
                  <a:lnTo>
                    <a:pt x="0" y="0"/>
                  </a:lnTo>
                  <a:close/>
                </a:path>
                <a:path w="2498090" h="2310765">
                  <a:moveTo>
                    <a:pt x="1066800" y="1036319"/>
                  </a:moveTo>
                  <a:lnTo>
                    <a:pt x="1066800" y="1274825"/>
                  </a:lnTo>
                  <a:lnTo>
                    <a:pt x="1431036" y="1274825"/>
                  </a:lnTo>
                  <a:lnTo>
                    <a:pt x="1431036" y="1036319"/>
                  </a:lnTo>
                  <a:lnTo>
                    <a:pt x="1066800" y="1036319"/>
                  </a:lnTo>
                  <a:close/>
                </a:path>
              </a:pathLst>
            </a:custGeom>
            <a:ln w="16573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37272" y="4565650"/>
              <a:ext cx="138430" cy="0"/>
            </a:xfrm>
            <a:custGeom>
              <a:avLst/>
              <a:gdLst/>
              <a:ahLst/>
              <a:cxnLst/>
              <a:rect l="l" t="t" r="r" b="b"/>
              <a:pathLst>
                <a:path w="138429">
                  <a:moveTo>
                    <a:pt x="137934" y="0"/>
                  </a:moveTo>
                  <a:lnTo>
                    <a:pt x="0" y="0"/>
                  </a:lnTo>
                </a:path>
              </a:pathLst>
            </a:custGeom>
            <a:ln w="16573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800884" y="4519845"/>
            <a:ext cx="572135" cy="8592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558800" algn="l"/>
              </a:tabLst>
            </a:pPr>
            <a:r>
              <a:rPr sz="450" spc="55" dirty="0" smtClean="0">
                <a:latin typeface="Arial MT"/>
                <a:cs typeface="Arial MT"/>
              </a:rPr>
              <a:t>NUCLEO</a:t>
            </a:r>
            <a:r>
              <a:rPr lang="es-ES" sz="450" spc="55" dirty="0" smtClean="0">
                <a:latin typeface="Arial MT"/>
                <a:cs typeface="Arial MT"/>
              </a:rPr>
              <a:t> </a:t>
            </a:r>
            <a:r>
              <a:rPr sz="450" u="heavy" dirty="0">
                <a:uFill>
                  <a:solidFill>
                    <a:srgbClr val="010101"/>
                  </a:solidFill>
                </a:uFill>
                <a:latin typeface="Arial MT"/>
                <a:cs typeface="Arial MT"/>
              </a:rPr>
              <a:t>	</a:t>
            </a:r>
            <a:endParaRPr sz="450" dirty="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702405" y="3714305"/>
            <a:ext cx="2239645" cy="1752600"/>
            <a:chOff x="6199835" y="3714305"/>
            <a:chExt cx="2239645" cy="1752600"/>
          </a:xfrm>
        </p:grpSpPr>
        <p:sp>
          <p:nvSpPr>
            <p:cNvPr id="8" name="object 8"/>
            <p:cNvSpPr/>
            <p:nvPr/>
          </p:nvSpPr>
          <p:spPr>
            <a:xfrm>
              <a:off x="6208407" y="4516881"/>
              <a:ext cx="929005" cy="98425"/>
            </a:xfrm>
            <a:custGeom>
              <a:avLst/>
              <a:gdLst/>
              <a:ahLst/>
              <a:cxnLst/>
              <a:rect l="l" t="t" r="r" b="b"/>
              <a:pathLst>
                <a:path w="929004" h="98425">
                  <a:moveTo>
                    <a:pt x="928865" y="98297"/>
                  </a:moveTo>
                  <a:lnTo>
                    <a:pt x="928865" y="0"/>
                  </a:lnTo>
                </a:path>
                <a:path w="929004" h="98425">
                  <a:moveTo>
                    <a:pt x="875538" y="98297"/>
                  </a:moveTo>
                  <a:lnTo>
                    <a:pt x="875538" y="0"/>
                  </a:lnTo>
                </a:path>
                <a:path w="929004" h="98425">
                  <a:moveTo>
                    <a:pt x="875538" y="48767"/>
                  </a:moveTo>
                  <a:lnTo>
                    <a:pt x="555497" y="48767"/>
                  </a:lnTo>
                </a:path>
                <a:path w="929004" h="98425">
                  <a:moveTo>
                    <a:pt x="555497" y="98297"/>
                  </a:moveTo>
                  <a:lnTo>
                    <a:pt x="555497" y="0"/>
                  </a:lnTo>
                </a:path>
                <a:path w="929004" h="98425">
                  <a:moveTo>
                    <a:pt x="502158" y="98297"/>
                  </a:moveTo>
                  <a:lnTo>
                    <a:pt x="502158" y="0"/>
                  </a:lnTo>
                </a:path>
                <a:path w="929004" h="98425">
                  <a:moveTo>
                    <a:pt x="502158" y="48767"/>
                  </a:moveTo>
                  <a:lnTo>
                    <a:pt x="315455" y="48767"/>
                  </a:lnTo>
                </a:path>
                <a:path w="929004" h="98425">
                  <a:moveTo>
                    <a:pt x="310896" y="48767"/>
                  </a:moveTo>
                  <a:lnTo>
                    <a:pt x="172974" y="48767"/>
                  </a:lnTo>
                </a:path>
                <a:path w="929004" h="98425">
                  <a:moveTo>
                    <a:pt x="172974" y="98297"/>
                  </a:moveTo>
                  <a:lnTo>
                    <a:pt x="172974" y="0"/>
                  </a:lnTo>
                </a:path>
                <a:path w="929004" h="98425">
                  <a:moveTo>
                    <a:pt x="119634" y="98297"/>
                  </a:moveTo>
                  <a:lnTo>
                    <a:pt x="119634" y="0"/>
                  </a:lnTo>
                </a:path>
                <a:path w="929004" h="98425">
                  <a:moveTo>
                    <a:pt x="119634" y="48767"/>
                  </a:moveTo>
                  <a:lnTo>
                    <a:pt x="0" y="48767"/>
                  </a:lnTo>
                </a:path>
              </a:pathLst>
            </a:custGeom>
            <a:ln w="16573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550545" y="3722877"/>
              <a:ext cx="1880235" cy="1735455"/>
            </a:xfrm>
            <a:custGeom>
              <a:avLst/>
              <a:gdLst/>
              <a:ahLst/>
              <a:cxnLst/>
              <a:rect l="l" t="t" r="r" b="b"/>
              <a:pathLst>
                <a:path w="1880234" h="1735454">
                  <a:moveTo>
                    <a:pt x="928878" y="0"/>
                  </a:moveTo>
                  <a:lnTo>
                    <a:pt x="879562" y="1191"/>
                  </a:lnTo>
                  <a:lnTo>
                    <a:pt x="830915" y="4725"/>
                  </a:lnTo>
                  <a:lnTo>
                    <a:pt x="783001" y="10544"/>
                  </a:lnTo>
                  <a:lnTo>
                    <a:pt x="735884" y="18586"/>
                  </a:lnTo>
                  <a:lnTo>
                    <a:pt x="689628" y="28794"/>
                  </a:lnTo>
                  <a:lnTo>
                    <a:pt x="644298" y="41107"/>
                  </a:lnTo>
                  <a:lnTo>
                    <a:pt x="599958" y="55467"/>
                  </a:lnTo>
                  <a:lnTo>
                    <a:pt x="556673" y="71813"/>
                  </a:lnTo>
                  <a:lnTo>
                    <a:pt x="514506" y="90087"/>
                  </a:lnTo>
                  <a:lnTo>
                    <a:pt x="473522" y="110229"/>
                  </a:lnTo>
                  <a:lnTo>
                    <a:pt x="433785" y="132179"/>
                  </a:lnTo>
                  <a:lnTo>
                    <a:pt x="395360" y="155879"/>
                  </a:lnTo>
                  <a:lnTo>
                    <a:pt x="358311" y="181268"/>
                  </a:lnTo>
                  <a:lnTo>
                    <a:pt x="322702" y="208288"/>
                  </a:lnTo>
                  <a:lnTo>
                    <a:pt x="288597" y="236879"/>
                  </a:lnTo>
                  <a:lnTo>
                    <a:pt x="256061" y="266982"/>
                  </a:lnTo>
                  <a:lnTo>
                    <a:pt x="225158" y="298537"/>
                  </a:lnTo>
                  <a:lnTo>
                    <a:pt x="195953" y="331485"/>
                  </a:lnTo>
                  <a:lnTo>
                    <a:pt x="168509" y="365766"/>
                  </a:lnTo>
                  <a:lnTo>
                    <a:pt x="142891" y="401321"/>
                  </a:lnTo>
                  <a:lnTo>
                    <a:pt x="119163" y="438092"/>
                  </a:lnTo>
                  <a:lnTo>
                    <a:pt x="97390" y="476017"/>
                  </a:lnTo>
                  <a:lnTo>
                    <a:pt x="77636" y="515038"/>
                  </a:lnTo>
                  <a:lnTo>
                    <a:pt x="59965" y="555096"/>
                  </a:lnTo>
                  <a:lnTo>
                    <a:pt x="44442" y="596131"/>
                  </a:lnTo>
                  <a:lnTo>
                    <a:pt x="31130" y="638084"/>
                  </a:lnTo>
                  <a:lnTo>
                    <a:pt x="20095" y="680895"/>
                  </a:lnTo>
                  <a:lnTo>
                    <a:pt x="11399" y="724505"/>
                  </a:lnTo>
                  <a:lnTo>
                    <a:pt x="5109" y="768855"/>
                  </a:lnTo>
                  <a:lnTo>
                    <a:pt x="1288" y="813885"/>
                  </a:lnTo>
                  <a:lnTo>
                    <a:pt x="0" y="859536"/>
                  </a:lnTo>
                  <a:lnTo>
                    <a:pt x="1288" y="905184"/>
                  </a:lnTo>
                  <a:lnTo>
                    <a:pt x="5109" y="950207"/>
                  </a:lnTo>
                  <a:lnTo>
                    <a:pt x="11399" y="994546"/>
                  </a:lnTo>
                  <a:lnTo>
                    <a:pt x="20095" y="1038141"/>
                  </a:lnTo>
                  <a:lnTo>
                    <a:pt x="31130" y="1080934"/>
                  </a:lnTo>
                  <a:lnTo>
                    <a:pt x="44442" y="1122865"/>
                  </a:lnTo>
                  <a:lnTo>
                    <a:pt x="59965" y="1163876"/>
                  </a:lnTo>
                  <a:lnTo>
                    <a:pt x="77636" y="1203907"/>
                  </a:lnTo>
                  <a:lnTo>
                    <a:pt x="97390" y="1242899"/>
                  </a:lnTo>
                  <a:lnTo>
                    <a:pt x="119163" y="1280793"/>
                  </a:lnTo>
                  <a:lnTo>
                    <a:pt x="142891" y="1317530"/>
                  </a:lnTo>
                  <a:lnTo>
                    <a:pt x="168509" y="1353051"/>
                  </a:lnTo>
                  <a:lnTo>
                    <a:pt x="195953" y="1387297"/>
                  </a:lnTo>
                  <a:lnTo>
                    <a:pt x="225158" y="1420209"/>
                  </a:lnTo>
                  <a:lnTo>
                    <a:pt x="256061" y="1451727"/>
                  </a:lnTo>
                  <a:lnTo>
                    <a:pt x="288597" y="1481793"/>
                  </a:lnTo>
                  <a:lnTo>
                    <a:pt x="322702" y="1510347"/>
                  </a:lnTo>
                  <a:lnTo>
                    <a:pt x="358311" y="1537331"/>
                  </a:lnTo>
                  <a:lnTo>
                    <a:pt x="395360" y="1562685"/>
                  </a:lnTo>
                  <a:lnTo>
                    <a:pt x="433785" y="1586350"/>
                  </a:lnTo>
                  <a:lnTo>
                    <a:pt x="473522" y="1608267"/>
                  </a:lnTo>
                  <a:lnTo>
                    <a:pt x="514506" y="1628378"/>
                  </a:lnTo>
                  <a:lnTo>
                    <a:pt x="556673" y="1646622"/>
                  </a:lnTo>
                  <a:lnTo>
                    <a:pt x="599958" y="1662941"/>
                  </a:lnTo>
                  <a:lnTo>
                    <a:pt x="644298" y="1677276"/>
                  </a:lnTo>
                  <a:lnTo>
                    <a:pt x="689628" y="1689568"/>
                  </a:lnTo>
                  <a:lnTo>
                    <a:pt x="735884" y="1699758"/>
                  </a:lnTo>
                  <a:lnTo>
                    <a:pt x="783001" y="1707786"/>
                  </a:lnTo>
                  <a:lnTo>
                    <a:pt x="830915" y="1713593"/>
                  </a:lnTo>
                  <a:lnTo>
                    <a:pt x="879562" y="1717121"/>
                  </a:lnTo>
                  <a:lnTo>
                    <a:pt x="928878" y="1718310"/>
                  </a:lnTo>
                  <a:lnTo>
                    <a:pt x="978193" y="1717121"/>
                  </a:lnTo>
                  <a:lnTo>
                    <a:pt x="1026840" y="1713593"/>
                  </a:lnTo>
                  <a:lnTo>
                    <a:pt x="1074754" y="1707786"/>
                  </a:lnTo>
                  <a:lnTo>
                    <a:pt x="1121871" y="1699758"/>
                  </a:lnTo>
                  <a:lnTo>
                    <a:pt x="1168126" y="1689568"/>
                  </a:lnTo>
                  <a:lnTo>
                    <a:pt x="1213456" y="1677276"/>
                  </a:lnTo>
                  <a:lnTo>
                    <a:pt x="1257795" y="1662941"/>
                  </a:lnTo>
                  <a:lnTo>
                    <a:pt x="1301080" y="1646622"/>
                  </a:lnTo>
                  <a:lnTo>
                    <a:pt x="1343247" y="1628378"/>
                  </a:lnTo>
                  <a:lnTo>
                    <a:pt x="1384230" y="1608267"/>
                  </a:lnTo>
                  <a:lnTo>
                    <a:pt x="1423966" y="1586350"/>
                  </a:lnTo>
                  <a:lnTo>
                    <a:pt x="1462391" y="1562685"/>
                  </a:lnTo>
                  <a:lnTo>
                    <a:pt x="1499440" y="1537331"/>
                  </a:lnTo>
                  <a:lnTo>
                    <a:pt x="1535048" y="1510347"/>
                  </a:lnTo>
                  <a:lnTo>
                    <a:pt x="1569152" y="1481793"/>
                  </a:lnTo>
                  <a:lnTo>
                    <a:pt x="1601687" y="1451727"/>
                  </a:lnTo>
                  <a:lnTo>
                    <a:pt x="1632590" y="1420209"/>
                  </a:lnTo>
                  <a:lnTo>
                    <a:pt x="1661795" y="1387297"/>
                  </a:lnTo>
                  <a:lnTo>
                    <a:pt x="1689238" y="1353051"/>
                  </a:lnTo>
                  <a:lnTo>
                    <a:pt x="1714855" y="1317530"/>
                  </a:lnTo>
                  <a:lnTo>
                    <a:pt x="1738582" y="1280793"/>
                  </a:lnTo>
                  <a:lnTo>
                    <a:pt x="1760355" y="1242899"/>
                  </a:lnTo>
                  <a:lnTo>
                    <a:pt x="1780108" y="1203907"/>
                  </a:lnTo>
                  <a:lnTo>
                    <a:pt x="1797779" y="1163876"/>
                  </a:lnTo>
                  <a:lnTo>
                    <a:pt x="1813302" y="1122865"/>
                  </a:lnTo>
                  <a:lnTo>
                    <a:pt x="1826613" y="1080934"/>
                  </a:lnTo>
                  <a:lnTo>
                    <a:pt x="1837648" y="1038141"/>
                  </a:lnTo>
                  <a:lnTo>
                    <a:pt x="1846343" y="994546"/>
                  </a:lnTo>
                  <a:lnTo>
                    <a:pt x="1852633" y="950207"/>
                  </a:lnTo>
                  <a:lnTo>
                    <a:pt x="1856455" y="905184"/>
                  </a:lnTo>
                  <a:lnTo>
                    <a:pt x="1857743" y="859536"/>
                  </a:lnTo>
                  <a:lnTo>
                    <a:pt x="1856455" y="813885"/>
                  </a:lnTo>
                  <a:lnTo>
                    <a:pt x="1852633" y="768855"/>
                  </a:lnTo>
                  <a:lnTo>
                    <a:pt x="1846343" y="724505"/>
                  </a:lnTo>
                  <a:lnTo>
                    <a:pt x="1837648" y="680895"/>
                  </a:lnTo>
                  <a:lnTo>
                    <a:pt x="1826613" y="638084"/>
                  </a:lnTo>
                  <a:lnTo>
                    <a:pt x="1813302" y="596131"/>
                  </a:lnTo>
                  <a:lnTo>
                    <a:pt x="1797779" y="555096"/>
                  </a:lnTo>
                  <a:lnTo>
                    <a:pt x="1780108" y="515038"/>
                  </a:lnTo>
                  <a:lnTo>
                    <a:pt x="1760355" y="476017"/>
                  </a:lnTo>
                  <a:lnTo>
                    <a:pt x="1738582" y="438092"/>
                  </a:lnTo>
                  <a:lnTo>
                    <a:pt x="1714855" y="401321"/>
                  </a:lnTo>
                  <a:lnTo>
                    <a:pt x="1689238" y="365766"/>
                  </a:lnTo>
                  <a:lnTo>
                    <a:pt x="1661795" y="331485"/>
                  </a:lnTo>
                  <a:lnTo>
                    <a:pt x="1632590" y="298537"/>
                  </a:lnTo>
                  <a:lnTo>
                    <a:pt x="1601687" y="266982"/>
                  </a:lnTo>
                  <a:lnTo>
                    <a:pt x="1569152" y="236879"/>
                  </a:lnTo>
                  <a:lnTo>
                    <a:pt x="1535048" y="208288"/>
                  </a:lnTo>
                  <a:lnTo>
                    <a:pt x="1499440" y="181268"/>
                  </a:lnTo>
                  <a:lnTo>
                    <a:pt x="1462391" y="155879"/>
                  </a:lnTo>
                  <a:lnTo>
                    <a:pt x="1423966" y="132179"/>
                  </a:lnTo>
                  <a:lnTo>
                    <a:pt x="1384230" y="110229"/>
                  </a:lnTo>
                  <a:lnTo>
                    <a:pt x="1343247" y="90087"/>
                  </a:lnTo>
                  <a:lnTo>
                    <a:pt x="1301080" y="71813"/>
                  </a:lnTo>
                  <a:lnTo>
                    <a:pt x="1257795" y="55467"/>
                  </a:lnTo>
                  <a:lnTo>
                    <a:pt x="1213456" y="41107"/>
                  </a:lnTo>
                  <a:lnTo>
                    <a:pt x="1168126" y="28794"/>
                  </a:lnTo>
                  <a:lnTo>
                    <a:pt x="1121871" y="18586"/>
                  </a:lnTo>
                  <a:lnTo>
                    <a:pt x="1074754" y="10544"/>
                  </a:lnTo>
                  <a:lnTo>
                    <a:pt x="1026840" y="4725"/>
                  </a:lnTo>
                  <a:lnTo>
                    <a:pt x="978193" y="1191"/>
                  </a:lnTo>
                  <a:lnTo>
                    <a:pt x="928878" y="0"/>
                  </a:lnTo>
                  <a:close/>
                </a:path>
                <a:path w="1880234" h="1735454">
                  <a:moveTo>
                    <a:pt x="950976" y="16764"/>
                  </a:moveTo>
                  <a:lnTo>
                    <a:pt x="901660" y="17955"/>
                  </a:lnTo>
                  <a:lnTo>
                    <a:pt x="853013" y="21489"/>
                  </a:lnTo>
                  <a:lnTo>
                    <a:pt x="805099" y="27307"/>
                  </a:lnTo>
                  <a:lnTo>
                    <a:pt x="757982" y="35349"/>
                  </a:lnTo>
                  <a:lnTo>
                    <a:pt x="711726" y="45555"/>
                  </a:lnTo>
                  <a:lnTo>
                    <a:pt x="666396" y="57866"/>
                  </a:lnTo>
                  <a:lnTo>
                    <a:pt x="622056" y="72222"/>
                  </a:lnTo>
                  <a:lnTo>
                    <a:pt x="578771" y="88564"/>
                  </a:lnTo>
                  <a:lnTo>
                    <a:pt x="536604" y="106832"/>
                  </a:lnTo>
                  <a:lnTo>
                    <a:pt x="495620" y="126967"/>
                  </a:lnTo>
                  <a:lnTo>
                    <a:pt x="455883" y="148909"/>
                  </a:lnTo>
                  <a:lnTo>
                    <a:pt x="417458" y="172599"/>
                  </a:lnTo>
                  <a:lnTo>
                    <a:pt x="380409" y="197976"/>
                  </a:lnTo>
                  <a:lnTo>
                    <a:pt x="344799" y="224982"/>
                  </a:lnTo>
                  <a:lnTo>
                    <a:pt x="310695" y="253557"/>
                  </a:lnTo>
                  <a:lnTo>
                    <a:pt x="278159" y="283641"/>
                  </a:lnTo>
                  <a:lnTo>
                    <a:pt x="247256" y="315175"/>
                  </a:lnTo>
                  <a:lnTo>
                    <a:pt x="218050" y="348100"/>
                  </a:lnTo>
                  <a:lnTo>
                    <a:pt x="190607" y="382355"/>
                  </a:lnTo>
                  <a:lnTo>
                    <a:pt x="164989" y="417881"/>
                  </a:lnTo>
                  <a:lnTo>
                    <a:pt x="141261" y="454619"/>
                  </a:lnTo>
                  <a:lnTo>
                    <a:pt x="119488" y="492509"/>
                  </a:lnTo>
                  <a:lnTo>
                    <a:pt x="99734" y="531491"/>
                  </a:lnTo>
                  <a:lnTo>
                    <a:pt x="82063" y="571507"/>
                  </a:lnTo>
                  <a:lnTo>
                    <a:pt x="66540" y="612496"/>
                  </a:lnTo>
                  <a:lnTo>
                    <a:pt x="53228" y="654399"/>
                  </a:lnTo>
                  <a:lnTo>
                    <a:pt x="42192" y="697156"/>
                  </a:lnTo>
                  <a:lnTo>
                    <a:pt x="33497" y="740708"/>
                  </a:lnTo>
                  <a:lnTo>
                    <a:pt x="27207" y="784995"/>
                  </a:lnTo>
                  <a:lnTo>
                    <a:pt x="23385" y="829958"/>
                  </a:lnTo>
                  <a:lnTo>
                    <a:pt x="22097" y="875538"/>
                  </a:lnTo>
                  <a:lnTo>
                    <a:pt x="23385" y="921188"/>
                  </a:lnTo>
                  <a:lnTo>
                    <a:pt x="27207" y="966218"/>
                  </a:lnTo>
                  <a:lnTo>
                    <a:pt x="33497" y="1010568"/>
                  </a:lnTo>
                  <a:lnTo>
                    <a:pt x="42192" y="1054178"/>
                  </a:lnTo>
                  <a:lnTo>
                    <a:pt x="53228" y="1096989"/>
                  </a:lnTo>
                  <a:lnTo>
                    <a:pt x="66540" y="1138942"/>
                  </a:lnTo>
                  <a:lnTo>
                    <a:pt x="82063" y="1179977"/>
                  </a:lnTo>
                  <a:lnTo>
                    <a:pt x="99734" y="1220035"/>
                  </a:lnTo>
                  <a:lnTo>
                    <a:pt x="119488" y="1259056"/>
                  </a:lnTo>
                  <a:lnTo>
                    <a:pt x="141261" y="1296982"/>
                  </a:lnTo>
                  <a:lnTo>
                    <a:pt x="164989" y="1333752"/>
                  </a:lnTo>
                  <a:lnTo>
                    <a:pt x="190607" y="1369307"/>
                  </a:lnTo>
                  <a:lnTo>
                    <a:pt x="218050" y="1403588"/>
                  </a:lnTo>
                  <a:lnTo>
                    <a:pt x="247256" y="1436536"/>
                  </a:lnTo>
                  <a:lnTo>
                    <a:pt x="278159" y="1468091"/>
                  </a:lnTo>
                  <a:lnTo>
                    <a:pt x="310695" y="1498194"/>
                  </a:lnTo>
                  <a:lnTo>
                    <a:pt x="344799" y="1526785"/>
                  </a:lnTo>
                  <a:lnTo>
                    <a:pt x="380409" y="1553805"/>
                  </a:lnTo>
                  <a:lnTo>
                    <a:pt x="417458" y="1579194"/>
                  </a:lnTo>
                  <a:lnTo>
                    <a:pt x="455883" y="1602894"/>
                  </a:lnTo>
                  <a:lnTo>
                    <a:pt x="495620" y="1624844"/>
                  </a:lnTo>
                  <a:lnTo>
                    <a:pt x="536604" y="1644986"/>
                  </a:lnTo>
                  <a:lnTo>
                    <a:pt x="578771" y="1663260"/>
                  </a:lnTo>
                  <a:lnTo>
                    <a:pt x="622056" y="1679606"/>
                  </a:lnTo>
                  <a:lnTo>
                    <a:pt x="666396" y="1693966"/>
                  </a:lnTo>
                  <a:lnTo>
                    <a:pt x="711726" y="1706279"/>
                  </a:lnTo>
                  <a:lnTo>
                    <a:pt x="757982" y="1716487"/>
                  </a:lnTo>
                  <a:lnTo>
                    <a:pt x="805099" y="1724529"/>
                  </a:lnTo>
                  <a:lnTo>
                    <a:pt x="853013" y="1730348"/>
                  </a:lnTo>
                  <a:lnTo>
                    <a:pt x="901660" y="1733882"/>
                  </a:lnTo>
                  <a:lnTo>
                    <a:pt x="950976" y="1735074"/>
                  </a:lnTo>
                  <a:lnTo>
                    <a:pt x="1000291" y="1733882"/>
                  </a:lnTo>
                  <a:lnTo>
                    <a:pt x="1048938" y="1730348"/>
                  </a:lnTo>
                  <a:lnTo>
                    <a:pt x="1096852" y="1724529"/>
                  </a:lnTo>
                  <a:lnTo>
                    <a:pt x="1143969" y="1716487"/>
                  </a:lnTo>
                  <a:lnTo>
                    <a:pt x="1190225" y="1706279"/>
                  </a:lnTo>
                  <a:lnTo>
                    <a:pt x="1235555" y="1693966"/>
                  </a:lnTo>
                  <a:lnTo>
                    <a:pt x="1279895" y="1679606"/>
                  </a:lnTo>
                  <a:lnTo>
                    <a:pt x="1323180" y="1663260"/>
                  </a:lnTo>
                  <a:lnTo>
                    <a:pt x="1365347" y="1644986"/>
                  </a:lnTo>
                  <a:lnTo>
                    <a:pt x="1406331" y="1624844"/>
                  </a:lnTo>
                  <a:lnTo>
                    <a:pt x="1446068" y="1602894"/>
                  </a:lnTo>
                  <a:lnTo>
                    <a:pt x="1484493" y="1579194"/>
                  </a:lnTo>
                  <a:lnTo>
                    <a:pt x="1521542" y="1553805"/>
                  </a:lnTo>
                  <a:lnTo>
                    <a:pt x="1557152" y="1526785"/>
                  </a:lnTo>
                  <a:lnTo>
                    <a:pt x="1591256" y="1498194"/>
                  </a:lnTo>
                  <a:lnTo>
                    <a:pt x="1623792" y="1468091"/>
                  </a:lnTo>
                  <a:lnTo>
                    <a:pt x="1654695" y="1436536"/>
                  </a:lnTo>
                  <a:lnTo>
                    <a:pt x="1683901" y="1403588"/>
                  </a:lnTo>
                  <a:lnTo>
                    <a:pt x="1711345" y="1369307"/>
                  </a:lnTo>
                  <a:lnTo>
                    <a:pt x="1736962" y="1333752"/>
                  </a:lnTo>
                  <a:lnTo>
                    <a:pt x="1760690" y="1296982"/>
                  </a:lnTo>
                  <a:lnTo>
                    <a:pt x="1782463" y="1259056"/>
                  </a:lnTo>
                  <a:lnTo>
                    <a:pt x="1802217" y="1220035"/>
                  </a:lnTo>
                  <a:lnTo>
                    <a:pt x="1819888" y="1179977"/>
                  </a:lnTo>
                  <a:lnTo>
                    <a:pt x="1835412" y="1138942"/>
                  </a:lnTo>
                  <a:lnTo>
                    <a:pt x="1848723" y="1096989"/>
                  </a:lnTo>
                  <a:lnTo>
                    <a:pt x="1859759" y="1054178"/>
                  </a:lnTo>
                  <a:lnTo>
                    <a:pt x="1868454" y="1010568"/>
                  </a:lnTo>
                  <a:lnTo>
                    <a:pt x="1874744" y="966218"/>
                  </a:lnTo>
                  <a:lnTo>
                    <a:pt x="1878566" y="921188"/>
                  </a:lnTo>
                  <a:lnTo>
                    <a:pt x="1879854" y="875538"/>
                  </a:lnTo>
                  <a:lnTo>
                    <a:pt x="1878566" y="829958"/>
                  </a:lnTo>
                  <a:lnTo>
                    <a:pt x="1874744" y="784995"/>
                  </a:lnTo>
                  <a:lnTo>
                    <a:pt x="1868454" y="740708"/>
                  </a:lnTo>
                  <a:lnTo>
                    <a:pt x="1859759" y="697156"/>
                  </a:lnTo>
                  <a:lnTo>
                    <a:pt x="1848723" y="654399"/>
                  </a:lnTo>
                  <a:lnTo>
                    <a:pt x="1835412" y="612496"/>
                  </a:lnTo>
                  <a:lnTo>
                    <a:pt x="1819888" y="571507"/>
                  </a:lnTo>
                  <a:lnTo>
                    <a:pt x="1802217" y="531491"/>
                  </a:lnTo>
                  <a:lnTo>
                    <a:pt x="1782463" y="492509"/>
                  </a:lnTo>
                  <a:lnTo>
                    <a:pt x="1760690" y="454619"/>
                  </a:lnTo>
                  <a:lnTo>
                    <a:pt x="1736962" y="417881"/>
                  </a:lnTo>
                  <a:lnTo>
                    <a:pt x="1711345" y="382355"/>
                  </a:lnTo>
                  <a:lnTo>
                    <a:pt x="1683901" y="348100"/>
                  </a:lnTo>
                  <a:lnTo>
                    <a:pt x="1654695" y="315175"/>
                  </a:lnTo>
                  <a:lnTo>
                    <a:pt x="1623792" y="283641"/>
                  </a:lnTo>
                  <a:lnTo>
                    <a:pt x="1591256" y="253557"/>
                  </a:lnTo>
                  <a:lnTo>
                    <a:pt x="1557152" y="224982"/>
                  </a:lnTo>
                  <a:lnTo>
                    <a:pt x="1521542" y="197976"/>
                  </a:lnTo>
                  <a:lnTo>
                    <a:pt x="1484493" y="172599"/>
                  </a:lnTo>
                  <a:lnTo>
                    <a:pt x="1446068" y="148909"/>
                  </a:lnTo>
                  <a:lnTo>
                    <a:pt x="1406331" y="126967"/>
                  </a:lnTo>
                  <a:lnTo>
                    <a:pt x="1365347" y="106832"/>
                  </a:lnTo>
                  <a:lnTo>
                    <a:pt x="1323180" y="88564"/>
                  </a:lnTo>
                  <a:lnTo>
                    <a:pt x="1279895" y="72222"/>
                  </a:lnTo>
                  <a:lnTo>
                    <a:pt x="1235555" y="57866"/>
                  </a:lnTo>
                  <a:lnTo>
                    <a:pt x="1190225" y="45555"/>
                  </a:lnTo>
                  <a:lnTo>
                    <a:pt x="1143969" y="35349"/>
                  </a:lnTo>
                  <a:lnTo>
                    <a:pt x="1096852" y="27307"/>
                  </a:lnTo>
                  <a:lnTo>
                    <a:pt x="1048938" y="21489"/>
                  </a:lnTo>
                  <a:lnTo>
                    <a:pt x="1000291" y="17955"/>
                  </a:lnTo>
                  <a:lnTo>
                    <a:pt x="950976" y="16764"/>
                  </a:lnTo>
                  <a:close/>
                </a:path>
                <a:path w="1880234" h="1735454">
                  <a:moveTo>
                    <a:pt x="924293" y="419862"/>
                  </a:moveTo>
                  <a:lnTo>
                    <a:pt x="875630" y="422129"/>
                  </a:lnTo>
                  <a:lnTo>
                    <a:pt x="828383" y="428784"/>
                  </a:lnTo>
                  <a:lnTo>
                    <a:pt x="782791" y="439607"/>
                  </a:lnTo>
                  <a:lnTo>
                    <a:pt x="739091" y="454378"/>
                  </a:lnTo>
                  <a:lnTo>
                    <a:pt x="697520" y="472877"/>
                  </a:lnTo>
                  <a:lnTo>
                    <a:pt x="658317" y="494885"/>
                  </a:lnTo>
                  <a:lnTo>
                    <a:pt x="621720" y="520180"/>
                  </a:lnTo>
                  <a:lnTo>
                    <a:pt x="587965" y="548544"/>
                  </a:lnTo>
                  <a:lnTo>
                    <a:pt x="557291" y="579757"/>
                  </a:lnTo>
                  <a:lnTo>
                    <a:pt x="529935" y="613599"/>
                  </a:lnTo>
                  <a:lnTo>
                    <a:pt x="506136" y="649849"/>
                  </a:lnTo>
                  <a:lnTo>
                    <a:pt x="486131" y="688288"/>
                  </a:lnTo>
                  <a:lnTo>
                    <a:pt x="470157" y="728696"/>
                  </a:lnTo>
                  <a:lnTo>
                    <a:pt x="458453" y="770853"/>
                  </a:lnTo>
                  <a:lnTo>
                    <a:pt x="451256" y="814540"/>
                  </a:lnTo>
                  <a:lnTo>
                    <a:pt x="448805" y="859536"/>
                  </a:lnTo>
                  <a:lnTo>
                    <a:pt x="451256" y="904531"/>
                  </a:lnTo>
                  <a:lnTo>
                    <a:pt x="458453" y="948218"/>
                  </a:lnTo>
                  <a:lnTo>
                    <a:pt x="470157" y="990375"/>
                  </a:lnTo>
                  <a:lnTo>
                    <a:pt x="486131" y="1030783"/>
                  </a:lnTo>
                  <a:lnTo>
                    <a:pt x="506136" y="1069222"/>
                  </a:lnTo>
                  <a:lnTo>
                    <a:pt x="529935" y="1105473"/>
                  </a:lnTo>
                  <a:lnTo>
                    <a:pt x="557291" y="1139314"/>
                  </a:lnTo>
                  <a:lnTo>
                    <a:pt x="587965" y="1170527"/>
                  </a:lnTo>
                  <a:lnTo>
                    <a:pt x="621720" y="1198891"/>
                  </a:lnTo>
                  <a:lnTo>
                    <a:pt x="658317" y="1224187"/>
                  </a:lnTo>
                  <a:lnTo>
                    <a:pt x="697520" y="1246194"/>
                  </a:lnTo>
                  <a:lnTo>
                    <a:pt x="739091" y="1264694"/>
                  </a:lnTo>
                  <a:lnTo>
                    <a:pt x="782791" y="1279465"/>
                  </a:lnTo>
                  <a:lnTo>
                    <a:pt x="828383" y="1290288"/>
                  </a:lnTo>
                  <a:lnTo>
                    <a:pt x="875630" y="1296943"/>
                  </a:lnTo>
                  <a:lnTo>
                    <a:pt x="924293" y="1299210"/>
                  </a:lnTo>
                  <a:lnTo>
                    <a:pt x="972958" y="1296943"/>
                  </a:lnTo>
                  <a:lnTo>
                    <a:pt x="1020206" y="1290288"/>
                  </a:lnTo>
                  <a:lnTo>
                    <a:pt x="1065799" y="1279465"/>
                  </a:lnTo>
                  <a:lnTo>
                    <a:pt x="1109500" y="1264694"/>
                  </a:lnTo>
                  <a:lnTo>
                    <a:pt x="1151071" y="1246194"/>
                  </a:lnTo>
                  <a:lnTo>
                    <a:pt x="1190274" y="1224187"/>
                  </a:lnTo>
                  <a:lnTo>
                    <a:pt x="1226871" y="1198891"/>
                  </a:lnTo>
                  <a:lnTo>
                    <a:pt x="1260625" y="1170527"/>
                  </a:lnTo>
                  <a:lnTo>
                    <a:pt x="1291299" y="1139314"/>
                  </a:lnTo>
                  <a:lnTo>
                    <a:pt x="1318654" y="1105473"/>
                  </a:lnTo>
                  <a:lnTo>
                    <a:pt x="1342452" y="1069222"/>
                  </a:lnTo>
                  <a:lnTo>
                    <a:pt x="1362456" y="1030783"/>
                  </a:lnTo>
                  <a:lnTo>
                    <a:pt x="1378429" y="990375"/>
                  </a:lnTo>
                  <a:lnTo>
                    <a:pt x="1390133" y="948218"/>
                  </a:lnTo>
                  <a:lnTo>
                    <a:pt x="1397329" y="904531"/>
                  </a:lnTo>
                  <a:lnTo>
                    <a:pt x="1399781" y="859536"/>
                  </a:lnTo>
                  <a:lnTo>
                    <a:pt x="1397329" y="814540"/>
                  </a:lnTo>
                  <a:lnTo>
                    <a:pt x="1390133" y="770853"/>
                  </a:lnTo>
                  <a:lnTo>
                    <a:pt x="1378429" y="728696"/>
                  </a:lnTo>
                  <a:lnTo>
                    <a:pt x="1362456" y="688288"/>
                  </a:lnTo>
                  <a:lnTo>
                    <a:pt x="1342452" y="649849"/>
                  </a:lnTo>
                  <a:lnTo>
                    <a:pt x="1318654" y="613599"/>
                  </a:lnTo>
                  <a:lnTo>
                    <a:pt x="1291299" y="579757"/>
                  </a:lnTo>
                  <a:lnTo>
                    <a:pt x="1260625" y="548544"/>
                  </a:lnTo>
                  <a:lnTo>
                    <a:pt x="1226871" y="520180"/>
                  </a:lnTo>
                  <a:lnTo>
                    <a:pt x="1190274" y="494885"/>
                  </a:lnTo>
                  <a:lnTo>
                    <a:pt x="1151071" y="472877"/>
                  </a:lnTo>
                  <a:lnTo>
                    <a:pt x="1109500" y="454378"/>
                  </a:lnTo>
                  <a:lnTo>
                    <a:pt x="1065799" y="439607"/>
                  </a:lnTo>
                  <a:lnTo>
                    <a:pt x="1020206" y="428784"/>
                  </a:lnTo>
                  <a:lnTo>
                    <a:pt x="972958" y="422129"/>
                  </a:lnTo>
                  <a:lnTo>
                    <a:pt x="924293" y="419862"/>
                  </a:lnTo>
                  <a:close/>
                </a:path>
                <a:path w="1880234" h="1735454">
                  <a:moveTo>
                    <a:pt x="941832" y="432054"/>
                  </a:moveTo>
                  <a:lnTo>
                    <a:pt x="893292" y="434321"/>
                  </a:lnTo>
                  <a:lnTo>
                    <a:pt x="846137" y="440976"/>
                  </a:lnTo>
                  <a:lnTo>
                    <a:pt x="800607" y="451799"/>
                  </a:lnTo>
                  <a:lnTo>
                    <a:pt x="756944" y="466570"/>
                  </a:lnTo>
                  <a:lnTo>
                    <a:pt x="715388" y="485069"/>
                  </a:lnTo>
                  <a:lnTo>
                    <a:pt x="676181" y="507076"/>
                  </a:lnTo>
                  <a:lnTo>
                    <a:pt x="639564" y="532372"/>
                  </a:lnTo>
                  <a:lnTo>
                    <a:pt x="605778" y="560736"/>
                  </a:lnTo>
                  <a:lnTo>
                    <a:pt x="575064" y="591949"/>
                  </a:lnTo>
                  <a:lnTo>
                    <a:pt x="547663" y="625791"/>
                  </a:lnTo>
                  <a:lnTo>
                    <a:pt x="523816" y="662041"/>
                  </a:lnTo>
                  <a:lnTo>
                    <a:pt x="503764" y="700480"/>
                  </a:lnTo>
                  <a:lnTo>
                    <a:pt x="487749" y="740888"/>
                  </a:lnTo>
                  <a:lnTo>
                    <a:pt x="476010" y="783045"/>
                  </a:lnTo>
                  <a:lnTo>
                    <a:pt x="468791" y="826732"/>
                  </a:lnTo>
                  <a:lnTo>
                    <a:pt x="466331" y="871728"/>
                  </a:lnTo>
                  <a:lnTo>
                    <a:pt x="468791" y="916723"/>
                  </a:lnTo>
                  <a:lnTo>
                    <a:pt x="476010" y="960410"/>
                  </a:lnTo>
                  <a:lnTo>
                    <a:pt x="487749" y="1002567"/>
                  </a:lnTo>
                  <a:lnTo>
                    <a:pt x="503764" y="1042975"/>
                  </a:lnTo>
                  <a:lnTo>
                    <a:pt x="523816" y="1081414"/>
                  </a:lnTo>
                  <a:lnTo>
                    <a:pt x="547663" y="1117665"/>
                  </a:lnTo>
                  <a:lnTo>
                    <a:pt x="575064" y="1151506"/>
                  </a:lnTo>
                  <a:lnTo>
                    <a:pt x="605778" y="1182719"/>
                  </a:lnTo>
                  <a:lnTo>
                    <a:pt x="639564" y="1211083"/>
                  </a:lnTo>
                  <a:lnTo>
                    <a:pt x="676181" y="1236379"/>
                  </a:lnTo>
                  <a:lnTo>
                    <a:pt x="715388" y="1258386"/>
                  </a:lnTo>
                  <a:lnTo>
                    <a:pt x="756944" y="1276885"/>
                  </a:lnTo>
                  <a:lnTo>
                    <a:pt x="800607" y="1291656"/>
                  </a:lnTo>
                  <a:lnTo>
                    <a:pt x="846137" y="1302479"/>
                  </a:lnTo>
                  <a:lnTo>
                    <a:pt x="893292" y="1309134"/>
                  </a:lnTo>
                  <a:lnTo>
                    <a:pt x="941832" y="1311402"/>
                  </a:lnTo>
                  <a:lnTo>
                    <a:pt x="990495" y="1309134"/>
                  </a:lnTo>
                  <a:lnTo>
                    <a:pt x="1037741" y="1302479"/>
                  </a:lnTo>
                  <a:lnTo>
                    <a:pt x="1083333" y="1291656"/>
                  </a:lnTo>
                  <a:lnTo>
                    <a:pt x="1127034" y="1276885"/>
                  </a:lnTo>
                  <a:lnTo>
                    <a:pt x="1168604" y="1258386"/>
                  </a:lnTo>
                  <a:lnTo>
                    <a:pt x="1207807" y="1236379"/>
                  </a:lnTo>
                  <a:lnTo>
                    <a:pt x="1244405" y="1211083"/>
                  </a:lnTo>
                  <a:lnTo>
                    <a:pt x="1278160" y="1182719"/>
                  </a:lnTo>
                  <a:lnTo>
                    <a:pt x="1308834" y="1151506"/>
                  </a:lnTo>
                  <a:lnTo>
                    <a:pt x="1336189" y="1117665"/>
                  </a:lnTo>
                  <a:lnTo>
                    <a:pt x="1359989" y="1081414"/>
                  </a:lnTo>
                  <a:lnTo>
                    <a:pt x="1379994" y="1042975"/>
                  </a:lnTo>
                  <a:lnTo>
                    <a:pt x="1395967" y="1002567"/>
                  </a:lnTo>
                  <a:lnTo>
                    <a:pt x="1407671" y="960410"/>
                  </a:lnTo>
                  <a:lnTo>
                    <a:pt x="1414868" y="916723"/>
                  </a:lnTo>
                  <a:lnTo>
                    <a:pt x="1417320" y="871728"/>
                  </a:lnTo>
                  <a:lnTo>
                    <a:pt x="1414868" y="826732"/>
                  </a:lnTo>
                  <a:lnTo>
                    <a:pt x="1407671" y="783045"/>
                  </a:lnTo>
                  <a:lnTo>
                    <a:pt x="1395967" y="740888"/>
                  </a:lnTo>
                  <a:lnTo>
                    <a:pt x="1379994" y="700480"/>
                  </a:lnTo>
                  <a:lnTo>
                    <a:pt x="1359989" y="662041"/>
                  </a:lnTo>
                  <a:lnTo>
                    <a:pt x="1336189" y="625791"/>
                  </a:lnTo>
                  <a:lnTo>
                    <a:pt x="1308834" y="591949"/>
                  </a:lnTo>
                  <a:lnTo>
                    <a:pt x="1278160" y="560736"/>
                  </a:lnTo>
                  <a:lnTo>
                    <a:pt x="1244405" y="532372"/>
                  </a:lnTo>
                  <a:lnTo>
                    <a:pt x="1207807" y="507076"/>
                  </a:lnTo>
                  <a:lnTo>
                    <a:pt x="1168604" y="485069"/>
                  </a:lnTo>
                  <a:lnTo>
                    <a:pt x="1127034" y="466570"/>
                  </a:lnTo>
                  <a:lnTo>
                    <a:pt x="1083333" y="451799"/>
                  </a:lnTo>
                  <a:lnTo>
                    <a:pt x="1037741" y="440976"/>
                  </a:lnTo>
                  <a:lnTo>
                    <a:pt x="990495" y="434321"/>
                  </a:lnTo>
                  <a:lnTo>
                    <a:pt x="941832" y="432054"/>
                  </a:lnTo>
                  <a:close/>
                </a:path>
              </a:pathLst>
            </a:custGeom>
            <a:ln w="16573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932711" y="3906859"/>
            <a:ext cx="667385" cy="2307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7500"/>
              </a:lnSpc>
              <a:spcBef>
                <a:spcPts val="100"/>
              </a:spcBef>
            </a:pPr>
            <a:r>
              <a:rPr sz="600" spc="85" dirty="0">
                <a:latin typeface="Arial MT"/>
                <a:cs typeface="Arial MT"/>
              </a:rPr>
              <a:t>D</a:t>
            </a:r>
            <a:r>
              <a:rPr sz="600" spc="-10" dirty="0">
                <a:latin typeface="Arial MT"/>
                <a:cs typeface="Arial MT"/>
              </a:rPr>
              <a:t>E</a:t>
            </a:r>
            <a:r>
              <a:rPr sz="600" spc="30" dirty="0">
                <a:latin typeface="Arial MT"/>
                <a:cs typeface="Arial MT"/>
              </a:rPr>
              <a:t>V</a:t>
            </a:r>
            <a:r>
              <a:rPr sz="600" spc="-90" dirty="0">
                <a:latin typeface="Arial MT"/>
                <a:cs typeface="Arial MT"/>
              </a:rPr>
              <a:t> </a:t>
            </a:r>
            <a:r>
              <a:rPr sz="600" spc="-10" dirty="0" smtClean="0">
                <a:latin typeface="Arial MT"/>
                <a:cs typeface="Arial MT"/>
              </a:rPr>
              <a:t>A</a:t>
            </a:r>
            <a:r>
              <a:rPr sz="600" spc="85" dirty="0" smtClean="0">
                <a:latin typeface="Arial MT"/>
                <a:cs typeface="Arial MT"/>
              </a:rPr>
              <a:t>N</a:t>
            </a:r>
            <a:r>
              <a:rPr sz="600" spc="-15" dirty="0" smtClean="0">
                <a:latin typeface="Arial MT"/>
                <a:cs typeface="Arial MT"/>
              </a:rPr>
              <a:t>A</a:t>
            </a:r>
            <a:r>
              <a:rPr sz="600" spc="85" dirty="0" smtClean="0">
                <a:latin typeface="Arial MT"/>
                <a:cs typeface="Arial MT"/>
              </a:rPr>
              <a:t>D</a:t>
            </a:r>
            <a:r>
              <a:rPr sz="600" spc="40" dirty="0" smtClean="0">
                <a:latin typeface="Arial MT"/>
                <a:cs typeface="Arial MT"/>
              </a:rPr>
              <a:t>O</a:t>
            </a:r>
            <a:r>
              <a:rPr lang="es-ES" sz="600" dirty="0" smtClean="0">
                <a:latin typeface="Arial MT"/>
                <a:cs typeface="Arial MT"/>
              </a:rPr>
              <a:t> </a:t>
            </a:r>
            <a:r>
              <a:rPr sz="600" spc="75" dirty="0" smtClean="0">
                <a:latin typeface="Arial MT"/>
                <a:cs typeface="Arial MT"/>
              </a:rPr>
              <a:t>DE</a:t>
            </a:r>
            <a:r>
              <a:rPr lang="es-ES" sz="600" spc="75" dirty="0" smtClean="0">
                <a:latin typeface="Arial MT"/>
                <a:cs typeface="Arial MT"/>
              </a:rPr>
              <a:t> </a:t>
            </a:r>
            <a:r>
              <a:rPr sz="600" spc="-10" dirty="0" smtClean="0">
                <a:latin typeface="Arial MT"/>
                <a:cs typeface="Arial MT"/>
              </a:rPr>
              <a:t>B</a:t>
            </a:r>
            <a:r>
              <a:rPr sz="600" spc="-15" dirty="0" smtClean="0">
                <a:latin typeface="Arial MT"/>
                <a:cs typeface="Arial MT"/>
              </a:rPr>
              <a:t>A</a:t>
            </a:r>
            <a:r>
              <a:rPr sz="600" spc="25" dirty="0" smtClean="0">
                <a:latin typeface="Arial MT"/>
                <a:cs typeface="Arial MT"/>
              </a:rPr>
              <a:t>J</a:t>
            </a:r>
            <a:r>
              <a:rPr sz="600" spc="-105" dirty="0" smtClean="0">
                <a:latin typeface="Arial MT"/>
                <a:cs typeface="Arial MT"/>
              </a:rPr>
              <a:t> </a:t>
            </a:r>
            <a:r>
              <a:rPr sz="600" spc="30" dirty="0">
                <a:latin typeface="Arial MT"/>
                <a:cs typeface="Arial MT"/>
              </a:rPr>
              <a:t>A</a:t>
            </a:r>
            <a:r>
              <a:rPr sz="600" spc="50" dirty="0">
                <a:latin typeface="Arial MT"/>
                <a:cs typeface="Arial MT"/>
              </a:rPr>
              <a:t> </a:t>
            </a:r>
            <a:r>
              <a:rPr sz="600" spc="30" dirty="0">
                <a:latin typeface="Arial MT"/>
                <a:cs typeface="Arial MT"/>
              </a:rPr>
              <a:t>T</a:t>
            </a:r>
            <a:r>
              <a:rPr sz="600" spc="-45" dirty="0">
                <a:latin typeface="Arial MT"/>
                <a:cs typeface="Arial MT"/>
              </a:rPr>
              <a:t> </a:t>
            </a:r>
            <a:r>
              <a:rPr sz="600" spc="-15" dirty="0">
                <a:latin typeface="Arial MT"/>
                <a:cs typeface="Arial MT"/>
              </a:rPr>
              <a:t>E</a:t>
            </a:r>
            <a:r>
              <a:rPr sz="600" spc="85" dirty="0">
                <a:latin typeface="Arial MT"/>
                <a:cs typeface="Arial MT"/>
              </a:rPr>
              <a:t>N</a:t>
            </a:r>
            <a:r>
              <a:rPr sz="600" spc="30" dirty="0">
                <a:latin typeface="Arial MT"/>
                <a:cs typeface="Arial MT"/>
              </a:rPr>
              <a:t>S</a:t>
            </a:r>
            <a:r>
              <a:rPr sz="600" spc="-80" dirty="0">
                <a:latin typeface="Arial MT"/>
                <a:cs typeface="Arial MT"/>
              </a:rPr>
              <a:t> </a:t>
            </a:r>
            <a:r>
              <a:rPr sz="600" spc="-45" dirty="0">
                <a:latin typeface="Arial MT"/>
                <a:cs typeface="Arial MT"/>
              </a:rPr>
              <a:t>I</a:t>
            </a:r>
            <a:r>
              <a:rPr sz="600" spc="55" dirty="0">
                <a:latin typeface="Arial MT"/>
                <a:cs typeface="Arial MT"/>
              </a:rPr>
              <a:t>Ó</a:t>
            </a:r>
            <a:r>
              <a:rPr sz="600" spc="35" dirty="0">
                <a:latin typeface="Arial MT"/>
                <a:cs typeface="Arial MT"/>
              </a:rPr>
              <a:t>N</a:t>
            </a:r>
            <a:endParaRPr sz="6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57703" y="3586056"/>
            <a:ext cx="666750" cy="2289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sz="600" spc="85" dirty="0">
                <a:latin typeface="Arial MT"/>
                <a:cs typeface="Arial MT"/>
              </a:rPr>
              <a:t>D</a:t>
            </a:r>
            <a:r>
              <a:rPr sz="600" spc="-15" dirty="0">
                <a:latin typeface="Arial MT"/>
                <a:cs typeface="Arial MT"/>
              </a:rPr>
              <a:t>E</a:t>
            </a:r>
            <a:r>
              <a:rPr sz="600" spc="30" dirty="0">
                <a:latin typeface="Arial MT"/>
                <a:cs typeface="Arial MT"/>
              </a:rPr>
              <a:t>V</a:t>
            </a:r>
            <a:r>
              <a:rPr sz="600" spc="-80" dirty="0">
                <a:latin typeface="Arial MT"/>
                <a:cs typeface="Arial MT"/>
              </a:rPr>
              <a:t> </a:t>
            </a:r>
            <a:r>
              <a:rPr sz="600" spc="-15" dirty="0" smtClean="0">
                <a:latin typeface="Arial MT"/>
                <a:cs typeface="Arial MT"/>
              </a:rPr>
              <a:t>A</a:t>
            </a:r>
            <a:r>
              <a:rPr sz="600" spc="85" dirty="0" smtClean="0">
                <a:latin typeface="Arial MT"/>
                <a:cs typeface="Arial MT"/>
              </a:rPr>
              <a:t>N</a:t>
            </a:r>
            <a:r>
              <a:rPr sz="600" spc="-15" dirty="0" smtClean="0">
                <a:latin typeface="Arial MT"/>
                <a:cs typeface="Arial MT"/>
              </a:rPr>
              <a:t>A</a:t>
            </a:r>
            <a:r>
              <a:rPr sz="600" spc="85" dirty="0" smtClean="0">
                <a:latin typeface="Arial MT"/>
                <a:cs typeface="Arial MT"/>
              </a:rPr>
              <a:t>D</a:t>
            </a:r>
            <a:r>
              <a:rPr sz="600" spc="40" dirty="0" smtClean="0">
                <a:latin typeface="Arial MT"/>
                <a:cs typeface="Arial MT"/>
              </a:rPr>
              <a:t>O</a:t>
            </a:r>
            <a:r>
              <a:rPr lang="es-ES" sz="600" dirty="0" smtClean="0">
                <a:latin typeface="Arial MT"/>
                <a:cs typeface="Arial MT"/>
              </a:rPr>
              <a:t> </a:t>
            </a:r>
            <a:r>
              <a:rPr sz="600" spc="75" dirty="0" smtClean="0">
                <a:latin typeface="Arial MT"/>
                <a:cs typeface="Arial MT"/>
              </a:rPr>
              <a:t>DE</a:t>
            </a:r>
            <a:r>
              <a:rPr lang="es-ES" sz="600" spc="75" dirty="0" smtClean="0">
                <a:latin typeface="Arial MT"/>
                <a:cs typeface="Arial MT"/>
              </a:rPr>
              <a:t> </a:t>
            </a:r>
            <a:r>
              <a:rPr sz="600" spc="-15" dirty="0" smtClean="0">
                <a:latin typeface="Arial MT"/>
                <a:cs typeface="Arial MT"/>
              </a:rPr>
              <a:t>A</a:t>
            </a:r>
            <a:r>
              <a:rPr sz="600" spc="50" dirty="0" smtClean="0">
                <a:latin typeface="Arial MT"/>
                <a:cs typeface="Arial MT"/>
              </a:rPr>
              <a:t>L</a:t>
            </a:r>
            <a:r>
              <a:rPr sz="600" spc="20" dirty="0" smtClean="0">
                <a:latin typeface="Arial MT"/>
                <a:cs typeface="Arial MT"/>
              </a:rPr>
              <a:t>T</a:t>
            </a:r>
            <a:r>
              <a:rPr sz="600" spc="30" dirty="0" smtClean="0">
                <a:latin typeface="Arial MT"/>
                <a:cs typeface="Arial MT"/>
              </a:rPr>
              <a:t>A</a:t>
            </a:r>
            <a:r>
              <a:rPr sz="600" spc="50" dirty="0" smtClean="0">
                <a:latin typeface="Arial MT"/>
                <a:cs typeface="Arial MT"/>
              </a:rPr>
              <a:t> </a:t>
            </a:r>
            <a:r>
              <a:rPr sz="600" spc="30" dirty="0">
                <a:latin typeface="Arial MT"/>
                <a:cs typeface="Arial MT"/>
              </a:rPr>
              <a:t>T</a:t>
            </a:r>
            <a:r>
              <a:rPr sz="600" spc="-45" dirty="0">
                <a:latin typeface="Arial MT"/>
                <a:cs typeface="Arial MT"/>
              </a:rPr>
              <a:t> </a:t>
            </a:r>
            <a:r>
              <a:rPr sz="600" spc="-15" dirty="0">
                <a:latin typeface="Arial MT"/>
                <a:cs typeface="Arial MT"/>
              </a:rPr>
              <a:t>E</a:t>
            </a:r>
            <a:r>
              <a:rPr sz="600" spc="85" dirty="0">
                <a:latin typeface="Arial MT"/>
                <a:cs typeface="Arial MT"/>
              </a:rPr>
              <a:t>N</a:t>
            </a:r>
            <a:r>
              <a:rPr sz="600" spc="30" dirty="0">
                <a:latin typeface="Arial MT"/>
                <a:cs typeface="Arial MT"/>
              </a:rPr>
              <a:t>S</a:t>
            </a:r>
            <a:r>
              <a:rPr sz="600" spc="-80" dirty="0">
                <a:latin typeface="Arial MT"/>
                <a:cs typeface="Arial MT"/>
              </a:rPr>
              <a:t> </a:t>
            </a:r>
            <a:r>
              <a:rPr sz="600" spc="-45" dirty="0">
                <a:latin typeface="Arial MT"/>
                <a:cs typeface="Arial MT"/>
              </a:rPr>
              <a:t>I</a:t>
            </a:r>
            <a:r>
              <a:rPr sz="600" spc="55" dirty="0">
                <a:latin typeface="Arial MT"/>
                <a:cs typeface="Arial MT"/>
              </a:rPr>
              <a:t>Ó</a:t>
            </a:r>
            <a:r>
              <a:rPr sz="600" spc="35" dirty="0">
                <a:latin typeface="Arial MT"/>
                <a:cs typeface="Arial MT"/>
              </a:rPr>
              <a:t>N</a:t>
            </a:r>
            <a:endParaRPr sz="600" dirty="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65071" y="4381845"/>
            <a:ext cx="19050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600" spc="65" dirty="0">
                <a:latin typeface="Arial MT"/>
                <a:cs typeface="Arial MT"/>
              </a:rPr>
              <a:t>C</a:t>
            </a:r>
            <a:r>
              <a:rPr sz="675" spc="97" baseline="-30864" dirty="0">
                <a:latin typeface="Arial MT"/>
                <a:cs typeface="Arial MT"/>
              </a:rPr>
              <a:t>H</a:t>
            </a:r>
            <a:endParaRPr sz="675" baseline="-30864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46072" y="4443561"/>
            <a:ext cx="2311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00" spc="97" baseline="23148" dirty="0">
                <a:latin typeface="Arial MT"/>
                <a:cs typeface="Arial MT"/>
              </a:rPr>
              <a:t>C</a:t>
            </a:r>
            <a:r>
              <a:rPr sz="450" spc="65" dirty="0">
                <a:latin typeface="Arial MT"/>
                <a:cs typeface="Arial MT"/>
              </a:rPr>
              <a:t>HL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59839" y="4397079"/>
            <a:ext cx="17970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600" spc="60" dirty="0">
                <a:latin typeface="Arial MT"/>
                <a:cs typeface="Arial MT"/>
              </a:rPr>
              <a:t>C</a:t>
            </a:r>
            <a:r>
              <a:rPr sz="675" spc="89" baseline="-30864" dirty="0">
                <a:latin typeface="Arial MT"/>
                <a:cs typeface="Arial MT"/>
              </a:rPr>
              <a:t>L</a:t>
            </a:r>
            <a:endParaRPr sz="675" baseline="-30864">
              <a:latin typeface="Arial MT"/>
              <a:cs typeface="Arial M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006882" y="892048"/>
            <a:ext cx="3614420" cy="4817110"/>
            <a:chOff x="5504313" y="892048"/>
            <a:chExt cx="3614420" cy="4817110"/>
          </a:xfrm>
        </p:grpSpPr>
        <p:sp>
          <p:nvSpPr>
            <p:cNvPr id="16" name="object 16"/>
            <p:cNvSpPr/>
            <p:nvPr/>
          </p:nvSpPr>
          <p:spPr>
            <a:xfrm>
              <a:off x="5870841" y="4565650"/>
              <a:ext cx="1960245" cy="1036319"/>
            </a:xfrm>
            <a:custGeom>
              <a:avLst/>
              <a:gdLst/>
              <a:ahLst/>
              <a:cxnLst/>
              <a:rect l="l" t="t" r="r" b="b"/>
              <a:pathLst>
                <a:path w="1960245" h="1036320">
                  <a:moveTo>
                    <a:pt x="1906524" y="0"/>
                  </a:moveTo>
                  <a:lnTo>
                    <a:pt x="1906524" y="147827"/>
                  </a:lnTo>
                </a:path>
                <a:path w="1960245" h="1036320">
                  <a:moveTo>
                    <a:pt x="1853171" y="197357"/>
                  </a:moveTo>
                  <a:lnTo>
                    <a:pt x="1959864" y="197357"/>
                  </a:lnTo>
                </a:path>
                <a:path w="1960245" h="1036320">
                  <a:moveTo>
                    <a:pt x="1879854" y="246887"/>
                  </a:moveTo>
                  <a:lnTo>
                    <a:pt x="1933181" y="246887"/>
                  </a:lnTo>
                </a:path>
                <a:path w="1960245" h="1036320">
                  <a:moveTo>
                    <a:pt x="1901952" y="4571"/>
                  </a:moveTo>
                  <a:lnTo>
                    <a:pt x="1773174" y="4571"/>
                  </a:lnTo>
                </a:path>
                <a:path w="1960245" h="1036320">
                  <a:moveTo>
                    <a:pt x="0" y="888491"/>
                  </a:moveTo>
                  <a:lnTo>
                    <a:pt x="0" y="1036320"/>
                  </a:lnTo>
                </a:path>
              </a:pathLst>
            </a:custGeom>
            <a:ln w="16573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790831" y="5601970"/>
              <a:ext cx="160020" cy="0"/>
            </a:xfrm>
            <a:custGeom>
              <a:avLst/>
              <a:gdLst/>
              <a:ahLst/>
              <a:cxnLst/>
              <a:rect l="l" t="t" r="r" b="b"/>
              <a:pathLst>
                <a:path w="160020">
                  <a:moveTo>
                    <a:pt x="0" y="0"/>
                  </a:moveTo>
                  <a:lnTo>
                    <a:pt x="160007" y="0"/>
                  </a:lnTo>
                </a:path>
              </a:pathLst>
            </a:custGeom>
            <a:ln w="16573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817489" y="5457951"/>
              <a:ext cx="391160" cy="242570"/>
            </a:xfrm>
            <a:custGeom>
              <a:avLst/>
              <a:gdLst/>
              <a:ahLst/>
              <a:cxnLst/>
              <a:rect l="l" t="t" r="r" b="b"/>
              <a:pathLst>
                <a:path w="391160" h="242570">
                  <a:moveTo>
                    <a:pt x="0" y="193548"/>
                  </a:moveTo>
                  <a:lnTo>
                    <a:pt x="106692" y="193548"/>
                  </a:lnTo>
                </a:path>
                <a:path w="391160" h="242570">
                  <a:moveTo>
                    <a:pt x="26682" y="242316"/>
                  </a:moveTo>
                  <a:lnTo>
                    <a:pt x="80009" y="242316"/>
                  </a:lnTo>
                </a:path>
                <a:path w="391160" h="242570">
                  <a:moveTo>
                    <a:pt x="53352" y="0"/>
                  </a:moveTo>
                  <a:lnTo>
                    <a:pt x="390918" y="0"/>
                  </a:lnTo>
                </a:path>
              </a:pathLst>
            </a:custGeom>
            <a:ln w="16573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04313" y="892048"/>
              <a:ext cx="3614286" cy="2507742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1502569" y="444246"/>
            <a:ext cx="9118600" cy="1238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2.3.3	MANTENIMIENTO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Medida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capacidad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tangente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delta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45"/>
              </a:spcBef>
            </a:pPr>
            <a:endParaRPr sz="2250" dirty="0">
              <a:latin typeface="Arial MT"/>
              <a:cs typeface="Arial MT"/>
            </a:endParaRPr>
          </a:p>
          <a:p>
            <a:pPr marL="1294130" marR="4222750" indent="-342900">
              <a:lnSpc>
                <a:spcPct val="110000"/>
              </a:lnSpc>
            </a:pPr>
            <a:r>
              <a:rPr spc="-5" dirty="0">
                <a:latin typeface="Arial MT"/>
                <a:cs typeface="Arial MT"/>
              </a:rPr>
              <a:t>La </a:t>
            </a:r>
            <a:r>
              <a:rPr dirty="0">
                <a:latin typeface="Arial MT"/>
                <a:cs typeface="Arial MT"/>
              </a:rPr>
              <a:t>tangente </a:t>
            </a:r>
            <a:r>
              <a:rPr spc="-5" dirty="0">
                <a:latin typeface="Arial MT"/>
                <a:cs typeface="Arial MT"/>
              </a:rPr>
              <a:t>de delta mide</a:t>
            </a:r>
            <a:r>
              <a:rPr spc="-5" dirty="0">
                <a:latin typeface="Arial MT"/>
                <a:cs typeface="Arial MT"/>
              </a:rPr>
              <a:t> las </a:t>
            </a:r>
            <a:r>
              <a:rPr spc="-5" dirty="0" err="1" smtClean="0">
                <a:latin typeface="Arial MT"/>
                <a:cs typeface="Arial MT"/>
              </a:rPr>
              <a:t>pérdidas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resistivas</a:t>
            </a:r>
            <a:r>
              <a:rPr spc="-1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un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condensador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19760" y="4325836"/>
            <a:ext cx="91440" cy="3098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850" i="1" dirty="0">
                <a:latin typeface="Times New Roman"/>
                <a:cs typeface="Times New Roman"/>
              </a:rPr>
              <a:t>i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100365" y="4462484"/>
            <a:ext cx="1038860" cy="50863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ts val="1950"/>
              </a:lnSpc>
              <a:spcBef>
                <a:spcPts val="120"/>
              </a:spcBef>
            </a:pPr>
            <a:r>
              <a:rPr sz="1850" spc="-15" dirty="0">
                <a:latin typeface="Arial MT"/>
                <a:cs typeface="Arial MT"/>
              </a:rPr>
              <a:t>cos</a:t>
            </a:r>
            <a:r>
              <a:rPr sz="1950" spc="-15" dirty="0">
                <a:latin typeface="Symbol"/>
                <a:cs typeface="Symbol"/>
              </a:rPr>
              <a:t></a:t>
            </a:r>
            <a:r>
              <a:rPr sz="1950" spc="114" dirty="0">
                <a:latin typeface="Times New Roman"/>
                <a:cs typeface="Times New Roman"/>
              </a:rPr>
              <a:t> </a:t>
            </a:r>
            <a:r>
              <a:rPr sz="1850" spc="5" dirty="0" smtClean="0">
                <a:latin typeface="Symbol"/>
                <a:cs typeface="Symbol"/>
              </a:rPr>
              <a:t></a:t>
            </a:r>
            <a:r>
              <a:rPr lang="es-ES" sz="2775" u="sng" spc="7" baseline="21021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50" i="1" u="sng" spc="7" baseline="35353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</a:t>
            </a:r>
            <a:r>
              <a:rPr sz="1650" i="1" u="sng" spc="127" baseline="35353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650" baseline="35353" dirty="0">
              <a:latin typeface="Times New Roman"/>
              <a:cs typeface="Times New Roman"/>
            </a:endParaRPr>
          </a:p>
          <a:p>
            <a:pPr marR="87630" algn="r">
              <a:lnSpc>
                <a:spcPts val="1830"/>
              </a:lnSpc>
            </a:pPr>
            <a:r>
              <a:rPr sz="1850" i="1" spc="-5" dirty="0">
                <a:latin typeface="Times New Roman"/>
                <a:cs typeface="Times New Roman"/>
              </a:rPr>
              <a:t>i</a:t>
            </a:r>
            <a:r>
              <a:rPr sz="1650" i="1" spc="-7" baseline="-22727" dirty="0">
                <a:latin typeface="Times New Roman"/>
                <a:cs typeface="Times New Roman"/>
              </a:rPr>
              <a:t>t</a:t>
            </a:r>
            <a:endParaRPr sz="1650" baseline="-22727" dirty="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276132" y="4302734"/>
            <a:ext cx="100330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100" i="1" dirty="0">
                <a:latin typeface="Times New Roman"/>
                <a:cs typeface="Times New Roman"/>
              </a:rPr>
              <a:t>i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51975" y="4456662"/>
            <a:ext cx="966469" cy="5715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30480" algn="r">
              <a:lnSpc>
                <a:spcPts val="2195"/>
              </a:lnSpc>
              <a:spcBef>
                <a:spcPts val="125"/>
              </a:spcBef>
            </a:pPr>
            <a:r>
              <a:rPr sz="2100" spc="35" dirty="0">
                <a:latin typeface="Times New Roman"/>
                <a:cs typeface="Times New Roman"/>
              </a:rPr>
              <a:t>tg</a:t>
            </a:r>
            <a:r>
              <a:rPr sz="2200" spc="35" dirty="0">
                <a:latin typeface="Symbol"/>
                <a:cs typeface="Symbol"/>
              </a:rPr>
              <a:t></a:t>
            </a:r>
            <a:r>
              <a:rPr sz="2200" spc="28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</a:t>
            </a:r>
            <a:r>
              <a:rPr sz="3150" u="heavy" spc="247" baseline="2116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75" i="1" u="heavy" spc="7" baseline="355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</a:t>
            </a:r>
            <a:r>
              <a:rPr sz="1875" i="1" u="heavy" spc="150" baseline="355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875" baseline="35555">
              <a:latin typeface="Times New Roman"/>
              <a:cs typeface="Times New Roman"/>
            </a:endParaRPr>
          </a:p>
          <a:p>
            <a:pPr marR="78740" algn="r">
              <a:lnSpc>
                <a:spcPts val="2075"/>
              </a:lnSpc>
            </a:pPr>
            <a:r>
              <a:rPr sz="2100" i="1" spc="-5" dirty="0">
                <a:latin typeface="Times New Roman"/>
                <a:cs typeface="Times New Roman"/>
              </a:rPr>
              <a:t>i</a:t>
            </a:r>
            <a:r>
              <a:rPr sz="1875" i="1" spc="-7" baseline="-24444" dirty="0">
                <a:latin typeface="Times New Roman"/>
                <a:cs typeface="Times New Roman"/>
              </a:rPr>
              <a:t>c</a:t>
            </a:r>
            <a:endParaRPr sz="1875" baseline="-24444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230925" y="4412801"/>
            <a:ext cx="147891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50" spc="10" dirty="0">
                <a:latin typeface="Times New Roman"/>
                <a:cs typeface="Times New Roman"/>
              </a:rPr>
              <a:t>cos</a:t>
            </a:r>
            <a:r>
              <a:rPr sz="2700" spc="10" dirty="0">
                <a:latin typeface="Symbol"/>
                <a:cs typeface="Symbol"/>
              </a:rPr>
              <a:t></a:t>
            </a:r>
            <a:r>
              <a:rPr sz="2700" spc="15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Symbol"/>
                <a:cs typeface="Symbol"/>
              </a:rPr>
              <a:t></a:t>
            </a:r>
            <a:r>
              <a:rPr sz="2550" spc="-35" dirty="0">
                <a:latin typeface="Times New Roman"/>
                <a:cs typeface="Times New Roman"/>
              </a:rPr>
              <a:t> </a:t>
            </a:r>
            <a:r>
              <a:rPr sz="2550" spc="40" dirty="0">
                <a:latin typeface="Times New Roman"/>
                <a:cs typeface="Times New Roman"/>
              </a:rPr>
              <a:t>tg</a:t>
            </a:r>
            <a:r>
              <a:rPr sz="2700" spc="40" dirty="0">
                <a:latin typeface="Symbol"/>
                <a:cs typeface="Symbol"/>
              </a:rPr>
              <a:t>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080550" y="2786116"/>
            <a:ext cx="120014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100" spc="5" dirty="0">
                <a:latin typeface="Times New Roman"/>
                <a:cs typeface="Times New Roman"/>
              </a:rPr>
              <a:t>C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00461" y="2792978"/>
            <a:ext cx="120014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100" spc="5" dirty="0">
                <a:latin typeface="Times New Roman"/>
                <a:cs typeface="Times New Roman"/>
              </a:rPr>
              <a:t>R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234227" y="2211070"/>
            <a:ext cx="654685" cy="1422400"/>
            <a:chOff x="1731657" y="2211070"/>
            <a:chExt cx="654685" cy="1422400"/>
          </a:xfrm>
        </p:grpSpPr>
        <p:sp>
          <p:nvSpPr>
            <p:cNvPr id="29" name="object 29"/>
            <p:cNvSpPr/>
            <p:nvPr/>
          </p:nvSpPr>
          <p:spPr>
            <a:xfrm>
              <a:off x="1731657" y="2211070"/>
              <a:ext cx="650875" cy="1422400"/>
            </a:xfrm>
            <a:custGeom>
              <a:avLst/>
              <a:gdLst/>
              <a:ahLst/>
              <a:cxnLst/>
              <a:rect l="l" t="t" r="r" b="b"/>
              <a:pathLst>
                <a:path w="650875" h="1422400">
                  <a:moveTo>
                    <a:pt x="317754" y="1132331"/>
                  </a:moveTo>
                  <a:lnTo>
                    <a:pt x="317754" y="1421891"/>
                  </a:lnTo>
                </a:path>
                <a:path w="650875" h="1422400">
                  <a:moveTo>
                    <a:pt x="99060" y="1132331"/>
                  </a:moveTo>
                  <a:lnTo>
                    <a:pt x="572262" y="1132331"/>
                  </a:lnTo>
                </a:path>
                <a:path w="650875" h="1422400">
                  <a:moveTo>
                    <a:pt x="572262" y="835151"/>
                  </a:moveTo>
                  <a:lnTo>
                    <a:pt x="572262" y="1124711"/>
                  </a:lnTo>
                </a:path>
                <a:path w="650875" h="1422400">
                  <a:moveTo>
                    <a:pt x="325373" y="0"/>
                  </a:moveTo>
                  <a:lnTo>
                    <a:pt x="325373" y="290321"/>
                  </a:lnTo>
                </a:path>
                <a:path w="650875" h="1422400">
                  <a:moveTo>
                    <a:pt x="99060" y="290321"/>
                  </a:moveTo>
                  <a:lnTo>
                    <a:pt x="572261" y="290321"/>
                  </a:lnTo>
                </a:path>
                <a:path w="650875" h="1422400">
                  <a:moveTo>
                    <a:pt x="572261" y="297179"/>
                  </a:moveTo>
                  <a:lnTo>
                    <a:pt x="572262" y="587501"/>
                  </a:lnTo>
                </a:path>
                <a:path w="650875" h="1422400">
                  <a:moveTo>
                    <a:pt x="572262" y="587501"/>
                  </a:moveTo>
                  <a:lnTo>
                    <a:pt x="650748" y="608837"/>
                  </a:lnTo>
                  <a:lnTo>
                    <a:pt x="502157" y="650747"/>
                  </a:lnTo>
                  <a:lnTo>
                    <a:pt x="572262" y="672083"/>
                  </a:lnTo>
                  <a:lnTo>
                    <a:pt x="650748" y="693420"/>
                  </a:lnTo>
                  <a:lnTo>
                    <a:pt x="502157" y="728471"/>
                  </a:lnTo>
                  <a:lnTo>
                    <a:pt x="572262" y="749807"/>
                  </a:lnTo>
                  <a:lnTo>
                    <a:pt x="650748" y="771144"/>
                  </a:lnTo>
                  <a:lnTo>
                    <a:pt x="502157" y="813815"/>
                  </a:lnTo>
                  <a:lnTo>
                    <a:pt x="572262" y="835151"/>
                  </a:lnTo>
                </a:path>
                <a:path w="650875" h="1422400">
                  <a:moveTo>
                    <a:pt x="91439" y="643889"/>
                  </a:moveTo>
                  <a:lnTo>
                    <a:pt x="91439" y="290321"/>
                  </a:lnTo>
                </a:path>
                <a:path w="650875" h="1422400">
                  <a:moveTo>
                    <a:pt x="91439" y="700277"/>
                  </a:moveTo>
                  <a:lnTo>
                    <a:pt x="91439" y="1124711"/>
                  </a:lnTo>
                </a:path>
                <a:path w="650875" h="1422400">
                  <a:moveTo>
                    <a:pt x="183641" y="643889"/>
                  </a:moveTo>
                  <a:lnTo>
                    <a:pt x="0" y="643889"/>
                  </a:lnTo>
                </a:path>
                <a:path w="650875" h="1422400">
                  <a:moveTo>
                    <a:pt x="6857" y="693420"/>
                  </a:moveTo>
                  <a:lnTo>
                    <a:pt x="176783" y="700277"/>
                  </a:lnTo>
                </a:path>
                <a:path w="650875" h="1422400">
                  <a:moveTo>
                    <a:pt x="572262" y="954785"/>
                  </a:moveTo>
                  <a:lnTo>
                    <a:pt x="572262" y="1025651"/>
                  </a:lnTo>
                </a:path>
              </a:pathLst>
            </a:custGeom>
            <a:ln w="7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275725" y="3223005"/>
              <a:ext cx="49530" cy="41910"/>
            </a:xfrm>
            <a:custGeom>
              <a:avLst/>
              <a:gdLst/>
              <a:ahLst/>
              <a:cxnLst/>
              <a:rect l="l" t="t" r="r" b="b"/>
              <a:pathLst>
                <a:path w="49530" h="41910">
                  <a:moveTo>
                    <a:pt x="49530" y="0"/>
                  </a:moveTo>
                  <a:lnTo>
                    <a:pt x="0" y="0"/>
                  </a:lnTo>
                  <a:lnTo>
                    <a:pt x="28193" y="41909"/>
                  </a:lnTo>
                  <a:lnTo>
                    <a:pt x="49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049411" y="3463035"/>
              <a:ext cx="0" cy="71120"/>
            </a:xfrm>
            <a:custGeom>
              <a:avLst/>
              <a:gdLst/>
              <a:ahLst/>
              <a:cxnLst/>
              <a:rect l="l" t="t" r="r" b="b"/>
              <a:pathLst>
                <a:path h="71120">
                  <a:moveTo>
                    <a:pt x="0" y="0"/>
                  </a:moveTo>
                  <a:lnTo>
                    <a:pt x="0" y="70865"/>
                  </a:lnTo>
                </a:path>
              </a:pathLst>
            </a:custGeom>
            <a:ln w="7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021218" y="3520185"/>
              <a:ext cx="49530" cy="41910"/>
            </a:xfrm>
            <a:custGeom>
              <a:avLst/>
              <a:gdLst/>
              <a:ahLst/>
              <a:cxnLst/>
              <a:rect l="l" t="t" r="r" b="b"/>
              <a:pathLst>
                <a:path w="49530" h="41910">
                  <a:moveTo>
                    <a:pt x="49529" y="0"/>
                  </a:moveTo>
                  <a:lnTo>
                    <a:pt x="0" y="0"/>
                  </a:lnTo>
                  <a:lnTo>
                    <a:pt x="28193" y="41909"/>
                  </a:lnTo>
                  <a:lnTo>
                    <a:pt x="495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830717" y="3152140"/>
              <a:ext cx="0" cy="71120"/>
            </a:xfrm>
            <a:custGeom>
              <a:avLst/>
              <a:gdLst/>
              <a:ahLst/>
              <a:cxnLst/>
              <a:rect l="l" t="t" r="r" b="b"/>
              <a:pathLst>
                <a:path h="71119">
                  <a:moveTo>
                    <a:pt x="0" y="0"/>
                  </a:moveTo>
                  <a:lnTo>
                    <a:pt x="0" y="70865"/>
                  </a:lnTo>
                </a:path>
              </a:pathLst>
            </a:custGeom>
            <a:ln w="7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802523" y="3208527"/>
              <a:ext cx="48895" cy="43180"/>
            </a:xfrm>
            <a:custGeom>
              <a:avLst/>
              <a:gdLst/>
              <a:ahLst/>
              <a:cxnLst/>
              <a:rect l="l" t="t" r="r" b="b"/>
              <a:pathLst>
                <a:path w="48894" h="43179">
                  <a:moveTo>
                    <a:pt x="48767" y="0"/>
                  </a:moveTo>
                  <a:lnTo>
                    <a:pt x="0" y="0"/>
                  </a:lnTo>
                  <a:lnTo>
                    <a:pt x="28193" y="42672"/>
                  </a:lnTo>
                  <a:lnTo>
                    <a:pt x="487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146591" y="3118348"/>
            <a:ext cx="153035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spcBef>
                <a:spcPts val="115"/>
              </a:spcBef>
            </a:pPr>
            <a:r>
              <a:rPr sz="1100" spc="-10" dirty="0">
                <a:latin typeface="Times New Roman"/>
                <a:cs typeface="Times New Roman"/>
              </a:rPr>
              <a:t>i</a:t>
            </a:r>
            <a:r>
              <a:rPr sz="1050" spc="-15" baseline="-23809" dirty="0">
                <a:latin typeface="Times New Roman"/>
                <a:cs typeface="Times New Roman"/>
              </a:rPr>
              <a:t>c</a:t>
            </a:r>
            <a:endParaRPr sz="1050" baseline="-23809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846868" y="3118348"/>
            <a:ext cx="142240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spcBef>
                <a:spcPts val="115"/>
              </a:spcBef>
            </a:pPr>
            <a:r>
              <a:rPr sz="1100" spc="-15" dirty="0">
                <a:latin typeface="Times New Roman"/>
                <a:cs typeface="Times New Roman"/>
              </a:rPr>
              <a:t>i</a:t>
            </a:r>
            <a:r>
              <a:rPr sz="1050" spc="-22" baseline="-23809" dirty="0">
                <a:latin typeface="Times New Roman"/>
                <a:cs typeface="Times New Roman"/>
              </a:rPr>
              <a:t>r</a:t>
            </a:r>
            <a:endParaRPr sz="1050" baseline="-23809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571024" y="3422387"/>
            <a:ext cx="137160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spcBef>
                <a:spcPts val="115"/>
              </a:spcBef>
            </a:pPr>
            <a:r>
              <a:rPr sz="1100" spc="-15" dirty="0">
                <a:latin typeface="Times New Roman"/>
                <a:cs typeface="Times New Roman"/>
              </a:rPr>
              <a:t>i</a:t>
            </a:r>
            <a:r>
              <a:rPr sz="1050" spc="-22" baseline="-23809" dirty="0">
                <a:latin typeface="Times New Roman"/>
                <a:cs typeface="Times New Roman"/>
              </a:rPr>
              <a:t>t</a:t>
            </a:r>
            <a:endParaRPr sz="1050" baseline="-23809">
              <a:latin typeface="Times New Roman"/>
              <a:cs typeface="Times New Roman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803946" y="2249932"/>
            <a:ext cx="509270" cy="1348105"/>
            <a:chOff x="3301377" y="2249931"/>
            <a:chExt cx="509270" cy="1348105"/>
          </a:xfrm>
        </p:grpSpPr>
        <p:sp>
          <p:nvSpPr>
            <p:cNvPr id="39" name="object 39"/>
            <p:cNvSpPr/>
            <p:nvPr/>
          </p:nvSpPr>
          <p:spPr>
            <a:xfrm>
              <a:off x="3322713" y="2281935"/>
              <a:ext cx="0" cy="1280160"/>
            </a:xfrm>
            <a:custGeom>
              <a:avLst/>
              <a:gdLst/>
              <a:ahLst/>
              <a:cxnLst/>
              <a:rect l="l" t="t" r="r" b="b"/>
              <a:pathLst>
                <a:path h="1280160">
                  <a:moveTo>
                    <a:pt x="0" y="1280159"/>
                  </a:moveTo>
                  <a:lnTo>
                    <a:pt x="0" y="0"/>
                  </a:lnTo>
                </a:path>
              </a:pathLst>
            </a:custGeom>
            <a:ln w="7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301377" y="2253741"/>
              <a:ext cx="49530" cy="41910"/>
            </a:xfrm>
            <a:custGeom>
              <a:avLst/>
              <a:gdLst/>
              <a:ahLst/>
              <a:cxnLst/>
              <a:rect l="l" t="t" r="r" b="b"/>
              <a:pathLst>
                <a:path w="49529" h="41910">
                  <a:moveTo>
                    <a:pt x="49529" y="41910"/>
                  </a:moveTo>
                  <a:lnTo>
                    <a:pt x="21335" y="0"/>
                  </a:lnTo>
                  <a:lnTo>
                    <a:pt x="0" y="41910"/>
                  </a:lnTo>
                  <a:lnTo>
                    <a:pt x="49529" y="419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322713" y="3569715"/>
              <a:ext cx="445770" cy="0"/>
            </a:xfrm>
            <a:custGeom>
              <a:avLst/>
              <a:gdLst/>
              <a:ahLst/>
              <a:cxnLst/>
              <a:rect l="l" t="t" r="r" b="b"/>
              <a:pathLst>
                <a:path w="445770">
                  <a:moveTo>
                    <a:pt x="0" y="0"/>
                  </a:moveTo>
                  <a:lnTo>
                    <a:pt x="445770" y="0"/>
                  </a:lnTo>
                </a:path>
              </a:pathLst>
            </a:custGeom>
            <a:ln w="7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754005" y="3548379"/>
              <a:ext cx="43180" cy="49530"/>
            </a:xfrm>
            <a:custGeom>
              <a:avLst/>
              <a:gdLst/>
              <a:ahLst/>
              <a:cxnLst/>
              <a:rect l="l" t="t" r="r" b="b"/>
              <a:pathLst>
                <a:path w="43179" h="49529">
                  <a:moveTo>
                    <a:pt x="42672" y="21336"/>
                  </a:moveTo>
                  <a:lnTo>
                    <a:pt x="0" y="0"/>
                  </a:lnTo>
                  <a:lnTo>
                    <a:pt x="0" y="49530"/>
                  </a:lnTo>
                  <a:lnTo>
                    <a:pt x="42672" y="213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322713" y="2253741"/>
              <a:ext cx="474345" cy="1316355"/>
            </a:xfrm>
            <a:custGeom>
              <a:avLst/>
              <a:gdLst/>
              <a:ahLst/>
              <a:cxnLst/>
              <a:rect l="l" t="t" r="r" b="b"/>
              <a:pathLst>
                <a:path w="474345" h="1316354">
                  <a:moveTo>
                    <a:pt x="0" y="0"/>
                  </a:moveTo>
                  <a:lnTo>
                    <a:pt x="473964" y="0"/>
                  </a:lnTo>
                </a:path>
                <a:path w="474345" h="1316354">
                  <a:moveTo>
                    <a:pt x="473964" y="1315974"/>
                  </a:moveTo>
                  <a:lnTo>
                    <a:pt x="473964" y="0"/>
                  </a:lnTo>
                </a:path>
              </a:pathLst>
            </a:custGeom>
            <a:ln w="7074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322713" y="2281935"/>
              <a:ext cx="459740" cy="1287780"/>
            </a:xfrm>
            <a:custGeom>
              <a:avLst/>
              <a:gdLst/>
              <a:ahLst/>
              <a:cxnLst/>
              <a:rect l="l" t="t" r="r" b="b"/>
              <a:pathLst>
                <a:path w="459739" h="1287779">
                  <a:moveTo>
                    <a:pt x="0" y="1287780"/>
                  </a:moveTo>
                  <a:lnTo>
                    <a:pt x="459485" y="0"/>
                  </a:lnTo>
                </a:path>
              </a:pathLst>
            </a:custGeom>
            <a:ln w="7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760863" y="2253741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30">
                  <a:moveTo>
                    <a:pt x="49529" y="49530"/>
                  </a:moveTo>
                  <a:lnTo>
                    <a:pt x="35814" y="0"/>
                  </a:lnTo>
                  <a:lnTo>
                    <a:pt x="0" y="35052"/>
                  </a:lnTo>
                  <a:lnTo>
                    <a:pt x="49529" y="495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5153445" y="3352283"/>
            <a:ext cx="130175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5400">
              <a:spcBef>
                <a:spcPts val="115"/>
              </a:spcBef>
            </a:pPr>
            <a:r>
              <a:rPr sz="1100" spc="-10" dirty="0">
                <a:latin typeface="Times New Roman"/>
                <a:cs typeface="Times New Roman"/>
              </a:rPr>
              <a:t>i</a:t>
            </a:r>
            <a:r>
              <a:rPr sz="1050" spc="-15" baseline="-23809" dirty="0">
                <a:latin typeface="Times New Roman"/>
                <a:cs typeface="Times New Roman"/>
              </a:rPr>
              <a:t>r</a:t>
            </a:r>
            <a:endParaRPr sz="1050" baseline="-23809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646206" y="2333488"/>
            <a:ext cx="152400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spcBef>
                <a:spcPts val="115"/>
              </a:spcBef>
            </a:pPr>
            <a:r>
              <a:rPr sz="1100" spc="-15" dirty="0">
                <a:latin typeface="Times New Roman"/>
                <a:cs typeface="Times New Roman"/>
              </a:rPr>
              <a:t>i</a:t>
            </a:r>
            <a:r>
              <a:rPr sz="1050" spc="-22" baseline="-23809" dirty="0">
                <a:latin typeface="Times New Roman"/>
                <a:cs typeface="Times New Roman"/>
              </a:rPr>
              <a:t>c</a:t>
            </a:r>
            <a:endParaRPr sz="1050" baseline="-23809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075721" y="2361683"/>
            <a:ext cx="125095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5400">
              <a:spcBef>
                <a:spcPts val="115"/>
              </a:spcBef>
            </a:pPr>
            <a:r>
              <a:rPr sz="1100" spc="-10" dirty="0">
                <a:latin typeface="Times New Roman"/>
                <a:cs typeface="Times New Roman"/>
              </a:rPr>
              <a:t>i</a:t>
            </a:r>
            <a:r>
              <a:rPr sz="1050" spc="-15" baseline="-23809" dirty="0">
                <a:latin typeface="Times New Roman"/>
                <a:cs typeface="Times New Roman"/>
              </a:rPr>
              <a:t>t</a:t>
            </a:r>
            <a:endParaRPr sz="1050" baseline="-23809">
              <a:latin typeface="Times New Roman"/>
              <a:cs typeface="Times New Roman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4821474" y="3562095"/>
            <a:ext cx="1064895" cy="49530"/>
            <a:chOff x="3318904" y="3562095"/>
            <a:chExt cx="1064895" cy="49530"/>
          </a:xfrm>
        </p:grpSpPr>
        <p:sp>
          <p:nvSpPr>
            <p:cNvPr id="50" name="object 50"/>
            <p:cNvSpPr/>
            <p:nvPr/>
          </p:nvSpPr>
          <p:spPr>
            <a:xfrm>
              <a:off x="3322714" y="3583432"/>
              <a:ext cx="1032510" cy="0"/>
            </a:xfrm>
            <a:custGeom>
              <a:avLst/>
              <a:gdLst/>
              <a:ahLst/>
              <a:cxnLst/>
              <a:rect l="l" t="t" r="r" b="b"/>
              <a:pathLst>
                <a:path w="1032510">
                  <a:moveTo>
                    <a:pt x="0" y="0"/>
                  </a:moveTo>
                  <a:lnTo>
                    <a:pt x="1032510" y="0"/>
                  </a:lnTo>
                </a:path>
              </a:pathLst>
            </a:custGeom>
            <a:ln w="7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340746" y="3562095"/>
              <a:ext cx="43180" cy="49530"/>
            </a:xfrm>
            <a:custGeom>
              <a:avLst/>
              <a:gdLst/>
              <a:ahLst/>
              <a:cxnLst/>
              <a:rect l="l" t="t" r="r" b="b"/>
              <a:pathLst>
                <a:path w="43179" h="49529">
                  <a:moveTo>
                    <a:pt x="42672" y="21336"/>
                  </a:moveTo>
                  <a:lnTo>
                    <a:pt x="0" y="0"/>
                  </a:lnTo>
                  <a:lnTo>
                    <a:pt x="0" y="49530"/>
                  </a:lnTo>
                  <a:lnTo>
                    <a:pt x="42672" y="213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5717833" y="3401813"/>
            <a:ext cx="127635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100" spc="5" dirty="0">
                <a:latin typeface="Times New Roman"/>
                <a:cs typeface="Times New Roman"/>
              </a:rPr>
              <a:t>U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53" name="object 5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25282" y="2685034"/>
            <a:ext cx="282702" cy="92201"/>
          </a:xfrm>
          <a:prstGeom prst="rect">
            <a:avLst/>
          </a:prstGeom>
        </p:spPr>
      </p:pic>
      <p:sp>
        <p:nvSpPr>
          <p:cNvPr id="54" name="object 54"/>
          <p:cNvSpPr txBox="1"/>
          <p:nvPr/>
        </p:nvSpPr>
        <p:spPr>
          <a:xfrm>
            <a:off x="4960151" y="2559803"/>
            <a:ext cx="83185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spcBef>
                <a:spcPts val="115"/>
              </a:spcBef>
            </a:pPr>
            <a:r>
              <a:rPr sz="1100" spc="5" dirty="0">
                <a:latin typeface="Symbol"/>
                <a:cs typeface="Symbol"/>
              </a:rPr>
              <a:t></a:t>
            </a:r>
            <a:endParaRPr sz="1100">
              <a:latin typeface="Symbol"/>
              <a:cs typeface="Symbol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2859322" y="2189734"/>
            <a:ext cx="49530" cy="1492885"/>
            <a:chOff x="1356753" y="2189733"/>
            <a:chExt cx="49530" cy="1492885"/>
          </a:xfrm>
        </p:grpSpPr>
        <p:sp>
          <p:nvSpPr>
            <p:cNvPr id="56" name="object 56"/>
            <p:cNvSpPr/>
            <p:nvPr/>
          </p:nvSpPr>
          <p:spPr>
            <a:xfrm>
              <a:off x="1384947" y="2189733"/>
              <a:ext cx="0" cy="1464945"/>
            </a:xfrm>
            <a:custGeom>
              <a:avLst/>
              <a:gdLst/>
              <a:ahLst/>
              <a:cxnLst/>
              <a:rect l="l" t="t" r="r" b="b"/>
              <a:pathLst>
                <a:path h="1464945">
                  <a:moveTo>
                    <a:pt x="0" y="0"/>
                  </a:moveTo>
                  <a:lnTo>
                    <a:pt x="0" y="1464563"/>
                  </a:lnTo>
                </a:path>
              </a:pathLst>
            </a:custGeom>
            <a:ln w="7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356753" y="3639820"/>
              <a:ext cx="49530" cy="43180"/>
            </a:xfrm>
            <a:custGeom>
              <a:avLst/>
              <a:gdLst/>
              <a:ahLst/>
              <a:cxnLst/>
              <a:rect l="l" t="t" r="r" b="b"/>
              <a:pathLst>
                <a:path w="49530" h="43179">
                  <a:moveTo>
                    <a:pt x="49529" y="0"/>
                  </a:moveTo>
                  <a:lnTo>
                    <a:pt x="0" y="0"/>
                  </a:lnTo>
                  <a:lnTo>
                    <a:pt x="28193" y="42671"/>
                  </a:lnTo>
                  <a:lnTo>
                    <a:pt x="495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2662975" y="2757923"/>
            <a:ext cx="127635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100" spc="5" dirty="0">
                <a:latin typeface="Times New Roman"/>
                <a:cs typeface="Times New Roman"/>
              </a:rPr>
              <a:t>U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150650" y="3995406"/>
            <a:ext cx="2342515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100" dirty="0">
                <a:latin typeface="Times New Roman"/>
                <a:cs typeface="Times New Roman"/>
              </a:rPr>
              <a:t>Circuito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equivalente </a:t>
            </a:r>
            <a:r>
              <a:rPr sz="1100" spc="5" dirty="0">
                <a:latin typeface="Times New Roman"/>
                <a:cs typeface="Times New Roman"/>
              </a:rPr>
              <a:t>del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condensador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real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5030262" y="2947161"/>
            <a:ext cx="452755" cy="636270"/>
            <a:chOff x="3527692" y="2947161"/>
            <a:chExt cx="452755" cy="636270"/>
          </a:xfrm>
        </p:grpSpPr>
        <p:sp>
          <p:nvSpPr>
            <p:cNvPr id="61" name="object 61"/>
            <p:cNvSpPr/>
            <p:nvPr/>
          </p:nvSpPr>
          <p:spPr>
            <a:xfrm>
              <a:off x="3570363" y="2975355"/>
              <a:ext cx="382270" cy="558800"/>
            </a:xfrm>
            <a:custGeom>
              <a:avLst/>
              <a:gdLst/>
              <a:ahLst/>
              <a:cxnLst/>
              <a:rect l="l" t="t" r="r" b="b"/>
              <a:pathLst>
                <a:path w="382270" h="558800">
                  <a:moveTo>
                    <a:pt x="0" y="0"/>
                  </a:moveTo>
                  <a:lnTo>
                    <a:pt x="37907" y="6523"/>
                  </a:lnTo>
                  <a:lnTo>
                    <a:pt x="74661" y="17936"/>
                  </a:lnTo>
                  <a:lnTo>
                    <a:pt x="110106" y="34001"/>
                  </a:lnTo>
                  <a:lnTo>
                    <a:pt x="144089" y="54482"/>
                  </a:lnTo>
                  <a:lnTo>
                    <a:pt x="176456" y="79142"/>
                  </a:lnTo>
                  <a:lnTo>
                    <a:pt x="207052" y="107745"/>
                  </a:lnTo>
                  <a:lnTo>
                    <a:pt x="235724" y="140053"/>
                  </a:lnTo>
                  <a:lnTo>
                    <a:pt x="262318" y="175831"/>
                  </a:lnTo>
                  <a:lnTo>
                    <a:pt x="286679" y="214841"/>
                  </a:lnTo>
                  <a:lnTo>
                    <a:pt x="308654" y="256847"/>
                  </a:lnTo>
                  <a:lnTo>
                    <a:pt x="328089" y="301612"/>
                  </a:lnTo>
                  <a:lnTo>
                    <a:pt x="344828" y="348900"/>
                  </a:lnTo>
                  <a:lnTo>
                    <a:pt x="358720" y="398474"/>
                  </a:lnTo>
                  <a:lnTo>
                    <a:pt x="369608" y="450097"/>
                  </a:lnTo>
                  <a:lnTo>
                    <a:pt x="377340" y="503533"/>
                  </a:lnTo>
                  <a:lnTo>
                    <a:pt x="381762" y="558545"/>
                  </a:lnTo>
                </a:path>
              </a:pathLst>
            </a:custGeom>
            <a:ln w="7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527691" y="2947161"/>
              <a:ext cx="452755" cy="636270"/>
            </a:xfrm>
            <a:custGeom>
              <a:avLst/>
              <a:gdLst/>
              <a:ahLst/>
              <a:cxnLst/>
              <a:rect l="l" t="t" r="r" b="b"/>
              <a:pathLst>
                <a:path w="452754" h="636270">
                  <a:moveTo>
                    <a:pt x="42672" y="0"/>
                  </a:moveTo>
                  <a:lnTo>
                    <a:pt x="0" y="28194"/>
                  </a:lnTo>
                  <a:lnTo>
                    <a:pt x="42672" y="49530"/>
                  </a:lnTo>
                  <a:lnTo>
                    <a:pt x="42672" y="0"/>
                  </a:lnTo>
                  <a:close/>
                </a:path>
                <a:path w="452754" h="636270">
                  <a:moveTo>
                    <a:pt x="452628" y="594360"/>
                  </a:moveTo>
                  <a:lnTo>
                    <a:pt x="403098" y="594360"/>
                  </a:lnTo>
                  <a:lnTo>
                    <a:pt x="431292" y="636270"/>
                  </a:lnTo>
                  <a:lnTo>
                    <a:pt x="452628" y="5943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5322355" y="2969758"/>
            <a:ext cx="111125" cy="1840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100" spc="5" dirty="0">
                <a:latin typeface="Symbol"/>
                <a:cs typeface="Symbol"/>
              </a:rPr>
              <a:t>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001304" y="5287518"/>
            <a:ext cx="436626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un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aislamiento en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buenas condiciones: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</a:t>
            </a:r>
            <a:r>
              <a:rPr sz="1650" baseline="-20202" dirty="0">
                <a:latin typeface="Arial MT"/>
                <a:cs typeface="Arial MT"/>
              </a:rPr>
              <a:t>t</a:t>
            </a:r>
            <a:r>
              <a:rPr sz="1650" spc="202" baseline="-20202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 </a:t>
            </a:r>
            <a:r>
              <a:rPr sz="1600" spc="-5" dirty="0">
                <a:latin typeface="Arial MT"/>
                <a:cs typeface="Arial MT"/>
              </a:rPr>
              <a:t>i</a:t>
            </a:r>
            <a:r>
              <a:rPr sz="1650" spc="-7" baseline="-20202" dirty="0">
                <a:latin typeface="Arial MT"/>
                <a:cs typeface="Arial MT"/>
              </a:rPr>
              <a:t>c</a:t>
            </a:r>
            <a:endParaRPr sz="1650" baseline="-20202">
              <a:latin typeface="Arial MT"/>
              <a:cs typeface="Arial MT"/>
            </a:endParaRPr>
          </a:p>
        </p:txBody>
      </p:sp>
      <p:sp>
        <p:nvSpPr>
          <p:cNvPr id="68" name="object 6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69" name="object 6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84740" y="4278376"/>
            <a:ext cx="5558391" cy="208407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820202" y="1118615"/>
            <a:ext cx="8549640" cy="3321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spcBef>
                <a:spcPts val="1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Metodología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ensayo,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aplicable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cualquier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aparamenta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574675" lvl="1" indent="-105410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Limpieza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todo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aislamiento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externo</a:t>
            </a:r>
            <a:endParaRPr dirty="0">
              <a:latin typeface="Arial MT"/>
              <a:cs typeface="Arial MT"/>
            </a:endParaRPr>
          </a:p>
          <a:p>
            <a:pPr marL="574675" lvl="1" indent="-105410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Conexionar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correctamente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según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qué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va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medir</a:t>
            </a:r>
            <a:endParaRPr dirty="0">
              <a:latin typeface="Arial MT"/>
              <a:cs typeface="Arial MT"/>
            </a:endParaRPr>
          </a:p>
          <a:p>
            <a:pPr marL="469900" marR="5080" lvl="1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Medir </a:t>
            </a:r>
            <a:r>
              <a:rPr dirty="0">
                <a:latin typeface="Arial MT"/>
                <a:cs typeface="Arial MT"/>
              </a:rPr>
              <a:t>todas </a:t>
            </a:r>
            <a:r>
              <a:rPr spc="-5" dirty="0">
                <a:latin typeface="Arial MT"/>
                <a:cs typeface="Arial MT"/>
              </a:rPr>
              <a:t>las capacidades </a:t>
            </a:r>
            <a:r>
              <a:rPr dirty="0">
                <a:latin typeface="Arial MT"/>
                <a:cs typeface="Arial MT"/>
              </a:rPr>
              <a:t>y a </a:t>
            </a:r>
            <a:r>
              <a:rPr spc="-5" dirty="0">
                <a:latin typeface="Arial MT"/>
                <a:cs typeface="Arial MT"/>
              </a:rPr>
              <a:t>diferentes </a:t>
            </a:r>
            <a:r>
              <a:rPr dirty="0">
                <a:latin typeface="Arial MT"/>
                <a:cs typeface="Arial MT"/>
              </a:rPr>
              <a:t>tensiones </a:t>
            </a:r>
            <a:r>
              <a:rPr spc="-5" dirty="0">
                <a:latin typeface="Arial MT"/>
                <a:cs typeface="Arial MT"/>
              </a:rPr>
              <a:t>de ensayo</a:t>
            </a:r>
            <a:r>
              <a:rPr spc="-5" dirty="0">
                <a:latin typeface="Arial MT"/>
                <a:cs typeface="Arial MT"/>
              </a:rPr>
              <a:t> (</a:t>
            </a:r>
            <a:r>
              <a:rPr spc="-5" dirty="0" err="1" smtClean="0">
                <a:latin typeface="Arial MT"/>
                <a:cs typeface="Arial MT"/>
              </a:rPr>
              <a:t>normalmente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se </a:t>
            </a:r>
            <a:r>
              <a:rPr spc="-5" dirty="0">
                <a:latin typeface="Arial MT"/>
                <a:cs typeface="Arial MT"/>
              </a:rPr>
              <a:t>ensaya </a:t>
            </a:r>
            <a:r>
              <a:rPr dirty="0">
                <a:latin typeface="Arial MT"/>
                <a:cs typeface="Arial MT"/>
              </a:rPr>
              <a:t>a 2 y a </a:t>
            </a:r>
            <a:r>
              <a:rPr spc="-5" dirty="0">
                <a:latin typeface="Arial MT"/>
                <a:cs typeface="Arial MT"/>
              </a:rPr>
              <a:t>10 kV sin sobrepasar nunca la </a:t>
            </a:r>
            <a:r>
              <a:rPr dirty="0">
                <a:latin typeface="Arial MT"/>
                <a:cs typeface="Arial MT"/>
              </a:rPr>
              <a:t>tensión </a:t>
            </a:r>
            <a:r>
              <a:rPr spc="-5" dirty="0">
                <a:latin typeface="Arial MT"/>
                <a:cs typeface="Arial MT"/>
              </a:rPr>
              <a:t>máxima por </a:t>
            </a:r>
            <a:r>
              <a:rPr dirty="0" err="1">
                <a:latin typeface="Arial MT"/>
                <a:cs typeface="Arial MT"/>
              </a:rPr>
              <a:t>fase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del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devanado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)</a:t>
            </a:r>
          </a:p>
          <a:p>
            <a:pPr lvl="1">
              <a:spcBef>
                <a:spcPts val="45"/>
              </a:spcBef>
              <a:buFont typeface="Wingdings"/>
              <a:buChar char=""/>
            </a:pPr>
            <a:endParaRPr sz="1850" dirty="0">
              <a:latin typeface="Arial MT"/>
              <a:cs typeface="Arial MT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Interpretación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resultados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574675" lvl="1" indent="-105410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Aislamiento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correcto</a:t>
            </a:r>
            <a:r>
              <a:rPr dirty="0">
                <a:latin typeface="Arial MT"/>
                <a:cs typeface="Arial MT"/>
              </a:rPr>
              <a:t>: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tag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800" dirty="0">
                <a:latin typeface="Arial MT"/>
                <a:cs typeface="Arial MT"/>
              </a:rPr>
              <a:t>δ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&lt;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0,5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%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para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Un&gt;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132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kV y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&lt;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1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%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para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Un&lt;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132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kV</a:t>
            </a:r>
          </a:p>
          <a:p>
            <a:pPr marL="574675" lvl="1" indent="-105410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No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existencia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tip-up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tip-down</a:t>
            </a:r>
          </a:p>
          <a:p>
            <a:pPr marL="574675" lvl="1" indent="-105410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Aplicar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factor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correción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20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ºC según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temperatura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humedad del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aparato</a:t>
            </a:r>
            <a:endParaRPr dirty="0">
              <a:latin typeface="Arial MT"/>
              <a:cs typeface="Arial MT"/>
            </a:endParaRPr>
          </a:p>
          <a:p>
            <a:pPr marL="574675" lvl="1" indent="-105410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Interpretación</a:t>
            </a:r>
            <a:r>
              <a:rPr spc="-5" dirty="0">
                <a:latin typeface="Arial MT"/>
                <a:cs typeface="Arial MT"/>
              </a:rPr>
              <a:t> d</a:t>
            </a:r>
            <a:r>
              <a:rPr dirty="0">
                <a:latin typeface="Arial MT"/>
                <a:cs typeface="Arial MT"/>
              </a:rPr>
              <a:t>e</a:t>
            </a:r>
            <a:r>
              <a:rPr spc="-5" dirty="0">
                <a:latin typeface="Arial MT"/>
                <a:cs typeface="Arial MT"/>
              </a:rPr>
              <a:t> resultado</a:t>
            </a:r>
            <a:r>
              <a:rPr dirty="0">
                <a:latin typeface="Arial MT"/>
                <a:cs typeface="Arial MT"/>
              </a:rPr>
              <a:t>s</a:t>
            </a:r>
            <a:r>
              <a:rPr spc="-5" dirty="0">
                <a:latin typeface="Arial MT"/>
                <a:cs typeface="Arial MT"/>
              </a:rPr>
              <a:t> s</a:t>
            </a:r>
            <a:r>
              <a:rPr dirty="0">
                <a:latin typeface="Arial MT"/>
                <a:cs typeface="Arial MT"/>
              </a:rPr>
              <a:t>i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ta</a:t>
            </a:r>
            <a:r>
              <a:rPr spc="-5" dirty="0">
                <a:latin typeface="Arial MT"/>
                <a:cs typeface="Arial MT"/>
              </a:rPr>
              <a:t>g</a:t>
            </a:r>
            <a:r>
              <a:rPr spc="-800" dirty="0">
                <a:latin typeface="Arial MT"/>
                <a:cs typeface="Arial MT"/>
              </a:rPr>
              <a:t>δ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&gt; </a:t>
            </a:r>
            <a:r>
              <a:rPr spc="-5" dirty="0">
                <a:latin typeface="Arial MT"/>
                <a:cs typeface="Arial MT"/>
              </a:rPr>
              <a:t>0,</a:t>
            </a:r>
            <a:r>
              <a:rPr dirty="0">
                <a:latin typeface="Arial MT"/>
                <a:cs typeface="Arial MT"/>
              </a:rPr>
              <a:t>5 %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8" name="object 8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2.3.3	MANTENIMIENTO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Medida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capacidad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tangente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delta</a:t>
            </a:r>
            <a:endParaRPr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2.3.3	MANTENIMIENTO</a:t>
            </a:r>
            <a:r>
              <a:rPr spc="-15" dirty="0"/>
              <a:t> </a:t>
            </a:r>
            <a:r>
              <a:rPr spc="-5" dirty="0"/>
              <a:t>PREDICTIVO.</a:t>
            </a:r>
            <a:r>
              <a:rPr spc="-10" dirty="0"/>
              <a:t> </a:t>
            </a:r>
            <a:r>
              <a:rPr spc="-5" dirty="0"/>
              <a:t>Medida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0" dirty="0"/>
              <a:t> </a:t>
            </a:r>
            <a:r>
              <a:rPr spc="-5" dirty="0"/>
              <a:t>capacidad</a:t>
            </a:r>
            <a:r>
              <a:rPr spc="-15" dirty="0"/>
              <a:t> </a:t>
            </a:r>
            <a:r>
              <a:rPr dirty="0"/>
              <a:t>y</a:t>
            </a:r>
            <a:r>
              <a:rPr spc="-10" dirty="0"/>
              <a:t> </a:t>
            </a:r>
            <a:r>
              <a:rPr dirty="0"/>
              <a:t>tangente</a:t>
            </a:r>
            <a:r>
              <a:rPr spc="-10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delta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9001" y="1393698"/>
            <a:ext cx="3902075" cy="3046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spcBef>
                <a:spcPts val="1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Tipos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defectos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detectados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469265" marR="448945" lvl="1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Deterioro de </a:t>
            </a:r>
            <a:r>
              <a:rPr spc="-5" dirty="0" err="1">
                <a:latin typeface="Arial MT"/>
                <a:cs typeface="Arial MT"/>
              </a:rPr>
              <a:t>aislamiento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por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humedad</a:t>
            </a:r>
            <a:r>
              <a:rPr spc="-5" dirty="0">
                <a:latin typeface="Arial MT"/>
                <a:cs typeface="Arial MT"/>
              </a:rPr>
              <a:t>, </a:t>
            </a:r>
            <a:r>
              <a:rPr spc="-5" dirty="0" err="1">
                <a:latin typeface="Arial MT"/>
                <a:cs typeface="Arial MT"/>
              </a:rPr>
              <a:t>contaminación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o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envejecimiento</a:t>
            </a:r>
            <a:endParaRPr dirty="0">
              <a:latin typeface="Arial MT"/>
              <a:cs typeface="Arial MT"/>
            </a:endParaRPr>
          </a:p>
          <a:p>
            <a:pPr marL="574675" lvl="1" indent="-105410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Desplazamiento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devanados</a:t>
            </a:r>
            <a:endParaRPr dirty="0">
              <a:latin typeface="Arial MT"/>
              <a:cs typeface="Arial MT"/>
            </a:endParaRPr>
          </a:p>
          <a:p>
            <a:pPr marL="469900" marR="5080" lvl="1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Nucleo </a:t>
            </a:r>
            <a:r>
              <a:rPr spc="-5" dirty="0" err="1">
                <a:latin typeface="Arial MT"/>
                <a:cs typeface="Arial MT"/>
              </a:rPr>
              <a:t>magnético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desconectado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tierra</a:t>
            </a:r>
            <a:r>
              <a:rPr spc="-5" dirty="0">
                <a:latin typeface="Arial MT"/>
                <a:cs typeface="Arial MT"/>
              </a:rPr>
              <a:t>,…</a:t>
            </a:r>
            <a:endParaRPr dirty="0">
              <a:latin typeface="Arial MT"/>
              <a:cs typeface="Arial MT"/>
            </a:endParaRPr>
          </a:p>
          <a:p>
            <a:pPr lvl="1">
              <a:spcBef>
                <a:spcPts val="40"/>
              </a:spcBef>
              <a:buFont typeface="Wingdings"/>
              <a:buChar char=""/>
            </a:pPr>
            <a:endParaRPr sz="1850" dirty="0">
              <a:latin typeface="Arial MT"/>
              <a:cs typeface="Arial MT"/>
            </a:endParaRPr>
          </a:p>
          <a:p>
            <a:pPr marL="12700" marR="56515">
              <a:buSzPct val="94444"/>
              <a:buFont typeface="Wingdings"/>
              <a:buChar char=""/>
              <a:tabLst>
                <a:tab pos="257810" algn="l"/>
              </a:tabLst>
            </a:pPr>
            <a:r>
              <a:rPr spc="-5" dirty="0">
                <a:latin typeface="Arial MT"/>
                <a:cs typeface="Arial MT"/>
              </a:rPr>
              <a:t>Equipo de prueba: el </a:t>
            </a:r>
            <a:r>
              <a:rPr spc="-5" dirty="0" err="1">
                <a:latin typeface="Arial MT"/>
                <a:cs typeface="Arial MT"/>
              </a:rPr>
              <a:t>más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conocido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es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 </a:t>
            </a:r>
            <a:r>
              <a:rPr spc="-5" dirty="0">
                <a:latin typeface="Arial MT"/>
                <a:cs typeface="Arial MT"/>
              </a:rPr>
              <a:t>equipo de “Doble</a:t>
            </a:r>
            <a:r>
              <a:rPr spc="-5" dirty="0">
                <a:latin typeface="Arial MT"/>
                <a:cs typeface="Arial MT"/>
              </a:rPr>
              <a:t>” </a:t>
            </a:r>
            <a:r>
              <a:rPr dirty="0" err="1" smtClean="0">
                <a:latin typeface="Arial MT"/>
                <a:cs typeface="Arial MT"/>
              </a:rPr>
              <a:t>fabricante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americano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desde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1929</a:t>
            </a:r>
            <a:endParaRPr dirty="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49277" y="1393445"/>
            <a:ext cx="4105655" cy="358444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16778" y="1609089"/>
            <a:ext cx="2583180" cy="4259580"/>
            <a:chOff x="814209" y="1609089"/>
            <a:chExt cx="2583180" cy="4259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4209" y="1609089"/>
              <a:ext cx="1709927" cy="425957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304937" y="3945382"/>
              <a:ext cx="410209" cy="410209"/>
            </a:xfrm>
            <a:custGeom>
              <a:avLst/>
              <a:gdLst/>
              <a:ahLst/>
              <a:cxnLst/>
              <a:rect l="l" t="t" r="r" b="b"/>
              <a:pathLst>
                <a:path w="410210" h="410210">
                  <a:moveTo>
                    <a:pt x="409956" y="204978"/>
                  </a:moveTo>
                  <a:lnTo>
                    <a:pt x="404559" y="157874"/>
                  </a:lnTo>
                  <a:lnTo>
                    <a:pt x="389179" y="114688"/>
                  </a:lnTo>
                  <a:lnTo>
                    <a:pt x="365029" y="76635"/>
                  </a:lnTo>
                  <a:lnTo>
                    <a:pt x="333320" y="44926"/>
                  </a:lnTo>
                  <a:lnTo>
                    <a:pt x="295267" y="20776"/>
                  </a:lnTo>
                  <a:lnTo>
                    <a:pt x="252082" y="5396"/>
                  </a:lnTo>
                  <a:lnTo>
                    <a:pt x="204977" y="0"/>
                  </a:lnTo>
                  <a:lnTo>
                    <a:pt x="157873" y="5396"/>
                  </a:lnTo>
                  <a:lnTo>
                    <a:pt x="114688" y="20776"/>
                  </a:lnTo>
                  <a:lnTo>
                    <a:pt x="76635" y="44926"/>
                  </a:lnTo>
                  <a:lnTo>
                    <a:pt x="44926" y="76635"/>
                  </a:lnTo>
                  <a:lnTo>
                    <a:pt x="20776" y="114688"/>
                  </a:lnTo>
                  <a:lnTo>
                    <a:pt x="5396" y="157874"/>
                  </a:lnTo>
                  <a:lnTo>
                    <a:pt x="0" y="204978"/>
                  </a:lnTo>
                  <a:lnTo>
                    <a:pt x="5396" y="252082"/>
                  </a:lnTo>
                  <a:lnTo>
                    <a:pt x="20776" y="295267"/>
                  </a:lnTo>
                  <a:lnTo>
                    <a:pt x="44926" y="333320"/>
                  </a:lnTo>
                  <a:lnTo>
                    <a:pt x="76635" y="365029"/>
                  </a:lnTo>
                  <a:lnTo>
                    <a:pt x="114688" y="389179"/>
                  </a:lnTo>
                  <a:lnTo>
                    <a:pt x="157873" y="404559"/>
                  </a:lnTo>
                  <a:lnTo>
                    <a:pt x="204977" y="409955"/>
                  </a:lnTo>
                  <a:lnTo>
                    <a:pt x="252082" y="404559"/>
                  </a:lnTo>
                  <a:lnTo>
                    <a:pt x="295267" y="389179"/>
                  </a:lnTo>
                  <a:lnTo>
                    <a:pt x="333320" y="365029"/>
                  </a:lnTo>
                  <a:lnTo>
                    <a:pt x="365029" y="333320"/>
                  </a:lnTo>
                  <a:lnTo>
                    <a:pt x="389179" y="295267"/>
                  </a:lnTo>
                  <a:lnTo>
                    <a:pt x="404559" y="252082"/>
                  </a:lnTo>
                  <a:lnTo>
                    <a:pt x="409956" y="204978"/>
                  </a:lnTo>
                  <a:close/>
                </a:path>
              </a:pathLst>
            </a:custGeom>
            <a:ln w="200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55457" y="3482497"/>
              <a:ext cx="1652270" cy="513080"/>
            </a:xfrm>
            <a:custGeom>
              <a:avLst/>
              <a:gdLst/>
              <a:ahLst/>
              <a:cxnLst/>
              <a:rect l="l" t="t" r="r" b="b"/>
              <a:pathLst>
                <a:path w="1652270" h="513079">
                  <a:moveTo>
                    <a:pt x="0" y="513018"/>
                  </a:moveTo>
                  <a:lnTo>
                    <a:pt x="1652015" y="0"/>
                  </a:lnTo>
                </a:path>
              </a:pathLst>
            </a:custGeom>
            <a:ln w="200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06127" y="3454653"/>
              <a:ext cx="191770" cy="105410"/>
            </a:xfrm>
            <a:custGeom>
              <a:avLst/>
              <a:gdLst/>
              <a:ahLst/>
              <a:cxnLst/>
              <a:rect l="l" t="t" r="r" b="b"/>
              <a:pathLst>
                <a:path w="191770" h="105410">
                  <a:moveTo>
                    <a:pt x="191261" y="0"/>
                  </a:moveTo>
                  <a:lnTo>
                    <a:pt x="0" y="5334"/>
                  </a:lnTo>
                  <a:lnTo>
                    <a:pt x="29717" y="105156"/>
                  </a:lnTo>
                  <a:lnTo>
                    <a:pt x="1912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5310581" y="2132584"/>
            <a:ext cx="20320" cy="1572895"/>
          </a:xfrm>
          <a:custGeom>
            <a:avLst/>
            <a:gdLst/>
            <a:ahLst/>
            <a:cxnLst/>
            <a:rect l="l" t="t" r="r" b="b"/>
            <a:pathLst>
              <a:path w="20320" h="1572895">
                <a:moveTo>
                  <a:pt x="20002" y="0"/>
                </a:moveTo>
                <a:lnTo>
                  <a:pt x="0" y="0"/>
                </a:lnTo>
                <a:lnTo>
                  <a:pt x="0" y="1572768"/>
                </a:lnTo>
                <a:lnTo>
                  <a:pt x="20002" y="1572768"/>
                </a:lnTo>
                <a:lnTo>
                  <a:pt x="200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40603" y="2132584"/>
            <a:ext cx="40640" cy="1572895"/>
          </a:xfrm>
          <a:custGeom>
            <a:avLst/>
            <a:gdLst/>
            <a:ahLst/>
            <a:cxnLst/>
            <a:rect l="l" t="t" r="r" b="b"/>
            <a:pathLst>
              <a:path w="40639" h="1572895">
                <a:moveTo>
                  <a:pt x="40017" y="0"/>
                </a:moveTo>
                <a:lnTo>
                  <a:pt x="0" y="0"/>
                </a:lnTo>
                <a:lnTo>
                  <a:pt x="0" y="1572768"/>
                </a:lnTo>
                <a:lnTo>
                  <a:pt x="40017" y="1572768"/>
                </a:lnTo>
                <a:lnTo>
                  <a:pt x="400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79484" y="2132583"/>
            <a:ext cx="0" cy="1563370"/>
          </a:xfrm>
          <a:custGeom>
            <a:avLst/>
            <a:gdLst/>
            <a:ahLst/>
            <a:cxnLst/>
            <a:rect l="l" t="t" r="r" b="b"/>
            <a:pathLst>
              <a:path h="1563370">
                <a:moveTo>
                  <a:pt x="0" y="0"/>
                </a:moveTo>
                <a:lnTo>
                  <a:pt x="0" y="38862"/>
                </a:lnTo>
              </a:path>
              <a:path h="1563370">
                <a:moveTo>
                  <a:pt x="0" y="80010"/>
                </a:moveTo>
                <a:lnTo>
                  <a:pt x="0" y="89154"/>
                </a:lnTo>
              </a:path>
              <a:path h="1563370">
                <a:moveTo>
                  <a:pt x="0" y="130301"/>
                </a:moveTo>
                <a:lnTo>
                  <a:pt x="0" y="169163"/>
                </a:lnTo>
              </a:path>
              <a:path h="1563370">
                <a:moveTo>
                  <a:pt x="0" y="210312"/>
                </a:moveTo>
                <a:lnTo>
                  <a:pt x="0" y="218694"/>
                </a:lnTo>
              </a:path>
              <a:path h="1563370">
                <a:moveTo>
                  <a:pt x="0" y="260604"/>
                </a:moveTo>
                <a:lnTo>
                  <a:pt x="0" y="299466"/>
                </a:lnTo>
              </a:path>
              <a:path h="1563370">
                <a:moveTo>
                  <a:pt x="0" y="340613"/>
                </a:moveTo>
                <a:lnTo>
                  <a:pt x="0" y="348996"/>
                </a:lnTo>
              </a:path>
              <a:path h="1563370">
                <a:moveTo>
                  <a:pt x="0" y="390906"/>
                </a:moveTo>
                <a:lnTo>
                  <a:pt x="0" y="429006"/>
                </a:lnTo>
              </a:path>
              <a:path h="1563370">
                <a:moveTo>
                  <a:pt x="0" y="470916"/>
                </a:moveTo>
                <a:lnTo>
                  <a:pt x="0" y="479297"/>
                </a:lnTo>
              </a:path>
              <a:path h="1563370">
                <a:moveTo>
                  <a:pt x="0" y="520446"/>
                </a:moveTo>
                <a:lnTo>
                  <a:pt x="0" y="559307"/>
                </a:lnTo>
              </a:path>
              <a:path h="1563370">
                <a:moveTo>
                  <a:pt x="0" y="601217"/>
                </a:moveTo>
                <a:lnTo>
                  <a:pt x="0" y="609600"/>
                </a:lnTo>
              </a:path>
              <a:path h="1563370">
                <a:moveTo>
                  <a:pt x="0" y="650747"/>
                </a:moveTo>
                <a:lnTo>
                  <a:pt x="0" y="689610"/>
                </a:lnTo>
              </a:path>
              <a:path h="1563370">
                <a:moveTo>
                  <a:pt x="0" y="730757"/>
                </a:moveTo>
                <a:lnTo>
                  <a:pt x="0" y="739901"/>
                </a:lnTo>
              </a:path>
              <a:path h="1563370">
                <a:moveTo>
                  <a:pt x="0" y="781049"/>
                </a:moveTo>
                <a:lnTo>
                  <a:pt x="0" y="819911"/>
                </a:lnTo>
              </a:path>
              <a:path h="1563370">
                <a:moveTo>
                  <a:pt x="0" y="861060"/>
                </a:moveTo>
                <a:lnTo>
                  <a:pt x="0" y="870204"/>
                </a:lnTo>
              </a:path>
              <a:path h="1563370">
                <a:moveTo>
                  <a:pt x="0" y="911351"/>
                </a:moveTo>
                <a:lnTo>
                  <a:pt x="0" y="950213"/>
                </a:lnTo>
              </a:path>
              <a:path h="1563370">
                <a:moveTo>
                  <a:pt x="0" y="991361"/>
                </a:moveTo>
                <a:lnTo>
                  <a:pt x="0" y="1000506"/>
                </a:lnTo>
              </a:path>
              <a:path h="1563370">
                <a:moveTo>
                  <a:pt x="0" y="1041654"/>
                </a:moveTo>
                <a:lnTo>
                  <a:pt x="0" y="1080516"/>
                </a:lnTo>
              </a:path>
              <a:path h="1563370">
                <a:moveTo>
                  <a:pt x="0" y="1121663"/>
                </a:moveTo>
                <a:lnTo>
                  <a:pt x="0" y="1130807"/>
                </a:lnTo>
              </a:path>
              <a:path h="1563370">
                <a:moveTo>
                  <a:pt x="0" y="1171956"/>
                </a:moveTo>
                <a:lnTo>
                  <a:pt x="0" y="1210817"/>
                </a:lnTo>
              </a:path>
              <a:path h="1563370">
                <a:moveTo>
                  <a:pt x="0" y="1251966"/>
                </a:moveTo>
                <a:lnTo>
                  <a:pt x="0" y="1261110"/>
                </a:lnTo>
              </a:path>
              <a:path h="1563370">
                <a:moveTo>
                  <a:pt x="0" y="1302257"/>
                </a:moveTo>
                <a:lnTo>
                  <a:pt x="0" y="1341119"/>
                </a:lnTo>
              </a:path>
              <a:path h="1563370">
                <a:moveTo>
                  <a:pt x="0" y="1382267"/>
                </a:moveTo>
                <a:lnTo>
                  <a:pt x="0" y="1390649"/>
                </a:lnTo>
              </a:path>
              <a:path h="1563370">
                <a:moveTo>
                  <a:pt x="0" y="1432560"/>
                </a:moveTo>
                <a:lnTo>
                  <a:pt x="0" y="1471422"/>
                </a:lnTo>
              </a:path>
              <a:path h="1563370">
                <a:moveTo>
                  <a:pt x="0" y="1512569"/>
                </a:moveTo>
                <a:lnTo>
                  <a:pt x="0" y="1520951"/>
                </a:lnTo>
              </a:path>
              <a:path h="1563370">
                <a:moveTo>
                  <a:pt x="0" y="1562861"/>
                </a:moveTo>
                <a:lnTo>
                  <a:pt x="0" y="156286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35975" y="2132584"/>
            <a:ext cx="10160" cy="1572895"/>
          </a:xfrm>
          <a:custGeom>
            <a:avLst/>
            <a:gdLst/>
            <a:ahLst/>
            <a:cxnLst/>
            <a:rect l="l" t="t" r="r" b="b"/>
            <a:pathLst>
              <a:path w="10160" h="1572895">
                <a:moveTo>
                  <a:pt x="10007" y="0"/>
                </a:moveTo>
                <a:lnTo>
                  <a:pt x="0" y="0"/>
                </a:lnTo>
                <a:lnTo>
                  <a:pt x="0" y="1572768"/>
                </a:lnTo>
                <a:lnTo>
                  <a:pt x="10007" y="1572768"/>
                </a:lnTo>
                <a:lnTo>
                  <a:pt x="100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96172" y="2132584"/>
            <a:ext cx="10160" cy="1572895"/>
          </a:xfrm>
          <a:custGeom>
            <a:avLst/>
            <a:gdLst/>
            <a:ahLst/>
            <a:cxnLst/>
            <a:rect l="l" t="t" r="r" b="b"/>
            <a:pathLst>
              <a:path w="10160" h="1572895">
                <a:moveTo>
                  <a:pt x="10007" y="0"/>
                </a:moveTo>
                <a:lnTo>
                  <a:pt x="0" y="0"/>
                </a:lnTo>
                <a:lnTo>
                  <a:pt x="0" y="1572768"/>
                </a:lnTo>
                <a:lnTo>
                  <a:pt x="10007" y="1572768"/>
                </a:lnTo>
                <a:lnTo>
                  <a:pt x="100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375776" y="2132584"/>
            <a:ext cx="10160" cy="1572895"/>
          </a:xfrm>
          <a:custGeom>
            <a:avLst/>
            <a:gdLst/>
            <a:ahLst/>
            <a:cxnLst/>
            <a:rect l="l" t="t" r="r" b="b"/>
            <a:pathLst>
              <a:path w="10160" h="1572895">
                <a:moveTo>
                  <a:pt x="10007" y="0"/>
                </a:moveTo>
                <a:lnTo>
                  <a:pt x="0" y="0"/>
                </a:lnTo>
                <a:lnTo>
                  <a:pt x="0" y="1572768"/>
                </a:lnTo>
                <a:lnTo>
                  <a:pt x="10007" y="1572768"/>
                </a:lnTo>
                <a:lnTo>
                  <a:pt x="100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195183" y="2132584"/>
            <a:ext cx="10160" cy="1271905"/>
          </a:xfrm>
          <a:custGeom>
            <a:avLst/>
            <a:gdLst/>
            <a:ahLst/>
            <a:cxnLst/>
            <a:rect l="l" t="t" r="r" b="b"/>
            <a:pathLst>
              <a:path w="10160" h="1271904">
                <a:moveTo>
                  <a:pt x="10007" y="0"/>
                </a:moveTo>
                <a:lnTo>
                  <a:pt x="0" y="0"/>
                </a:lnTo>
                <a:lnTo>
                  <a:pt x="0" y="1271777"/>
                </a:lnTo>
                <a:lnTo>
                  <a:pt x="10007" y="1271778"/>
                </a:lnTo>
                <a:lnTo>
                  <a:pt x="100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95183" y="3454654"/>
            <a:ext cx="10160" cy="250825"/>
          </a:xfrm>
          <a:custGeom>
            <a:avLst/>
            <a:gdLst/>
            <a:ahLst/>
            <a:cxnLst/>
            <a:rect l="l" t="t" r="r" b="b"/>
            <a:pathLst>
              <a:path w="10160" h="250825">
                <a:moveTo>
                  <a:pt x="10007" y="0"/>
                </a:moveTo>
                <a:lnTo>
                  <a:pt x="0" y="0"/>
                </a:lnTo>
                <a:lnTo>
                  <a:pt x="0" y="250698"/>
                </a:lnTo>
                <a:lnTo>
                  <a:pt x="10007" y="250698"/>
                </a:lnTo>
                <a:lnTo>
                  <a:pt x="100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020355" y="3690442"/>
            <a:ext cx="130810" cy="10160"/>
          </a:xfrm>
          <a:custGeom>
            <a:avLst/>
            <a:gdLst/>
            <a:ahLst/>
            <a:cxnLst/>
            <a:rect l="l" t="t" r="r" b="b"/>
            <a:pathLst>
              <a:path w="130810" h="10160">
                <a:moveTo>
                  <a:pt x="0" y="0"/>
                </a:moveTo>
                <a:lnTo>
                  <a:pt x="0" y="10007"/>
                </a:lnTo>
                <a:lnTo>
                  <a:pt x="130301" y="10007"/>
                </a:lnTo>
                <a:lnTo>
                  <a:pt x="13030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020355" y="3329254"/>
            <a:ext cx="130810" cy="10160"/>
          </a:xfrm>
          <a:custGeom>
            <a:avLst/>
            <a:gdLst/>
            <a:ahLst/>
            <a:cxnLst/>
            <a:rect l="l" t="t" r="r" b="b"/>
            <a:pathLst>
              <a:path w="130810" h="10160">
                <a:moveTo>
                  <a:pt x="0" y="0"/>
                </a:moveTo>
                <a:lnTo>
                  <a:pt x="0" y="10007"/>
                </a:lnTo>
                <a:lnTo>
                  <a:pt x="130301" y="10007"/>
                </a:lnTo>
                <a:lnTo>
                  <a:pt x="13030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0355" y="3454653"/>
            <a:ext cx="130810" cy="130810"/>
          </a:xfrm>
          <a:custGeom>
            <a:avLst/>
            <a:gdLst/>
            <a:ahLst/>
            <a:cxnLst/>
            <a:rect l="l" t="t" r="r" b="b"/>
            <a:pathLst>
              <a:path w="130810" h="130810">
                <a:moveTo>
                  <a:pt x="130302" y="115404"/>
                </a:moveTo>
                <a:lnTo>
                  <a:pt x="124637" y="115404"/>
                </a:lnTo>
                <a:lnTo>
                  <a:pt x="124637" y="0"/>
                </a:lnTo>
                <a:lnTo>
                  <a:pt x="114630" y="0"/>
                </a:lnTo>
                <a:lnTo>
                  <a:pt x="114630" y="115404"/>
                </a:lnTo>
                <a:lnTo>
                  <a:pt x="0" y="115404"/>
                </a:lnTo>
                <a:lnTo>
                  <a:pt x="0" y="125399"/>
                </a:lnTo>
                <a:lnTo>
                  <a:pt x="114630" y="125399"/>
                </a:lnTo>
                <a:lnTo>
                  <a:pt x="114630" y="130302"/>
                </a:lnTo>
                <a:lnTo>
                  <a:pt x="124637" y="130302"/>
                </a:lnTo>
                <a:lnTo>
                  <a:pt x="124637" y="125399"/>
                </a:lnTo>
                <a:lnTo>
                  <a:pt x="130302" y="125399"/>
                </a:lnTo>
                <a:lnTo>
                  <a:pt x="130302" y="1154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134985" y="3334259"/>
            <a:ext cx="10160" cy="70485"/>
          </a:xfrm>
          <a:custGeom>
            <a:avLst/>
            <a:gdLst/>
            <a:ahLst/>
            <a:cxnLst/>
            <a:rect l="l" t="t" r="r" b="b"/>
            <a:pathLst>
              <a:path w="10160" h="70485">
                <a:moveTo>
                  <a:pt x="10007" y="0"/>
                </a:moveTo>
                <a:lnTo>
                  <a:pt x="0" y="0"/>
                </a:lnTo>
                <a:lnTo>
                  <a:pt x="0" y="70103"/>
                </a:lnTo>
                <a:lnTo>
                  <a:pt x="10007" y="70103"/>
                </a:lnTo>
                <a:lnTo>
                  <a:pt x="100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015351" y="3214624"/>
            <a:ext cx="10160" cy="129539"/>
          </a:xfrm>
          <a:custGeom>
            <a:avLst/>
            <a:gdLst/>
            <a:ahLst/>
            <a:cxnLst/>
            <a:rect l="l" t="t" r="r" b="b"/>
            <a:pathLst>
              <a:path w="10160" h="129539">
                <a:moveTo>
                  <a:pt x="10007" y="0"/>
                </a:moveTo>
                <a:lnTo>
                  <a:pt x="0" y="0"/>
                </a:lnTo>
                <a:lnTo>
                  <a:pt x="0" y="129539"/>
                </a:lnTo>
                <a:lnTo>
                  <a:pt x="10007" y="129539"/>
                </a:lnTo>
                <a:lnTo>
                  <a:pt x="100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015351" y="3575050"/>
            <a:ext cx="10160" cy="130810"/>
          </a:xfrm>
          <a:custGeom>
            <a:avLst/>
            <a:gdLst/>
            <a:ahLst/>
            <a:cxnLst/>
            <a:rect l="l" t="t" r="r" b="b"/>
            <a:pathLst>
              <a:path w="10160" h="130810">
                <a:moveTo>
                  <a:pt x="10007" y="0"/>
                </a:moveTo>
                <a:lnTo>
                  <a:pt x="0" y="0"/>
                </a:lnTo>
                <a:lnTo>
                  <a:pt x="0" y="130301"/>
                </a:lnTo>
                <a:lnTo>
                  <a:pt x="10007" y="130301"/>
                </a:lnTo>
                <a:lnTo>
                  <a:pt x="100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080553" y="3209620"/>
            <a:ext cx="129539" cy="10160"/>
          </a:xfrm>
          <a:custGeom>
            <a:avLst/>
            <a:gdLst/>
            <a:ahLst/>
            <a:cxnLst/>
            <a:rect l="l" t="t" r="r" b="b"/>
            <a:pathLst>
              <a:path w="129539" h="10160">
                <a:moveTo>
                  <a:pt x="0" y="0"/>
                </a:moveTo>
                <a:lnTo>
                  <a:pt x="0" y="10007"/>
                </a:lnTo>
                <a:lnTo>
                  <a:pt x="129539" y="10007"/>
                </a:lnTo>
                <a:lnTo>
                  <a:pt x="12953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5015352" y="2127581"/>
            <a:ext cx="315595" cy="1577975"/>
            <a:chOff x="3512782" y="2127580"/>
            <a:chExt cx="315595" cy="1577975"/>
          </a:xfrm>
        </p:grpSpPr>
        <p:sp>
          <p:nvSpPr>
            <p:cNvPr id="23" name="object 23"/>
            <p:cNvSpPr/>
            <p:nvPr/>
          </p:nvSpPr>
          <p:spPr>
            <a:xfrm>
              <a:off x="3577984" y="2132583"/>
              <a:ext cx="250190" cy="1572895"/>
            </a:xfrm>
            <a:custGeom>
              <a:avLst/>
              <a:gdLst/>
              <a:ahLst/>
              <a:cxnLst/>
              <a:rect l="l" t="t" r="r" b="b"/>
              <a:pathLst>
                <a:path w="250189" h="1572895">
                  <a:moveTo>
                    <a:pt x="249936" y="1282357"/>
                  </a:moveTo>
                  <a:lnTo>
                    <a:pt x="184835" y="1282357"/>
                  </a:lnTo>
                  <a:lnTo>
                    <a:pt x="184835" y="0"/>
                  </a:lnTo>
                  <a:lnTo>
                    <a:pt x="174828" y="0"/>
                  </a:lnTo>
                  <a:lnTo>
                    <a:pt x="174828" y="1282357"/>
                  </a:lnTo>
                  <a:lnTo>
                    <a:pt x="0" y="1282357"/>
                  </a:lnTo>
                  <a:lnTo>
                    <a:pt x="0" y="1302359"/>
                  </a:lnTo>
                  <a:lnTo>
                    <a:pt x="174828" y="1302359"/>
                  </a:lnTo>
                  <a:lnTo>
                    <a:pt x="174828" y="1572768"/>
                  </a:lnTo>
                  <a:lnTo>
                    <a:pt x="184835" y="1572768"/>
                  </a:lnTo>
                  <a:lnTo>
                    <a:pt x="184835" y="1302359"/>
                  </a:lnTo>
                  <a:lnTo>
                    <a:pt x="249936" y="1302359"/>
                  </a:lnTo>
                  <a:lnTo>
                    <a:pt x="249936" y="12823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517786" y="2853435"/>
              <a:ext cx="120650" cy="180975"/>
            </a:xfrm>
            <a:custGeom>
              <a:avLst/>
              <a:gdLst/>
              <a:ahLst/>
              <a:cxnLst/>
              <a:rect l="l" t="t" r="r" b="b"/>
              <a:pathLst>
                <a:path w="120650" h="180975">
                  <a:moveTo>
                    <a:pt x="120226" y="0"/>
                  </a:moveTo>
                  <a:lnTo>
                    <a:pt x="0" y="180466"/>
                  </a:lnTo>
                </a:path>
              </a:pathLst>
            </a:custGeom>
            <a:ln w="100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517786" y="3029026"/>
              <a:ext cx="130810" cy="10160"/>
            </a:xfrm>
            <a:custGeom>
              <a:avLst/>
              <a:gdLst/>
              <a:ahLst/>
              <a:cxnLst/>
              <a:rect l="l" t="t" r="r" b="b"/>
              <a:pathLst>
                <a:path w="130810" h="10160">
                  <a:moveTo>
                    <a:pt x="0" y="0"/>
                  </a:moveTo>
                  <a:lnTo>
                    <a:pt x="0" y="10007"/>
                  </a:lnTo>
                  <a:lnTo>
                    <a:pt x="130301" y="10007"/>
                  </a:lnTo>
                  <a:lnTo>
                    <a:pt x="1303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517786" y="3034029"/>
              <a:ext cx="120014" cy="179705"/>
            </a:xfrm>
            <a:custGeom>
              <a:avLst/>
              <a:gdLst/>
              <a:ahLst/>
              <a:cxnLst/>
              <a:rect l="l" t="t" r="r" b="b"/>
              <a:pathLst>
                <a:path w="120014" h="179705">
                  <a:moveTo>
                    <a:pt x="119718" y="0"/>
                  </a:moveTo>
                  <a:lnTo>
                    <a:pt x="0" y="179704"/>
                  </a:lnTo>
                </a:path>
              </a:pathLst>
            </a:custGeom>
            <a:ln w="100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517786" y="3209620"/>
              <a:ext cx="130810" cy="10160"/>
            </a:xfrm>
            <a:custGeom>
              <a:avLst/>
              <a:gdLst/>
              <a:ahLst/>
              <a:cxnLst/>
              <a:rect l="l" t="t" r="r" b="b"/>
              <a:pathLst>
                <a:path w="130810" h="10160">
                  <a:moveTo>
                    <a:pt x="0" y="0"/>
                  </a:moveTo>
                  <a:lnTo>
                    <a:pt x="0" y="10007"/>
                  </a:lnTo>
                  <a:lnTo>
                    <a:pt x="130301" y="10007"/>
                  </a:lnTo>
                  <a:lnTo>
                    <a:pt x="1303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517786" y="2132583"/>
              <a:ext cx="120014" cy="179705"/>
            </a:xfrm>
            <a:custGeom>
              <a:avLst/>
              <a:gdLst/>
              <a:ahLst/>
              <a:cxnLst/>
              <a:rect l="l" t="t" r="r" b="b"/>
              <a:pathLst>
                <a:path w="120014" h="179705">
                  <a:moveTo>
                    <a:pt x="119718" y="0"/>
                  </a:moveTo>
                  <a:lnTo>
                    <a:pt x="0" y="179704"/>
                  </a:lnTo>
                </a:path>
              </a:pathLst>
            </a:custGeom>
            <a:ln w="100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517786" y="2308174"/>
              <a:ext cx="130810" cy="10160"/>
            </a:xfrm>
            <a:custGeom>
              <a:avLst/>
              <a:gdLst/>
              <a:ahLst/>
              <a:cxnLst/>
              <a:rect l="l" t="t" r="r" b="b"/>
              <a:pathLst>
                <a:path w="130810" h="10160">
                  <a:moveTo>
                    <a:pt x="0" y="0"/>
                  </a:moveTo>
                  <a:lnTo>
                    <a:pt x="0" y="10007"/>
                  </a:lnTo>
                  <a:lnTo>
                    <a:pt x="130301" y="10007"/>
                  </a:lnTo>
                  <a:lnTo>
                    <a:pt x="1303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517786" y="2312415"/>
              <a:ext cx="120650" cy="180975"/>
            </a:xfrm>
            <a:custGeom>
              <a:avLst/>
              <a:gdLst/>
              <a:ahLst/>
              <a:cxnLst/>
              <a:rect l="l" t="t" r="r" b="b"/>
              <a:pathLst>
                <a:path w="120650" h="180975">
                  <a:moveTo>
                    <a:pt x="120226" y="0"/>
                  </a:moveTo>
                  <a:lnTo>
                    <a:pt x="0" y="180466"/>
                  </a:lnTo>
                </a:path>
              </a:pathLst>
            </a:custGeom>
            <a:ln w="100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517786" y="2488006"/>
              <a:ext cx="130810" cy="10160"/>
            </a:xfrm>
            <a:custGeom>
              <a:avLst/>
              <a:gdLst/>
              <a:ahLst/>
              <a:cxnLst/>
              <a:rect l="l" t="t" r="r" b="b"/>
              <a:pathLst>
                <a:path w="130810" h="10160">
                  <a:moveTo>
                    <a:pt x="0" y="0"/>
                  </a:moveTo>
                  <a:lnTo>
                    <a:pt x="0" y="10007"/>
                  </a:lnTo>
                  <a:lnTo>
                    <a:pt x="130301" y="10007"/>
                  </a:lnTo>
                  <a:lnTo>
                    <a:pt x="1303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517786" y="2493009"/>
              <a:ext cx="120650" cy="180340"/>
            </a:xfrm>
            <a:custGeom>
              <a:avLst/>
              <a:gdLst/>
              <a:ahLst/>
              <a:cxnLst/>
              <a:rect l="l" t="t" r="r" b="b"/>
              <a:pathLst>
                <a:path w="120650" h="180339">
                  <a:moveTo>
                    <a:pt x="120057" y="0"/>
                  </a:moveTo>
                  <a:lnTo>
                    <a:pt x="0" y="179958"/>
                  </a:lnTo>
                </a:path>
              </a:pathLst>
            </a:custGeom>
            <a:ln w="100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17786" y="2668600"/>
              <a:ext cx="130810" cy="10160"/>
            </a:xfrm>
            <a:custGeom>
              <a:avLst/>
              <a:gdLst/>
              <a:ahLst/>
              <a:cxnLst/>
              <a:rect l="l" t="t" r="r" b="b"/>
              <a:pathLst>
                <a:path w="130810" h="10160">
                  <a:moveTo>
                    <a:pt x="0" y="0"/>
                  </a:moveTo>
                  <a:lnTo>
                    <a:pt x="0" y="10007"/>
                  </a:lnTo>
                  <a:lnTo>
                    <a:pt x="130301" y="10007"/>
                  </a:lnTo>
                  <a:lnTo>
                    <a:pt x="1303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517786" y="2673603"/>
              <a:ext cx="120014" cy="179705"/>
            </a:xfrm>
            <a:custGeom>
              <a:avLst/>
              <a:gdLst/>
              <a:ahLst/>
              <a:cxnLst/>
              <a:rect l="l" t="t" r="r" b="b"/>
              <a:pathLst>
                <a:path w="120014" h="179705">
                  <a:moveTo>
                    <a:pt x="119718" y="0"/>
                  </a:moveTo>
                  <a:lnTo>
                    <a:pt x="0" y="179704"/>
                  </a:lnTo>
                </a:path>
              </a:pathLst>
            </a:custGeom>
            <a:ln w="100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517786" y="2127592"/>
              <a:ext cx="189865" cy="1572895"/>
            </a:xfrm>
            <a:custGeom>
              <a:avLst/>
              <a:gdLst/>
              <a:ahLst/>
              <a:cxnLst/>
              <a:rect l="l" t="t" r="r" b="b"/>
              <a:pathLst>
                <a:path w="189864" h="1572895">
                  <a:moveTo>
                    <a:pt x="130302" y="720839"/>
                  </a:moveTo>
                  <a:lnTo>
                    <a:pt x="0" y="720839"/>
                  </a:lnTo>
                  <a:lnTo>
                    <a:pt x="0" y="730846"/>
                  </a:lnTo>
                  <a:lnTo>
                    <a:pt x="130302" y="730846"/>
                  </a:lnTo>
                  <a:lnTo>
                    <a:pt x="130302" y="720839"/>
                  </a:lnTo>
                  <a:close/>
                </a:path>
                <a:path w="189864" h="1572895">
                  <a:moveTo>
                    <a:pt x="189738" y="1562849"/>
                  </a:moveTo>
                  <a:lnTo>
                    <a:pt x="60198" y="1562849"/>
                  </a:lnTo>
                  <a:lnTo>
                    <a:pt x="60198" y="1572856"/>
                  </a:lnTo>
                  <a:lnTo>
                    <a:pt x="189738" y="1572856"/>
                  </a:lnTo>
                  <a:lnTo>
                    <a:pt x="189738" y="1562849"/>
                  </a:lnTo>
                  <a:close/>
                </a:path>
                <a:path w="189864" h="1572895">
                  <a:moveTo>
                    <a:pt x="189738" y="0"/>
                  </a:moveTo>
                  <a:lnTo>
                    <a:pt x="119634" y="0"/>
                  </a:lnTo>
                  <a:lnTo>
                    <a:pt x="119634" y="9994"/>
                  </a:lnTo>
                  <a:lnTo>
                    <a:pt x="189738" y="9994"/>
                  </a:lnTo>
                  <a:lnTo>
                    <a:pt x="1897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/>
          <p:nvPr/>
        </p:nvSpPr>
        <p:spPr>
          <a:xfrm>
            <a:off x="5380780" y="4175505"/>
            <a:ext cx="250190" cy="311150"/>
          </a:xfrm>
          <a:custGeom>
            <a:avLst/>
            <a:gdLst/>
            <a:ahLst/>
            <a:cxnLst/>
            <a:rect l="l" t="t" r="r" b="b"/>
            <a:pathLst>
              <a:path w="250189" h="311150">
                <a:moveTo>
                  <a:pt x="249936" y="295986"/>
                </a:moveTo>
                <a:lnTo>
                  <a:pt x="125399" y="295986"/>
                </a:lnTo>
                <a:lnTo>
                  <a:pt x="125399" y="0"/>
                </a:lnTo>
                <a:lnTo>
                  <a:pt x="115392" y="0"/>
                </a:lnTo>
                <a:lnTo>
                  <a:pt x="115392" y="295986"/>
                </a:lnTo>
                <a:lnTo>
                  <a:pt x="0" y="295986"/>
                </a:lnTo>
                <a:lnTo>
                  <a:pt x="0" y="305993"/>
                </a:lnTo>
                <a:lnTo>
                  <a:pt x="115392" y="305993"/>
                </a:lnTo>
                <a:lnTo>
                  <a:pt x="115392" y="310896"/>
                </a:lnTo>
                <a:lnTo>
                  <a:pt x="125399" y="310896"/>
                </a:lnTo>
                <a:lnTo>
                  <a:pt x="125399" y="305993"/>
                </a:lnTo>
                <a:lnTo>
                  <a:pt x="249936" y="305993"/>
                </a:lnTo>
                <a:lnTo>
                  <a:pt x="249936" y="2959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380780" y="4591888"/>
            <a:ext cx="250190" cy="315595"/>
          </a:xfrm>
          <a:custGeom>
            <a:avLst/>
            <a:gdLst/>
            <a:ahLst/>
            <a:cxnLst/>
            <a:rect l="l" t="t" r="r" b="b"/>
            <a:pathLst>
              <a:path w="250189" h="315595">
                <a:moveTo>
                  <a:pt x="249936" y="0"/>
                </a:moveTo>
                <a:lnTo>
                  <a:pt x="0" y="0"/>
                </a:lnTo>
                <a:lnTo>
                  <a:pt x="0" y="10007"/>
                </a:lnTo>
                <a:lnTo>
                  <a:pt x="115392" y="10007"/>
                </a:lnTo>
                <a:lnTo>
                  <a:pt x="115392" y="315137"/>
                </a:lnTo>
                <a:lnTo>
                  <a:pt x="125399" y="315137"/>
                </a:lnTo>
                <a:lnTo>
                  <a:pt x="125399" y="10007"/>
                </a:lnTo>
                <a:lnTo>
                  <a:pt x="249936" y="10007"/>
                </a:lnTo>
                <a:lnTo>
                  <a:pt x="2499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496172" y="5017516"/>
            <a:ext cx="10160" cy="310515"/>
          </a:xfrm>
          <a:custGeom>
            <a:avLst/>
            <a:gdLst/>
            <a:ahLst/>
            <a:cxnLst/>
            <a:rect l="l" t="t" r="r" b="b"/>
            <a:pathLst>
              <a:path w="10160" h="310514">
                <a:moveTo>
                  <a:pt x="10007" y="0"/>
                </a:moveTo>
                <a:lnTo>
                  <a:pt x="0" y="0"/>
                </a:lnTo>
                <a:lnTo>
                  <a:pt x="0" y="310133"/>
                </a:lnTo>
                <a:lnTo>
                  <a:pt x="10007" y="310133"/>
                </a:lnTo>
                <a:lnTo>
                  <a:pt x="100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380780" y="4892116"/>
            <a:ext cx="250190" cy="10160"/>
          </a:xfrm>
          <a:custGeom>
            <a:avLst/>
            <a:gdLst/>
            <a:ahLst/>
            <a:cxnLst/>
            <a:rect l="l" t="t" r="r" b="b"/>
            <a:pathLst>
              <a:path w="250189" h="10160">
                <a:moveTo>
                  <a:pt x="0" y="0"/>
                </a:moveTo>
                <a:lnTo>
                  <a:pt x="0" y="10007"/>
                </a:lnTo>
                <a:lnTo>
                  <a:pt x="249936" y="10007"/>
                </a:lnTo>
                <a:lnTo>
                  <a:pt x="24993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380780" y="5012512"/>
            <a:ext cx="250190" cy="10160"/>
          </a:xfrm>
          <a:custGeom>
            <a:avLst/>
            <a:gdLst/>
            <a:ahLst/>
            <a:cxnLst/>
            <a:rect l="l" t="t" r="r" b="b"/>
            <a:pathLst>
              <a:path w="250189" h="10160">
                <a:moveTo>
                  <a:pt x="0" y="0"/>
                </a:moveTo>
                <a:lnTo>
                  <a:pt x="0" y="10007"/>
                </a:lnTo>
                <a:lnTo>
                  <a:pt x="249936" y="10007"/>
                </a:lnTo>
                <a:lnTo>
                  <a:pt x="24993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380780" y="5312740"/>
            <a:ext cx="250190" cy="10160"/>
          </a:xfrm>
          <a:custGeom>
            <a:avLst/>
            <a:gdLst/>
            <a:ahLst/>
            <a:cxnLst/>
            <a:rect l="l" t="t" r="r" b="b"/>
            <a:pathLst>
              <a:path w="250189" h="10160">
                <a:moveTo>
                  <a:pt x="0" y="0"/>
                </a:moveTo>
                <a:lnTo>
                  <a:pt x="0" y="10007"/>
                </a:lnTo>
                <a:lnTo>
                  <a:pt x="249936" y="10007"/>
                </a:lnTo>
                <a:lnTo>
                  <a:pt x="24993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470697" y="5433136"/>
            <a:ext cx="70485" cy="10160"/>
          </a:xfrm>
          <a:custGeom>
            <a:avLst/>
            <a:gdLst/>
            <a:ahLst/>
            <a:cxnLst/>
            <a:rect l="l" t="t" r="r" b="b"/>
            <a:pathLst>
              <a:path w="70485" h="10160">
                <a:moveTo>
                  <a:pt x="0" y="0"/>
                </a:moveTo>
                <a:lnTo>
                  <a:pt x="0" y="10007"/>
                </a:lnTo>
                <a:lnTo>
                  <a:pt x="70103" y="10007"/>
                </a:lnTo>
                <a:lnTo>
                  <a:pt x="7010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440979" y="5372938"/>
            <a:ext cx="129539" cy="10160"/>
          </a:xfrm>
          <a:custGeom>
            <a:avLst/>
            <a:gdLst/>
            <a:ahLst/>
            <a:cxnLst/>
            <a:rect l="l" t="t" r="r" b="b"/>
            <a:pathLst>
              <a:path w="129539" h="10160">
                <a:moveTo>
                  <a:pt x="0" y="0"/>
                </a:moveTo>
                <a:lnTo>
                  <a:pt x="0" y="10007"/>
                </a:lnTo>
                <a:lnTo>
                  <a:pt x="129539" y="10007"/>
                </a:lnTo>
                <a:lnTo>
                  <a:pt x="12953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5788698" y="4070117"/>
            <a:ext cx="2421890" cy="57594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821055">
              <a:spcBef>
                <a:spcPts val="360"/>
              </a:spcBef>
            </a:pPr>
            <a:r>
              <a:rPr dirty="0">
                <a:latin typeface="Arial MT"/>
                <a:cs typeface="Arial MT"/>
              </a:rPr>
              <a:t>Bornas</a:t>
            </a:r>
            <a:r>
              <a:rPr spc="-9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nuevas:</a:t>
            </a:r>
            <a:endParaRPr>
              <a:latin typeface="Arial MT"/>
              <a:cs typeface="Arial MT"/>
            </a:endParaRPr>
          </a:p>
          <a:p>
            <a:pPr marL="12700">
              <a:spcBef>
                <a:spcPts val="225"/>
              </a:spcBef>
            </a:pPr>
            <a:r>
              <a:rPr sz="1400" spc="5" dirty="0">
                <a:latin typeface="Times New Roman"/>
                <a:cs typeface="Times New Roman"/>
              </a:rPr>
              <a:t>C1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788698" y="4824512"/>
            <a:ext cx="23495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spc="5" dirty="0">
                <a:latin typeface="Times New Roman"/>
                <a:cs typeface="Times New Roman"/>
              </a:rPr>
              <a:t>C2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020356" y="4711522"/>
            <a:ext cx="490855" cy="10160"/>
          </a:xfrm>
          <a:custGeom>
            <a:avLst/>
            <a:gdLst/>
            <a:ahLst/>
            <a:cxnLst/>
            <a:rect l="l" t="t" r="r" b="b"/>
            <a:pathLst>
              <a:path w="490854" h="10160">
                <a:moveTo>
                  <a:pt x="0" y="0"/>
                </a:moveTo>
                <a:lnTo>
                  <a:pt x="0" y="10007"/>
                </a:lnTo>
                <a:lnTo>
                  <a:pt x="490727" y="10007"/>
                </a:lnTo>
                <a:lnTo>
                  <a:pt x="49072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5127287" y="3675073"/>
            <a:ext cx="469265" cy="48196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R="67945" algn="r">
              <a:spcBef>
                <a:spcPts val="625"/>
              </a:spcBef>
            </a:pPr>
            <a:r>
              <a:rPr sz="950" dirty="0">
                <a:latin typeface="Times New Roman"/>
                <a:cs typeface="Times New Roman"/>
              </a:rPr>
              <a:t>C2</a:t>
            </a:r>
            <a:r>
              <a:rPr sz="950" spc="459" dirty="0">
                <a:latin typeface="Times New Roman"/>
                <a:cs typeface="Times New Roman"/>
              </a:rPr>
              <a:t> </a:t>
            </a:r>
            <a:r>
              <a:rPr sz="950" spc="-10" dirty="0">
                <a:latin typeface="Times New Roman"/>
                <a:cs typeface="Times New Roman"/>
              </a:rPr>
              <a:t>C1</a:t>
            </a:r>
            <a:endParaRPr sz="950">
              <a:latin typeface="Times New Roman"/>
              <a:cs typeface="Times New Roman"/>
            </a:endParaRPr>
          </a:p>
          <a:p>
            <a:pPr marR="5080" algn="r">
              <a:spcBef>
                <a:spcPts val="605"/>
              </a:spcBef>
            </a:pPr>
            <a:r>
              <a:rPr sz="1100" dirty="0">
                <a:latin typeface="Times New Roman"/>
                <a:cs typeface="Times New Roman"/>
              </a:rPr>
              <a:t>HV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6277649" y="1465071"/>
            <a:ext cx="4177029" cy="1940560"/>
            <a:chOff x="4775079" y="1465071"/>
            <a:chExt cx="4177029" cy="1940560"/>
          </a:xfrm>
        </p:grpSpPr>
        <p:pic>
          <p:nvPicPr>
            <p:cNvPr id="49" name="object 4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44079" y="1465071"/>
              <a:ext cx="3886990" cy="117348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75079" y="2231643"/>
              <a:ext cx="4176521" cy="1173480"/>
            </a:xfrm>
            <a:prstGeom prst="rect">
              <a:avLst/>
            </a:prstGeom>
          </p:spPr>
        </p:pic>
      </p:grpSp>
      <p:grpSp>
        <p:nvGrpSpPr>
          <p:cNvPr id="51" name="object 51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52" name="object 52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2.3.3	MANTENIMIENTO</a:t>
            </a:r>
            <a:r>
              <a:rPr spc="-15" dirty="0"/>
              <a:t> </a:t>
            </a:r>
            <a:r>
              <a:rPr spc="-5" dirty="0"/>
              <a:t>PREDICTIVO.</a:t>
            </a:r>
            <a:r>
              <a:rPr spc="-10" dirty="0"/>
              <a:t> </a:t>
            </a:r>
            <a:r>
              <a:rPr spc="-5" dirty="0"/>
              <a:t>Medida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0" dirty="0"/>
              <a:t> </a:t>
            </a:r>
            <a:r>
              <a:rPr spc="-5" dirty="0"/>
              <a:t>capacidad</a:t>
            </a:r>
            <a:r>
              <a:rPr spc="-15" dirty="0"/>
              <a:t> </a:t>
            </a:r>
            <a:r>
              <a:rPr dirty="0"/>
              <a:t>y</a:t>
            </a:r>
            <a:r>
              <a:rPr spc="-10" dirty="0"/>
              <a:t> </a:t>
            </a:r>
            <a:r>
              <a:rPr dirty="0"/>
              <a:t>tangente</a:t>
            </a:r>
            <a:r>
              <a:rPr spc="-10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delta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6139973" y="3553960"/>
            <a:ext cx="31038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spcBef>
                <a:spcPts val="1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Interpretación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resultados:</a:t>
            </a:r>
            <a:endParaRPr>
              <a:latin typeface="Arial MT"/>
              <a:cs typeface="Arial MT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597174" y="4652751"/>
            <a:ext cx="1330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0975" indent="-168910">
              <a:spcBef>
                <a:spcPts val="100"/>
              </a:spcBef>
              <a:buFont typeface="Wingdings"/>
              <a:buChar char=""/>
              <a:tabLst>
                <a:tab pos="181610" algn="l"/>
              </a:tabLst>
            </a:pPr>
            <a:r>
              <a:rPr spc="-5" dirty="0">
                <a:latin typeface="Arial MT"/>
                <a:cs typeface="Arial MT"/>
              </a:rPr>
              <a:t>C1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&lt;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0,5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%</a:t>
            </a:r>
            <a:endParaRPr>
              <a:latin typeface="Arial MT"/>
              <a:cs typeface="Arial MT"/>
            </a:endParaRPr>
          </a:p>
          <a:p>
            <a:pPr marL="180975" indent="-168910">
              <a:buFont typeface="Wingdings"/>
              <a:buChar char=""/>
              <a:tabLst>
                <a:tab pos="181610" algn="l"/>
              </a:tabLst>
            </a:pPr>
            <a:r>
              <a:rPr spc="-5" dirty="0">
                <a:latin typeface="Arial MT"/>
                <a:cs typeface="Arial MT"/>
              </a:rPr>
              <a:t>C2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&lt;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2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%</a:t>
            </a:r>
            <a:endParaRPr>
              <a:latin typeface="Arial MT"/>
              <a:cs typeface="Arial MT"/>
            </a:endParaRPr>
          </a:p>
        </p:txBody>
      </p:sp>
      <p:sp>
        <p:nvSpPr>
          <p:cNvPr id="60" name="object 6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61" name="object 6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855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2.3.5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Medida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resistencia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arrollamientos</a:t>
            </a:r>
            <a:endParaRPr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09000" y="1118615"/>
            <a:ext cx="7747000" cy="39215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Medida de la resistencia óhmica de un bobinado mediante la </a:t>
            </a:r>
            <a:r>
              <a:rPr spc="-5" dirty="0" err="1">
                <a:latin typeface="Arial MT"/>
                <a:cs typeface="Arial MT"/>
              </a:rPr>
              <a:t>aplicación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una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tensión</a:t>
            </a:r>
            <a:r>
              <a:rPr spc="-5" dirty="0">
                <a:latin typeface="Arial MT"/>
                <a:cs typeface="Arial MT"/>
              </a:rPr>
              <a:t> de continua.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35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2700" marR="66675" algn="just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El valor depende de la </a:t>
            </a:r>
            <a:r>
              <a:rPr dirty="0">
                <a:latin typeface="Arial MT"/>
                <a:cs typeface="Arial MT"/>
              </a:rPr>
              <a:t>temperatura </a:t>
            </a:r>
            <a:r>
              <a:rPr spc="-5" dirty="0">
                <a:latin typeface="Arial MT"/>
                <a:cs typeface="Arial MT"/>
              </a:rPr>
              <a:t>por lo que conviene realizar</a:t>
            </a:r>
            <a:r>
              <a:rPr spc="-5" dirty="0">
                <a:latin typeface="Arial MT"/>
                <a:cs typeface="Arial MT"/>
              </a:rPr>
              <a:t> el </a:t>
            </a:r>
            <a:r>
              <a:rPr spc="-5" dirty="0" err="1" smtClean="0">
                <a:latin typeface="Arial MT"/>
                <a:cs typeface="Arial MT"/>
              </a:rPr>
              <a:t>ensayo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unas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horas </a:t>
            </a:r>
            <a:r>
              <a:rPr spc="-5" dirty="0">
                <a:latin typeface="Arial MT"/>
                <a:cs typeface="Arial MT"/>
              </a:rPr>
              <a:t>después de retirar el </a:t>
            </a:r>
            <a:r>
              <a:rPr dirty="0">
                <a:latin typeface="Arial MT"/>
                <a:cs typeface="Arial MT"/>
              </a:rPr>
              <a:t>transformador </a:t>
            </a:r>
            <a:r>
              <a:rPr spc="-5" dirty="0">
                <a:latin typeface="Arial MT"/>
                <a:cs typeface="Arial MT"/>
              </a:rPr>
              <a:t>de servicio</a:t>
            </a:r>
            <a:r>
              <a:rPr spc="-5" dirty="0">
                <a:latin typeface="Arial MT"/>
                <a:cs typeface="Arial MT"/>
              </a:rPr>
              <a:t> para </a:t>
            </a:r>
            <a:r>
              <a:rPr spc="-5" dirty="0" err="1" smtClean="0">
                <a:latin typeface="Arial MT"/>
                <a:cs typeface="Arial MT"/>
              </a:rPr>
              <a:t>uniformizar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temperatura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spc="-5" dirty="0">
                <a:latin typeface="Arial MT"/>
                <a:cs typeface="Arial MT"/>
              </a:rPr>
              <a:t>aceite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arrollamientos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45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94945" indent="-182245" algn="just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Diagnóstico: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comparación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entre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arrollamientos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valores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fábrica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2700" marR="129539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Tipo </a:t>
            </a:r>
            <a:r>
              <a:rPr spc="-5" dirty="0">
                <a:latin typeface="Arial MT"/>
                <a:cs typeface="Arial MT"/>
              </a:rPr>
              <a:t>de defectos detectados: conexiones </a:t>
            </a:r>
            <a:r>
              <a:rPr dirty="0">
                <a:latin typeface="Arial MT"/>
                <a:cs typeface="Arial MT"/>
              </a:rPr>
              <a:t>flojas, </a:t>
            </a:r>
            <a:r>
              <a:rPr spc="-5" dirty="0">
                <a:latin typeface="Arial MT"/>
                <a:cs typeface="Arial MT"/>
              </a:rPr>
              <a:t>defectos de </a:t>
            </a:r>
            <a:r>
              <a:rPr spc="-5" dirty="0" err="1">
                <a:latin typeface="Arial MT"/>
                <a:cs typeface="Arial MT"/>
              </a:rPr>
              <a:t>contactos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conmutadores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 carga, cortocircuito entre espiras, puntos calientes </a:t>
            </a:r>
            <a:r>
              <a:rPr spc="-5" dirty="0" err="1">
                <a:latin typeface="Arial MT"/>
                <a:cs typeface="Arial MT"/>
              </a:rPr>
              <a:t>en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el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bobinado</a:t>
            </a:r>
            <a:r>
              <a:rPr spc="-5" dirty="0">
                <a:latin typeface="Arial MT"/>
                <a:cs typeface="Arial MT"/>
              </a:rPr>
              <a:t>,…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45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Equipo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medida: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micrómetro</a:t>
            </a:r>
            <a:endParaRPr dirty="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32057" y="4495545"/>
            <a:ext cx="4651247" cy="12192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2.3.6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Medida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relación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transformación</a:t>
            </a:r>
            <a:endParaRPr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09001" y="1118615"/>
            <a:ext cx="7788275" cy="3870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spcBef>
                <a:spcPts val="1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Metodología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ensayo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469265" marR="5080" lvl="1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Se </a:t>
            </a:r>
            <a:r>
              <a:rPr spc="-5" dirty="0">
                <a:latin typeface="Arial MT"/>
                <a:cs typeface="Arial MT"/>
              </a:rPr>
              <a:t>aplica </a:t>
            </a:r>
            <a:r>
              <a:rPr dirty="0">
                <a:latin typeface="Arial MT"/>
                <a:cs typeface="Arial MT"/>
              </a:rPr>
              <a:t>tensión </a:t>
            </a:r>
            <a:r>
              <a:rPr spc="-5" dirty="0">
                <a:latin typeface="Arial MT"/>
                <a:cs typeface="Arial MT"/>
              </a:rPr>
              <a:t>de alterna de 10 </a:t>
            </a:r>
            <a:r>
              <a:rPr dirty="0">
                <a:latin typeface="Arial MT"/>
                <a:cs typeface="Arial MT"/>
              </a:rPr>
              <a:t>kV a cada fase </a:t>
            </a:r>
            <a:r>
              <a:rPr spc="-5" dirty="0">
                <a:latin typeface="Arial MT"/>
                <a:cs typeface="Arial MT"/>
              </a:rPr>
              <a:t>de los </a:t>
            </a:r>
            <a:r>
              <a:rPr spc="-5" dirty="0" err="1">
                <a:latin typeface="Arial MT"/>
                <a:cs typeface="Arial MT"/>
              </a:rPr>
              <a:t>devanados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alta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5" dirty="0">
                <a:latin typeface="Arial MT"/>
                <a:cs typeface="Arial MT"/>
              </a:rPr>
              <a:t> se </a:t>
            </a:r>
            <a:r>
              <a:rPr spc="-5" dirty="0">
                <a:latin typeface="Arial MT"/>
                <a:cs typeface="Arial MT"/>
              </a:rPr>
              <a:t>mide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tensión</a:t>
            </a:r>
            <a:r>
              <a:rPr spc="-5" dirty="0">
                <a:latin typeface="Arial MT"/>
                <a:cs typeface="Arial MT"/>
              </a:rPr>
              <a:t> en el lado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secundario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  <a:p>
            <a:pPr marL="574675" lvl="1" indent="-106045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La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prueba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repite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cada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toma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regulador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tensión</a:t>
            </a:r>
            <a:endParaRPr dirty="0">
              <a:latin typeface="Arial MT"/>
              <a:cs typeface="Arial MT"/>
            </a:endParaRPr>
          </a:p>
          <a:p>
            <a:pPr lvl="1">
              <a:spcBef>
                <a:spcPts val="35"/>
              </a:spcBef>
              <a:buFont typeface="Wingdings"/>
              <a:buChar char=""/>
            </a:pPr>
            <a:endParaRPr sz="1850" dirty="0">
              <a:latin typeface="Arial MT"/>
              <a:cs typeface="Arial MT"/>
            </a:endParaRPr>
          </a:p>
          <a:p>
            <a:pPr marL="194945" indent="-182245">
              <a:spcBef>
                <a:spcPts val="5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Interpretación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resultados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469900" marR="74295" lvl="1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La </a:t>
            </a:r>
            <a:r>
              <a:rPr dirty="0">
                <a:latin typeface="Arial MT"/>
                <a:cs typeface="Arial MT"/>
              </a:rPr>
              <a:t>relación </a:t>
            </a:r>
            <a:r>
              <a:rPr spc="-5" dirty="0">
                <a:latin typeface="Arial MT"/>
                <a:cs typeface="Arial MT"/>
              </a:rPr>
              <a:t>entre primario </a:t>
            </a:r>
            <a:r>
              <a:rPr dirty="0">
                <a:latin typeface="Arial MT"/>
                <a:cs typeface="Arial MT"/>
              </a:rPr>
              <a:t>y secundario </a:t>
            </a:r>
            <a:r>
              <a:rPr spc="-5" dirty="0">
                <a:latin typeface="Arial MT"/>
                <a:cs typeface="Arial MT"/>
              </a:rPr>
              <a:t>debe de </a:t>
            </a:r>
            <a:r>
              <a:rPr dirty="0">
                <a:latin typeface="Arial MT"/>
                <a:cs typeface="Arial MT"/>
              </a:rPr>
              <a:t>coincidir</a:t>
            </a:r>
            <a:r>
              <a:rPr dirty="0">
                <a:latin typeface="Arial MT"/>
                <a:cs typeface="Arial MT"/>
              </a:rPr>
              <a:t> con </a:t>
            </a:r>
            <a:r>
              <a:rPr spc="-5" dirty="0" err="1" smtClean="0">
                <a:latin typeface="Arial MT"/>
                <a:cs typeface="Arial MT"/>
              </a:rPr>
              <a:t>los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obtenidos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 </a:t>
            </a:r>
            <a:r>
              <a:rPr dirty="0">
                <a:latin typeface="Arial MT"/>
                <a:cs typeface="Arial MT"/>
              </a:rPr>
              <a:t>fábrica. </a:t>
            </a:r>
            <a:r>
              <a:rPr spc="-5" dirty="0">
                <a:latin typeface="Arial MT"/>
                <a:cs typeface="Arial MT"/>
              </a:rPr>
              <a:t>Puede haber diferencias</a:t>
            </a:r>
            <a:r>
              <a:rPr spc="-5" dirty="0">
                <a:latin typeface="Arial MT"/>
                <a:cs typeface="Arial MT"/>
              </a:rPr>
              <a:t> de hasta un 0,5 </a:t>
            </a:r>
            <a:r>
              <a:rPr dirty="0">
                <a:latin typeface="Arial MT"/>
                <a:cs typeface="Arial MT"/>
              </a:rPr>
              <a:t>%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spc="-5" dirty="0" err="1" smtClean="0">
                <a:latin typeface="Arial MT"/>
                <a:cs typeface="Arial MT"/>
              </a:rPr>
              <a:t>los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reflejados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 placa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  <a:p>
            <a:pPr lvl="1">
              <a:spcBef>
                <a:spcPts val="35"/>
              </a:spcBef>
              <a:buFont typeface="Wingdings"/>
              <a:buChar char=""/>
            </a:pPr>
            <a:endParaRPr sz="1850" dirty="0">
              <a:latin typeface="Arial MT"/>
              <a:cs typeface="Arial MT"/>
            </a:endParaRPr>
          </a:p>
          <a:p>
            <a:pPr marL="194945" indent="-182245">
              <a:spcBef>
                <a:spcPts val="5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Tipos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defectos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encontrados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574675" lvl="1" indent="-105410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Espiras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cortocircuitadas</a:t>
            </a:r>
            <a:endParaRPr dirty="0">
              <a:latin typeface="Arial MT"/>
              <a:cs typeface="Arial MT"/>
            </a:endParaRPr>
          </a:p>
          <a:p>
            <a:pPr marL="574675" lvl="1" indent="-105410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Cortocircuito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entre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bobinas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diferentes</a:t>
            </a:r>
            <a:endParaRPr dirty="0">
              <a:latin typeface="Arial MT"/>
              <a:cs typeface="Arial MT"/>
            </a:endParaRPr>
          </a:p>
          <a:p>
            <a:pPr marL="574675" lvl="1" indent="-105410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Anomalías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contactos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selector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preselector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9000" y="1118615"/>
            <a:ext cx="8065134" cy="1948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spcBef>
                <a:spcPts val="1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Metodología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ensayo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574675" lvl="1" indent="-106045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Se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aplica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tensión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alterna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hasta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12 kV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cada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fase</a:t>
            </a:r>
            <a:r>
              <a:rPr spc="-5" dirty="0">
                <a:latin typeface="Arial MT"/>
                <a:cs typeface="Arial MT"/>
              </a:rPr>
              <a:t> 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devanados</a:t>
            </a:r>
            <a:endParaRPr dirty="0">
              <a:latin typeface="Arial MT"/>
              <a:cs typeface="Arial MT"/>
            </a:endParaRPr>
          </a:p>
          <a:p>
            <a:pPr marL="574675" lvl="1" indent="-106045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Se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miden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intensidades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excitación,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potencia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inductancia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cada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fase</a:t>
            </a:r>
            <a:endParaRPr dirty="0">
              <a:latin typeface="Arial MT"/>
              <a:cs typeface="Arial MT"/>
            </a:endParaRPr>
          </a:p>
          <a:p>
            <a:pPr lvl="1">
              <a:spcBef>
                <a:spcPts val="35"/>
              </a:spcBef>
              <a:buFont typeface="Wingdings"/>
              <a:buChar char=""/>
            </a:pPr>
            <a:endParaRPr sz="1850" dirty="0">
              <a:latin typeface="Arial MT"/>
              <a:cs typeface="Arial MT"/>
            </a:endParaRPr>
          </a:p>
          <a:p>
            <a:pPr marL="194945" indent="-182245">
              <a:spcBef>
                <a:spcPts val="5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Interpretación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resultados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469900" marR="165735" lvl="1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Excitación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correcta: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resultados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similares</a:t>
            </a:r>
            <a:r>
              <a:rPr spc="47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fases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extremas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</a:t>
            </a:r>
            <a:r>
              <a:rPr dirty="0" err="1" smtClean="0">
                <a:latin typeface="Arial MT"/>
                <a:cs typeface="Arial MT"/>
              </a:rPr>
              <a:t>diferencias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menores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6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%)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y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ligeramente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superiores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los 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fase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central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9001" y="3316192"/>
            <a:ext cx="4918075" cy="194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spcBef>
                <a:spcPts val="1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Tipos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defectos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encontrados:</a:t>
            </a:r>
            <a:endParaRPr>
              <a:latin typeface="Arial MT"/>
              <a:cs typeface="Arial MT"/>
            </a:endParaRPr>
          </a:p>
          <a:p>
            <a:pPr marL="574675" lvl="1" indent="-105410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Espiras</a:t>
            </a:r>
            <a:r>
              <a:rPr spc="-10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cortocircuitadas</a:t>
            </a:r>
            <a:endParaRPr>
              <a:latin typeface="Arial MT"/>
              <a:cs typeface="Arial MT"/>
            </a:endParaRPr>
          </a:p>
          <a:p>
            <a:pPr marL="574675" lvl="1" indent="-105410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Laminado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hierro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cortocircuito</a:t>
            </a:r>
            <a:endParaRPr>
              <a:latin typeface="Arial MT"/>
              <a:cs typeface="Arial MT"/>
            </a:endParaRPr>
          </a:p>
          <a:p>
            <a:pPr marL="574675" lvl="1" indent="-105410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Cambios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características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hierro</a:t>
            </a:r>
            <a:endParaRPr>
              <a:latin typeface="Arial MT"/>
              <a:cs typeface="Arial MT"/>
            </a:endParaRPr>
          </a:p>
          <a:p>
            <a:pPr marL="574675" lvl="1" indent="-105410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Abrazaderas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flojas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núcleo</a:t>
            </a:r>
            <a:endParaRPr>
              <a:latin typeface="Arial MT"/>
              <a:cs typeface="Arial MT"/>
            </a:endParaRPr>
          </a:p>
          <a:p>
            <a:pPr marL="574675" lvl="1" indent="-105410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Conexiones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inapropiadas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bobinas</a:t>
            </a:r>
            <a:endParaRPr>
              <a:latin typeface="Arial MT"/>
              <a:cs typeface="Arial MT"/>
            </a:endParaRPr>
          </a:p>
          <a:p>
            <a:pPr marL="574675" lvl="1" indent="-105410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Contactos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conexiones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alta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resistencia</a:t>
            </a:r>
            <a:endParaRPr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97331" y="4741925"/>
            <a:ext cx="4743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10" dirty="0">
                <a:solidFill>
                  <a:srgbClr val="000065"/>
                </a:solidFill>
                <a:latin typeface="Arial"/>
                <a:cs typeface="Arial"/>
              </a:rPr>
              <a:t>L=</a:t>
            </a:r>
            <a:r>
              <a:rPr sz="2000" spc="-5" dirty="0">
                <a:solidFill>
                  <a:srgbClr val="000065"/>
                </a:solidFill>
                <a:latin typeface="Symbol"/>
                <a:cs typeface="Symbol"/>
              </a:rPr>
              <a:t>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33931" y="4589525"/>
            <a:ext cx="6070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000" b="1" spc="-5" dirty="0">
                <a:solidFill>
                  <a:srgbClr val="000065"/>
                </a:solidFill>
                <a:latin typeface="Arial"/>
                <a:cs typeface="Arial"/>
              </a:rPr>
              <a:t>N</a:t>
            </a:r>
            <a:r>
              <a:rPr sz="1950" b="1" spc="-7" baseline="25641" dirty="0">
                <a:solidFill>
                  <a:srgbClr val="000065"/>
                </a:solidFill>
                <a:latin typeface="Arial"/>
                <a:cs typeface="Arial"/>
              </a:rPr>
              <a:t>2</a:t>
            </a:r>
            <a:r>
              <a:rPr sz="2000" b="1" spc="-5" dirty="0">
                <a:solidFill>
                  <a:srgbClr val="000065"/>
                </a:solidFill>
                <a:latin typeface="Arial"/>
                <a:cs typeface="Arial"/>
              </a:rPr>
              <a:t>.A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495836" y="4932171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38100">
            <a:solidFill>
              <a:srgbClr val="FFFF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803931" y="5058155"/>
            <a:ext cx="965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5" dirty="0">
                <a:solidFill>
                  <a:srgbClr val="000065"/>
                </a:solidFill>
                <a:latin typeface="Arial"/>
                <a:cs typeface="Arial"/>
              </a:rPr>
              <a:t>l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606571" y="3330448"/>
            <a:ext cx="2051685" cy="1106805"/>
            <a:chOff x="6104001" y="3330447"/>
            <a:chExt cx="2051685" cy="1106805"/>
          </a:xfrm>
        </p:grpSpPr>
        <p:sp>
          <p:nvSpPr>
            <p:cNvPr id="9" name="object 9"/>
            <p:cNvSpPr/>
            <p:nvPr/>
          </p:nvSpPr>
          <p:spPr>
            <a:xfrm>
              <a:off x="6227457" y="3531615"/>
              <a:ext cx="1499235" cy="769620"/>
            </a:xfrm>
            <a:custGeom>
              <a:avLst/>
              <a:gdLst/>
              <a:ahLst/>
              <a:cxnLst/>
              <a:rect l="l" t="t" r="r" b="b"/>
              <a:pathLst>
                <a:path w="1499234" h="769620">
                  <a:moveTo>
                    <a:pt x="1498853" y="769620"/>
                  </a:moveTo>
                  <a:lnTo>
                    <a:pt x="1498853" y="0"/>
                  </a:lnTo>
                  <a:lnTo>
                    <a:pt x="0" y="0"/>
                  </a:lnTo>
                  <a:lnTo>
                    <a:pt x="0" y="769620"/>
                  </a:lnTo>
                  <a:lnTo>
                    <a:pt x="1498853" y="769620"/>
                  </a:lnTo>
                  <a:close/>
                </a:path>
              </a:pathLst>
            </a:custGeom>
            <a:solidFill>
              <a:srgbClr val="8080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228219" y="3531615"/>
              <a:ext cx="1498600" cy="770890"/>
            </a:xfrm>
            <a:custGeom>
              <a:avLst/>
              <a:gdLst/>
              <a:ahLst/>
              <a:cxnLst/>
              <a:rect l="l" t="t" r="r" b="b"/>
              <a:pathLst>
                <a:path w="1498600" h="770889">
                  <a:moveTo>
                    <a:pt x="0" y="0"/>
                  </a:moveTo>
                  <a:lnTo>
                    <a:pt x="0" y="770382"/>
                  </a:lnTo>
                  <a:lnTo>
                    <a:pt x="1498092" y="770382"/>
                  </a:lnTo>
                  <a:lnTo>
                    <a:pt x="1498092" y="0"/>
                  </a:lnTo>
                  <a:lnTo>
                    <a:pt x="0" y="0"/>
                  </a:lnTo>
                  <a:close/>
                </a:path>
              </a:pathLst>
            </a:custGeom>
            <a:ln w="508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435470" y="3639820"/>
              <a:ext cx="395605" cy="519430"/>
            </a:xfrm>
            <a:custGeom>
              <a:avLst/>
              <a:gdLst/>
              <a:ahLst/>
              <a:cxnLst/>
              <a:rect l="l" t="t" r="r" b="b"/>
              <a:pathLst>
                <a:path w="395604" h="519429">
                  <a:moveTo>
                    <a:pt x="395477" y="518922"/>
                  </a:moveTo>
                  <a:lnTo>
                    <a:pt x="395477" y="0"/>
                  </a:lnTo>
                  <a:lnTo>
                    <a:pt x="0" y="0"/>
                  </a:lnTo>
                  <a:lnTo>
                    <a:pt x="0" y="518922"/>
                  </a:lnTo>
                  <a:lnTo>
                    <a:pt x="395477" y="518922"/>
                  </a:lnTo>
                  <a:close/>
                </a:path>
              </a:pathLst>
            </a:custGeom>
            <a:solidFill>
              <a:srgbClr val="010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435470" y="3639820"/>
              <a:ext cx="395605" cy="519430"/>
            </a:xfrm>
            <a:custGeom>
              <a:avLst/>
              <a:gdLst/>
              <a:ahLst/>
              <a:cxnLst/>
              <a:rect l="l" t="t" r="r" b="b"/>
              <a:pathLst>
                <a:path w="395604" h="519429">
                  <a:moveTo>
                    <a:pt x="0" y="0"/>
                  </a:moveTo>
                  <a:lnTo>
                    <a:pt x="0" y="518922"/>
                  </a:lnTo>
                  <a:lnTo>
                    <a:pt x="395477" y="518922"/>
                  </a:lnTo>
                  <a:lnTo>
                    <a:pt x="395477" y="0"/>
                  </a:lnTo>
                  <a:lnTo>
                    <a:pt x="0" y="0"/>
                  </a:lnTo>
                  <a:close/>
                </a:path>
              </a:pathLst>
            </a:custGeom>
            <a:ln w="508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102220" y="3639820"/>
              <a:ext cx="395605" cy="519430"/>
            </a:xfrm>
            <a:custGeom>
              <a:avLst/>
              <a:gdLst/>
              <a:ahLst/>
              <a:cxnLst/>
              <a:rect l="l" t="t" r="r" b="b"/>
              <a:pathLst>
                <a:path w="395604" h="519429">
                  <a:moveTo>
                    <a:pt x="395477" y="518922"/>
                  </a:moveTo>
                  <a:lnTo>
                    <a:pt x="395477" y="0"/>
                  </a:lnTo>
                  <a:lnTo>
                    <a:pt x="0" y="0"/>
                  </a:lnTo>
                  <a:lnTo>
                    <a:pt x="0" y="518922"/>
                  </a:lnTo>
                  <a:lnTo>
                    <a:pt x="395477" y="518922"/>
                  </a:lnTo>
                  <a:close/>
                </a:path>
              </a:pathLst>
            </a:custGeom>
            <a:solidFill>
              <a:srgbClr val="010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102220" y="3639820"/>
              <a:ext cx="395605" cy="519430"/>
            </a:xfrm>
            <a:custGeom>
              <a:avLst/>
              <a:gdLst/>
              <a:ahLst/>
              <a:cxnLst/>
              <a:rect l="l" t="t" r="r" b="b"/>
              <a:pathLst>
                <a:path w="395604" h="519429">
                  <a:moveTo>
                    <a:pt x="0" y="0"/>
                  </a:moveTo>
                  <a:lnTo>
                    <a:pt x="0" y="518922"/>
                  </a:lnTo>
                  <a:lnTo>
                    <a:pt x="395477" y="518922"/>
                  </a:lnTo>
                  <a:lnTo>
                    <a:pt x="395477" y="0"/>
                  </a:lnTo>
                  <a:lnTo>
                    <a:pt x="0" y="0"/>
                  </a:lnTo>
                  <a:close/>
                </a:path>
              </a:pathLst>
            </a:custGeom>
            <a:ln w="508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228219" y="3468370"/>
              <a:ext cx="1842770" cy="63500"/>
            </a:xfrm>
            <a:custGeom>
              <a:avLst/>
              <a:gdLst/>
              <a:ahLst/>
              <a:cxnLst/>
              <a:rect l="l" t="t" r="r" b="b"/>
              <a:pathLst>
                <a:path w="1842770" h="63500">
                  <a:moveTo>
                    <a:pt x="1842503" y="0"/>
                  </a:moveTo>
                  <a:lnTo>
                    <a:pt x="368046" y="0"/>
                  </a:lnTo>
                  <a:lnTo>
                    <a:pt x="0" y="63245"/>
                  </a:lnTo>
                  <a:lnTo>
                    <a:pt x="1467611" y="63245"/>
                  </a:lnTo>
                  <a:lnTo>
                    <a:pt x="1842503" y="0"/>
                  </a:lnTo>
                  <a:close/>
                </a:path>
              </a:pathLst>
            </a:custGeom>
            <a:solidFill>
              <a:srgbClr val="8080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228219" y="3468370"/>
              <a:ext cx="1842770" cy="63500"/>
            </a:xfrm>
            <a:custGeom>
              <a:avLst/>
              <a:gdLst/>
              <a:ahLst/>
              <a:cxnLst/>
              <a:rect l="l" t="t" r="r" b="b"/>
              <a:pathLst>
                <a:path w="1842770" h="63500">
                  <a:moveTo>
                    <a:pt x="368046" y="0"/>
                  </a:moveTo>
                  <a:lnTo>
                    <a:pt x="1842503" y="0"/>
                  </a:lnTo>
                  <a:lnTo>
                    <a:pt x="1467611" y="63245"/>
                  </a:lnTo>
                  <a:lnTo>
                    <a:pt x="0" y="63245"/>
                  </a:lnTo>
                  <a:lnTo>
                    <a:pt x="368046" y="0"/>
                  </a:lnTo>
                  <a:close/>
                </a:path>
              </a:pathLst>
            </a:custGeom>
            <a:ln w="50799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726299" y="3468370"/>
              <a:ext cx="344805" cy="833755"/>
            </a:xfrm>
            <a:custGeom>
              <a:avLst/>
              <a:gdLst/>
              <a:ahLst/>
              <a:cxnLst/>
              <a:rect l="l" t="t" r="r" b="b"/>
              <a:pathLst>
                <a:path w="344804" h="833754">
                  <a:moveTo>
                    <a:pt x="344423" y="705611"/>
                  </a:moveTo>
                  <a:lnTo>
                    <a:pt x="344423" y="0"/>
                  </a:lnTo>
                  <a:lnTo>
                    <a:pt x="0" y="64007"/>
                  </a:lnTo>
                  <a:lnTo>
                    <a:pt x="0" y="833627"/>
                  </a:lnTo>
                  <a:lnTo>
                    <a:pt x="344423" y="705611"/>
                  </a:lnTo>
                  <a:close/>
                </a:path>
              </a:pathLst>
            </a:custGeom>
            <a:solidFill>
              <a:srgbClr val="8080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726299" y="3468370"/>
              <a:ext cx="344805" cy="833755"/>
            </a:xfrm>
            <a:custGeom>
              <a:avLst/>
              <a:gdLst/>
              <a:ahLst/>
              <a:cxnLst/>
              <a:rect l="l" t="t" r="r" b="b"/>
              <a:pathLst>
                <a:path w="344804" h="833754">
                  <a:moveTo>
                    <a:pt x="0" y="64007"/>
                  </a:moveTo>
                  <a:lnTo>
                    <a:pt x="344423" y="0"/>
                  </a:lnTo>
                  <a:lnTo>
                    <a:pt x="344423" y="705611"/>
                  </a:lnTo>
                  <a:lnTo>
                    <a:pt x="0" y="833627"/>
                  </a:lnTo>
                  <a:lnTo>
                    <a:pt x="0" y="64007"/>
                  </a:lnTo>
                  <a:close/>
                </a:path>
              </a:pathLst>
            </a:custGeom>
            <a:ln w="508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424816" y="3638295"/>
              <a:ext cx="171450" cy="514350"/>
            </a:xfrm>
            <a:custGeom>
              <a:avLst/>
              <a:gdLst/>
              <a:ahLst/>
              <a:cxnLst/>
              <a:rect l="l" t="t" r="r" b="b"/>
              <a:pathLst>
                <a:path w="171450" h="514350">
                  <a:moveTo>
                    <a:pt x="171450" y="428244"/>
                  </a:moveTo>
                  <a:lnTo>
                    <a:pt x="171450" y="0"/>
                  </a:lnTo>
                  <a:lnTo>
                    <a:pt x="0" y="0"/>
                  </a:lnTo>
                  <a:lnTo>
                    <a:pt x="24370" y="514350"/>
                  </a:lnTo>
                  <a:lnTo>
                    <a:pt x="171450" y="428244"/>
                  </a:lnTo>
                  <a:close/>
                </a:path>
              </a:pathLst>
            </a:custGeom>
            <a:solidFill>
              <a:srgbClr val="8080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424816" y="3638295"/>
              <a:ext cx="171450" cy="514350"/>
            </a:xfrm>
            <a:custGeom>
              <a:avLst/>
              <a:gdLst/>
              <a:ahLst/>
              <a:cxnLst/>
              <a:rect l="l" t="t" r="r" b="b"/>
              <a:pathLst>
                <a:path w="171450" h="514350">
                  <a:moveTo>
                    <a:pt x="24370" y="514350"/>
                  </a:moveTo>
                  <a:lnTo>
                    <a:pt x="171450" y="428244"/>
                  </a:lnTo>
                  <a:lnTo>
                    <a:pt x="171450" y="0"/>
                  </a:lnTo>
                  <a:lnTo>
                    <a:pt x="0" y="0"/>
                  </a:lnTo>
                  <a:lnTo>
                    <a:pt x="24370" y="514350"/>
                  </a:lnTo>
                  <a:close/>
                </a:path>
              </a:pathLst>
            </a:custGeom>
            <a:ln w="508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448425" y="4066540"/>
              <a:ext cx="394335" cy="86360"/>
            </a:xfrm>
            <a:custGeom>
              <a:avLst/>
              <a:gdLst/>
              <a:ahLst/>
              <a:cxnLst/>
              <a:rect l="l" t="t" r="r" b="b"/>
              <a:pathLst>
                <a:path w="394334" h="86360">
                  <a:moveTo>
                    <a:pt x="393967" y="86105"/>
                  </a:moveTo>
                  <a:lnTo>
                    <a:pt x="393967" y="0"/>
                  </a:lnTo>
                  <a:lnTo>
                    <a:pt x="147841" y="0"/>
                  </a:lnTo>
                  <a:lnTo>
                    <a:pt x="0" y="86105"/>
                  </a:lnTo>
                  <a:lnTo>
                    <a:pt x="393967" y="86105"/>
                  </a:lnTo>
                  <a:close/>
                </a:path>
              </a:pathLst>
            </a:custGeom>
            <a:solidFill>
              <a:srgbClr val="8080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448425" y="4066540"/>
              <a:ext cx="394335" cy="86360"/>
            </a:xfrm>
            <a:custGeom>
              <a:avLst/>
              <a:gdLst/>
              <a:ahLst/>
              <a:cxnLst/>
              <a:rect l="l" t="t" r="r" b="b"/>
              <a:pathLst>
                <a:path w="394334" h="86360">
                  <a:moveTo>
                    <a:pt x="0" y="86105"/>
                  </a:moveTo>
                  <a:lnTo>
                    <a:pt x="147841" y="0"/>
                  </a:lnTo>
                  <a:lnTo>
                    <a:pt x="393967" y="0"/>
                  </a:lnTo>
                  <a:lnTo>
                    <a:pt x="393967" y="86105"/>
                  </a:lnTo>
                  <a:lnTo>
                    <a:pt x="0" y="86105"/>
                  </a:lnTo>
                  <a:close/>
                </a:path>
              </a:pathLst>
            </a:custGeom>
            <a:ln w="508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088517" y="3660393"/>
              <a:ext cx="171450" cy="513080"/>
            </a:xfrm>
            <a:custGeom>
              <a:avLst/>
              <a:gdLst/>
              <a:ahLst/>
              <a:cxnLst/>
              <a:rect l="l" t="t" r="r" b="b"/>
              <a:pathLst>
                <a:path w="171450" h="513079">
                  <a:moveTo>
                    <a:pt x="171450" y="427481"/>
                  </a:moveTo>
                  <a:lnTo>
                    <a:pt x="171450" y="0"/>
                  </a:lnTo>
                  <a:lnTo>
                    <a:pt x="0" y="0"/>
                  </a:lnTo>
                  <a:lnTo>
                    <a:pt x="24371" y="512826"/>
                  </a:lnTo>
                  <a:lnTo>
                    <a:pt x="171450" y="427481"/>
                  </a:lnTo>
                  <a:close/>
                </a:path>
              </a:pathLst>
            </a:custGeom>
            <a:solidFill>
              <a:srgbClr val="8080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088517" y="3660393"/>
              <a:ext cx="171450" cy="513080"/>
            </a:xfrm>
            <a:custGeom>
              <a:avLst/>
              <a:gdLst/>
              <a:ahLst/>
              <a:cxnLst/>
              <a:rect l="l" t="t" r="r" b="b"/>
              <a:pathLst>
                <a:path w="171450" h="513079">
                  <a:moveTo>
                    <a:pt x="24371" y="512826"/>
                  </a:moveTo>
                  <a:lnTo>
                    <a:pt x="171450" y="427481"/>
                  </a:lnTo>
                  <a:lnTo>
                    <a:pt x="171450" y="0"/>
                  </a:lnTo>
                  <a:lnTo>
                    <a:pt x="0" y="0"/>
                  </a:lnTo>
                  <a:lnTo>
                    <a:pt x="24371" y="512826"/>
                  </a:lnTo>
                  <a:close/>
                </a:path>
              </a:pathLst>
            </a:custGeom>
            <a:ln w="508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112127" y="4087876"/>
              <a:ext cx="394335" cy="85725"/>
            </a:xfrm>
            <a:custGeom>
              <a:avLst/>
              <a:gdLst/>
              <a:ahLst/>
              <a:cxnLst/>
              <a:rect l="l" t="t" r="r" b="b"/>
              <a:pathLst>
                <a:path w="394334" h="85725">
                  <a:moveTo>
                    <a:pt x="393966" y="85344"/>
                  </a:moveTo>
                  <a:lnTo>
                    <a:pt x="393966" y="0"/>
                  </a:lnTo>
                  <a:lnTo>
                    <a:pt x="147840" y="0"/>
                  </a:lnTo>
                  <a:lnTo>
                    <a:pt x="0" y="85344"/>
                  </a:lnTo>
                  <a:lnTo>
                    <a:pt x="393966" y="85344"/>
                  </a:lnTo>
                  <a:close/>
                </a:path>
              </a:pathLst>
            </a:custGeom>
            <a:solidFill>
              <a:srgbClr val="8080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112127" y="4087876"/>
              <a:ext cx="394335" cy="85725"/>
            </a:xfrm>
            <a:custGeom>
              <a:avLst/>
              <a:gdLst/>
              <a:ahLst/>
              <a:cxnLst/>
              <a:rect l="l" t="t" r="r" b="b"/>
              <a:pathLst>
                <a:path w="394334" h="85725">
                  <a:moveTo>
                    <a:pt x="0" y="85344"/>
                  </a:moveTo>
                  <a:lnTo>
                    <a:pt x="147840" y="0"/>
                  </a:lnTo>
                  <a:lnTo>
                    <a:pt x="393966" y="0"/>
                  </a:lnTo>
                  <a:lnTo>
                    <a:pt x="393966" y="85344"/>
                  </a:lnTo>
                  <a:lnTo>
                    <a:pt x="0" y="85344"/>
                  </a:lnTo>
                  <a:close/>
                </a:path>
              </a:pathLst>
            </a:custGeom>
            <a:ln w="508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123051" y="3349497"/>
              <a:ext cx="2013585" cy="1068705"/>
            </a:xfrm>
            <a:custGeom>
              <a:avLst/>
              <a:gdLst/>
              <a:ahLst/>
              <a:cxnLst/>
              <a:rect l="l" t="t" r="r" b="b"/>
              <a:pathLst>
                <a:path w="2013584" h="1068704">
                  <a:moveTo>
                    <a:pt x="20574" y="328422"/>
                  </a:moveTo>
                  <a:lnTo>
                    <a:pt x="29844" y="346305"/>
                  </a:lnTo>
                  <a:lnTo>
                    <a:pt x="40967" y="354330"/>
                  </a:lnTo>
                  <a:lnTo>
                    <a:pt x="56371" y="357782"/>
                  </a:lnTo>
                  <a:lnTo>
                    <a:pt x="78485" y="361950"/>
                  </a:lnTo>
                  <a:lnTo>
                    <a:pt x="113519" y="381762"/>
                  </a:lnTo>
                  <a:lnTo>
                    <a:pt x="150118" y="397002"/>
                  </a:lnTo>
                  <a:lnTo>
                    <a:pt x="188430" y="408241"/>
                  </a:lnTo>
                  <a:lnTo>
                    <a:pt x="228600" y="416052"/>
                  </a:lnTo>
                  <a:lnTo>
                    <a:pt x="251608" y="422374"/>
                  </a:lnTo>
                  <a:lnTo>
                    <a:pt x="274896" y="427196"/>
                  </a:lnTo>
                  <a:lnTo>
                    <a:pt x="298467" y="431589"/>
                  </a:lnTo>
                  <a:lnTo>
                    <a:pt x="322326" y="436626"/>
                  </a:lnTo>
                  <a:lnTo>
                    <a:pt x="384648" y="433879"/>
                  </a:lnTo>
                  <a:lnTo>
                    <a:pt x="424642" y="432373"/>
                  </a:lnTo>
                  <a:lnTo>
                    <a:pt x="447413" y="431546"/>
                  </a:lnTo>
                  <a:lnTo>
                    <a:pt x="458066" y="430831"/>
                  </a:lnTo>
                  <a:lnTo>
                    <a:pt x="461708" y="429664"/>
                  </a:lnTo>
                  <a:lnTo>
                    <a:pt x="463443" y="427482"/>
                  </a:lnTo>
                  <a:lnTo>
                    <a:pt x="468378" y="423719"/>
                  </a:lnTo>
                  <a:lnTo>
                    <a:pt x="481617" y="417811"/>
                  </a:lnTo>
                  <a:lnTo>
                    <a:pt x="508266" y="409194"/>
                  </a:lnTo>
                  <a:lnTo>
                    <a:pt x="511279" y="400312"/>
                  </a:lnTo>
                  <a:lnTo>
                    <a:pt x="516363" y="385000"/>
                  </a:lnTo>
                  <a:lnTo>
                    <a:pt x="521018" y="369974"/>
                  </a:lnTo>
                  <a:lnTo>
                    <a:pt x="522744" y="361950"/>
                  </a:lnTo>
                  <a:lnTo>
                    <a:pt x="516498" y="357342"/>
                  </a:lnTo>
                  <a:lnTo>
                    <a:pt x="505971" y="355377"/>
                  </a:lnTo>
                  <a:lnTo>
                    <a:pt x="494877" y="354985"/>
                  </a:lnTo>
                  <a:lnTo>
                    <a:pt x="486930" y="355092"/>
                  </a:lnTo>
                </a:path>
                <a:path w="2013584" h="1068704">
                  <a:moveTo>
                    <a:pt x="107454" y="457200"/>
                  </a:moveTo>
                  <a:lnTo>
                    <a:pt x="99821" y="459485"/>
                  </a:lnTo>
                  <a:lnTo>
                    <a:pt x="89928" y="457962"/>
                  </a:lnTo>
                  <a:lnTo>
                    <a:pt x="85356" y="464058"/>
                  </a:lnTo>
                  <a:lnTo>
                    <a:pt x="79350" y="475071"/>
                  </a:lnTo>
                  <a:lnTo>
                    <a:pt x="75064" y="488156"/>
                  </a:lnTo>
                  <a:lnTo>
                    <a:pt x="72496" y="499098"/>
                  </a:lnTo>
                  <a:lnTo>
                    <a:pt x="71640" y="503682"/>
                  </a:lnTo>
                  <a:lnTo>
                    <a:pt x="118755" y="525231"/>
                  </a:lnTo>
                  <a:lnTo>
                    <a:pt x="168391" y="535076"/>
                  </a:lnTo>
                  <a:lnTo>
                    <a:pt x="220149" y="537423"/>
                  </a:lnTo>
                  <a:lnTo>
                    <a:pt x="273626" y="536478"/>
                  </a:lnTo>
                  <a:lnTo>
                    <a:pt x="328421" y="536447"/>
                  </a:lnTo>
                  <a:lnTo>
                    <a:pt x="376459" y="542341"/>
                  </a:lnTo>
                  <a:lnTo>
                    <a:pt x="425777" y="546449"/>
                  </a:lnTo>
                  <a:lnTo>
                    <a:pt x="474804" y="545556"/>
                  </a:lnTo>
                  <a:lnTo>
                    <a:pt x="521969" y="536447"/>
                  </a:lnTo>
                  <a:lnTo>
                    <a:pt x="536448" y="496824"/>
                  </a:lnTo>
                  <a:lnTo>
                    <a:pt x="527523" y="478512"/>
                  </a:lnTo>
                  <a:lnTo>
                    <a:pt x="517021" y="470915"/>
                  </a:lnTo>
                  <a:lnTo>
                    <a:pt x="501945" y="469606"/>
                  </a:lnTo>
                  <a:lnTo>
                    <a:pt x="479298" y="470153"/>
                  </a:lnTo>
                </a:path>
                <a:path w="2013584" h="1068704">
                  <a:moveTo>
                    <a:pt x="101345" y="598170"/>
                  </a:moveTo>
                  <a:lnTo>
                    <a:pt x="93726" y="600456"/>
                  </a:lnTo>
                  <a:lnTo>
                    <a:pt x="83819" y="599694"/>
                  </a:lnTo>
                  <a:lnTo>
                    <a:pt x="79248" y="605028"/>
                  </a:lnTo>
                  <a:lnTo>
                    <a:pt x="73133" y="616481"/>
                  </a:lnTo>
                  <a:lnTo>
                    <a:pt x="68584" y="629793"/>
                  </a:lnTo>
                  <a:lnTo>
                    <a:pt x="65747" y="640818"/>
                  </a:lnTo>
                  <a:lnTo>
                    <a:pt x="64769" y="645414"/>
                  </a:lnTo>
                  <a:lnTo>
                    <a:pt x="111965" y="667627"/>
                  </a:lnTo>
                  <a:lnTo>
                    <a:pt x="161793" y="677735"/>
                  </a:lnTo>
                  <a:lnTo>
                    <a:pt x="213780" y="680088"/>
                  </a:lnTo>
                  <a:lnTo>
                    <a:pt x="267449" y="679039"/>
                  </a:lnTo>
                  <a:lnTo>
                    <a:pt x="322326" y="678942"/>
                  </a:lnTo>
                  <a:lnTo>
                    <a:pt x="370363" y="684835"/>
                  </a:lnTo>
                  <a:lnTo>
                    <a:pt x="419681" y="688943"/>
                  </a:lnTo>
                  <a:lnTo>
                    <a:pt x="468708" y="688050"/>
                  </a:lnTo>
                  <a:lnTo>
                    <a:pt x="515874" y="678942"/>
                  </a:lnTo>
                  <a:lnTo>
                    <a:pt x="530365" y="639318"/>
                  </a:lnTo>
                  <a:lnTo>
                    <a:pt x="521435" y="620565"/>
                  </a:lnTo>
                  <a:lnTo>
                    <a:pt x="510934" y="612743"/>
                  </a:lnTo>
                  <a:lnTo>
                    <a:pt x="495861" y="611350"/>
                  </a:lnTo>
                  <a:lnTo>
                    <a:pt x="473215" y="611885"/>
                  </a:lnTo>
                </a:path>
                <a:path w="2013584" h="1068704">
                  <a:moveTo>
                    <a:pt x="108216" y="799338"/>
                  </a:moveTo>
                  <a:lnTo>
                    <a:pt x="44197" y="803814"/>
                  </a:lnTo>
                  <a:lnTo>
                    <a:pt x="7619" y="839724"/>
                  </a:lnTo>
                  <a:lnTo>
                    <a:pt x="5470" y="907589"/>
                  </a:lnTo>
                  <a:lnTo>
                    <a:pt x="2957" y="982599"/>
                  </a:lnTo>
                  <a:lnTo>
                    <a:pt x="870" y="1043320"/>
                  </a:lnTo>
                  <a:lnTo>
                    <a:pt x="0" y="1068324"/>
                  </a:lnTo>
                </a:path>
                <a:path w="2013584" h="1068704">
                  <a:moveTo>
                    <a:pt x="627126" y="294894"/>
                  </a:moveTo>
                  <a:lnTo>
                    <a:pt x="637253" y="312789"/>
                  </a:lnTo>
                  <a:lnTo>
                    <a:pt x="649805" y="320897"/>
                  </a:lnTo>
                  <a:lnTo>
                    <a:pt x="667209" y="324576"/>
                  </a:lnTo>
                  <a:lnTo>
                    <a:pt x="691895" y="329184"/>
                  </a:lnTo>
                  <a:lnTo>
                    <a:pt x="731627" y="348662"/>
                  </a:lnTo>
                  <a:lnTo>
                    <a:pt x="773144" y="363855"/>
                  </a:lnTo>
                  <a:lnTo>
                    <a:pt x="816518" y="375046"/>
                  </a:lnTo>
                  <a:lnTo>
                    <a:pt x="861821" y="382524"/>
                  </a:lnTo>
                  <a:lnTo>
                    <a:pt x="887684" y="388846"/>
                  </a:lnTo>
                  <a:lnTo>
                    <a:pt x="913835" y="393668"/>
                  </a:lnTo>
                  <a:lnTo>
                    <a:pt x="940271" y="398061"/>
                  </a:lnTo>
                  <a:lnTo>
                    <a:pt x="966991" y="403097"/>
                  </a:lnTo>
                  <a:lnTo>
                    <a:pt x="1026399" y="400742"/>
                  </a:lnTo>
                  <a:lnTo>
                    <a:pt x="1068318" y="399289"/>
                  </a:lnTo>
                  <a:lnTo>
                    <a:pt x="1095886" y="398434"/>
                  </a:lnTo>
                  <a:lnTo>
                    <a:pt x="1112242" y="397872"/>
                  </a:lnTo>
                  <a:lnTo>
                    <a:pt x="1120527" y="397295"/>
                  </a:lnTo>
                  <a:lnTo>
                    <a:pt x="1123880" y="396399"/>
                  </a:lnTo>
                  <a:lnTo>
                    <a:pt x="1125440" y="394878"/>
                  </a:lnTo>
                  <a:lnTo>
                    <a:pt x="1128347" y="392426"/>
                  </a:lnTo>
                  <a:lnTo>
                    <a:pt x="1135740" y="388738"/>
                  </a:lnTo>
                  <a:lnTo>
                    <a:pt x="1150758" y="383507"/>
                  </a:lnTo>
                  <a:lnTo>
                    <a:pt x="1176541" y="376428"/>
                  </a:lnTo>
                  <a:lnTo>
                    <a:pt x="1180113" y="367117"/>
                  </a:lnTo>
                  <a:lnTo>
                    <a:pt x="1185685" y="351663"/>
                  </a:lnTo>
                  <a:lnTo>
                    <a:pt x="1190685" y="336780"/>
                  </a:lnTo>
                  <a:lnTo>
                    <a:pt x="1192542" y="329184"/>
                  </a:lnTo>
                  <a:lnTo>
                    <a:pt x="1185691" y="324254"/>
                  </a:lnTo>
                  <a:lnTo>
                    <a:pt x="1173773" y="322326"/>
                  </a:lnTo>
                  <a:lnTo>
                    <a:pt x="1161144" y="322111"/>
                  </a:lnTo>
                  <a:lnTo>
                    <a:pt x="1152156" y="322326"/>
                  </a:lnTo>
                </a:path>
                <a:path w="2013584" h="1068704">
                  <a:moveTo>
                    <a:pt x="724662" y="423672"/>
                  </a:moveTo>
                  <a:lnTo>
                    <a:pt x="717964" y="424850"/>
                  </a:lnTo>
                  <a:lnTo>
                    <a:pt x="711047" y="425672"/>
                  </a:lnTo>
                  <a:lnTo>
                    <a:pt x="704845" y="427208"/>
                  </a:lnTo>
                  <a:lnTo>
                    <a:pt x="685278" y="465569"/>
                  </a:lnTo>
                  <a:lnTo>
                    <a:pt x="684276" y="470153"/>
                  </a:lnTo>
                  <a:lnTo>
                    <a:pt x="728378" y="489094"/>
                  </a:lnTo>
                  <a:lnTo>
                    <a:pt x="774426" y="499505"/>
                  </a:lnTo>
                  <a:lnTo>
                    <a:pt x="822207" y="503777"/>
                  </a:lnTo>
                  <a:lnTo>
                    <a:pt x="871510" y="504302"/>
                  </a:lnTo>
                  <a:lnTo>
                    <a:pt x="922124" y="503473"/>
                  </a:lnTo>
                  <a:lnTo>
                    <a:pt x="973835" y="503682"/>
                  </a:lnTo>
                  <a:lnTo>
                    <a:pt x="1027824" y="509147"/>
                  </a:lnTo>
                  <a:lnTo>
                    <a:pt x="1083380" y="513111"/>
                  </a:lnTo>
                  <a:lnTo>
                    <a:pt x="1138649" y="512361"/>
                  </a:lnTo>
                  <a:lnTo>
                    <a:pt x="1191780" y="503682"/>
                  </a:lnTo>
                  <a:lnTo>
                    <a:pt x="1207769" y="464058"/>
                  </a:lnTo>
                  <a:lnTo>
                    <a:pt x="1197775" y="445305"/>
                  </a:lnTo>
                  <a:lnTo>
                    <a:pt x="1186062" y="437483"/>
                  </a:lnTo>
                  <a:lnTo>
                    <a:pt x="1169201" y="436090"/>
                  </a:lnTo>
                  <a:lnTo>
                    <a:pt x="1143762" y="436626"/>
                  </a:lnTo>
                </a:path>
                <a:path w="2013584" h="1068704">
                  <a:moveTo>
                    <a:pt x="717054" y="564642"/>
                  </a:moveTo>
                  <a:lnTo>
                    <a:pt x="710339" y="565928"/>
                  </a:lnTo>
                  <a:lnTo>
                    <a:pt x="703337" y="566928"/>
                  </a:lnTo>
                  <a:lnTo>
                    <a:pt x="696904" y="568499"/>
                  </a:lnTo>
                  <a:lnTo>
                    <a:pt x="677656" y="607290"/>
                  </a:lnTo>
                  <a:lnTo>
                    <a:pt x="676668" y="611885"/>
                  </a:lnTo>
                  <a:lnTo>
                    <a:pt x="720496" y="631412"/>
                  </a:lnTo>
                  <a:lnTo>
                    <a:pt x="766463" y="642112"/>
                  </a:lnTo>
                  <a:lnTo>
                    <a:pt x="814295" y="646461"/>
                  </a:lnTo>
                  <a:lnTo>
                    <a:pt x="863717" y="646938"/>
                  </a:lnTo>
                  <a:lnTo>
                    <a:pt x="914453" y="646017"/>
                  </a:lnTo>
                  <a:lnTo>
                    <a:pt x="966229" y="646176"/>
                  </a:lnTo>
                  <a:lnTo>
                    <a:pt x="1020099" y="651748"/>
                  </a:lnTo>
                  <a:lnTo>
                    <a:pt x="1075474" y="655891"/>
                  </a:lnTo>
                  <a:lnTo>
                    <a:pt x="1130706" y="655177"/>
                  </a:lnTo>
                  <a:lnTo>
                    <a:pt x="1184148" y="646176"/>
                  </a:lnTo>
                  <a:lnTo>
                    <a:pt x="1200150" y="605790"/>
                  </a:lnTo>
                  <a:lnTo>
                    <a:pt x="1190049" y="587037"/>
                  </a:lnTo>
                  <a:lnTo>
                    <a:pt x="1178158" y="579215"/>
                  </a:lnTo>
                  <a:lnTo>
                    <a:pt x="1161265" y="577822"/>
                  </a:lnTo>
                  <a:lnTo>
                    <a:pt x="1136154" y="578358"/>
                  </a:lnTo>
                </a:path>
                <a:path w="2013584" h="1068704">
                  <a:moveTo>
                    <a:pt x="723900" y="765809"/>
                  </a:moveTo>
                  <a:lnTo>
                    <a:pt x="684097" y="767941"/>
                  </a:lnTo>
                  <a:lnTo>
                    <a:pt x="628209" y="781347"/>
                  </a:lnTo>
                  <a:lnTo>
                    <a:pt x="608971" y="874383"/>
                  </a:lnTo>
                  <a:lnTo>
                    <a:pt x="606463" y="949356"/>
                  </a:lnTo>
                  <a:lnTo>
                    <a:pt x="604383" y="1009900"/>
                  </a:lnTo>
                  <a:lnTo>
                    <a:pt x="603516" y="1034796"/>
                  </a:lnTo>
                </a:path>
                <a:path w="2013584" h="1068704">
                  <a:moveTo>
                    <a:pt x="630174" y="282702"/>
                  </a:moveTo>
                  <a:lnTo>
                    <a:pt x="632646" y="216111"/>
                  </a:lnTo>
                  <a:lnTo>
                    <a:pt x="634522" y="169188"/>
                  </a:lnTo>
                  <a:lnTo>
                    <a:pt x="635883" y="137272"/>
                  </a:lnTo>
                  <a:lnTo>
                    <a:pt x="636811" y="115705"/>
                  </a:lnTo>
                  <a:lnTo>
                    <a:pt x="637387" y="99827"/>
                  </a:lnTo>
                  <a:lnTo>
                    <a:pt x="637693" y="84977"/>
                  </a:lnTo>
                  <a:lnTo>
                    <a:pt x="637810" y="66495"/>
                  </a:lnTo>
                  <a:lnTo>
                    <a:pt x="637821" y="39723"/>
                  </a:lnTo>
                  <a:lnTo>
                    <a:pt x="637806" y="0"/>
                  </a:lnTo>
                </a:path>
                <a:path w="2013584" h="1068704">
                  <a:moveTo>
                    <a:pt x="11442" y="348996"/>
                  </a:moveTo>
                  <a:lnTo>
                    <a:pt x="13227" y="282858"/>
                  </a:lnTo>
                  <a:lnTo>
                    <a:pt x="14569" y="236288"/>
                  </a:lnTo>
                  <a:lnTo>
                    <a:pt x="15529" y="204639"/>
                  </a:lnTo>
                  <a:lnTo>
                    <a:pt x="16170" y="183262"/>
                  </a:lnTo>
                  <a:lnTo>
                    <a:pt x="16555" y="167511"/>
                  </a:lnTo>
                  <a:lnTo>
                    <a:pt x="16746" y="152738"/>
                  </a:lnTo>
                  <a:lnTo>
                    <a:pt x="16805" y="134296"/>
                  </a:lnTo>
                  <a:lnTo>
                    <a:pt x="16794" y="107539"/>
                  </a:lnTo>
                  <a:lnTo>
                    <a:pt x="16777" y="67818"/>
                  </a:lnTo>
                </a:path>
                <a:path w="2013584" h="1068704">
                  <a:moveTo>
                    <a:pt x="1252741" y="312420"/>
                  </a:moveTo>
                  <a:lnTo>
                    <a:pt x="1266182" y="330303"/>
                  </a:lnTo>
                  <a:lnTo>
                    <a:pt x="1282552" y="338328"/>
                  </a:lnTo>
                  <a:lnTo>
                    <a:pt x="1305349" y="341780"/>
                  </a:lnTo>
                  <a:lnTo>
                    <a:pt x="1338071" y="345947"/>
                  </a:lnTo>
                  <a:lnTo>
                    <a:pt x="1379348" y="362254"/>
                  </a:lnTo>
                  <a:lnTo>
                    <a:pt x="1421902" y="375635"/>
                  </a:lnTo>
                  <a:lnTo>
                    <a:pt x="1465917" y="386273"/>
                  </a:lnTo>
                  <a:lnTo>
                    <a:pt x="1511577" y="394350"/>
                  </a:lnTo>
                  <a:lnTo>
                    <a:pt x="1559065" y="400050"/>
                  </a:lnTo>
                  <a:lnTo>
                    <a:pt x="1593033" y="406372"/>
                  </a:lnTo>
                  <a:lnTo>
                    <a:pt x="1627359" y="411194"/>
                  </a:lnTo>
                  <a:lnTo>
                    <a:pt x="1661827" y="415587"/>
                  </a:lnTo>
                  <a:lnTo>
                    <a:pt x="1696225" y="420624"/>
                  </a:lnTo>
                  <a:lnTo>
                    <a:pt x="1759562" y="418686"/>
                  </a:lnTo>
                  <a:lnTo>
                    <a:pt x="1808194" y="417347"/>
                  </a:lnTo>
                  <a:lnTo>
                    <a:pt x="1844116" y="416457"/>
                  </a:lnTo>
                  <a:lnTo>
                    <a:pt x="1869325" y="415869"/>
                  </a:lnTo>
                  <a:lnTo>
                    <a:pt x="1885816" y="415435"/>
                  </a:lnTo>
                  <a:lnTo>
                    <a:pt x="1895585" y="415005"/>
                  </a:lnTo>
                  <a:lnTo>
                    <a:pt x="1900629" y="414432"/>
                  </a:lnTo>
                  <a:lnTo>
                    <a:pt x="1902944" y="413568"/>
                  </a:lnTo>
                  <a:lnTo>
                    <a:pt x="1904525" y="412264"/>
                  </a:lnTo>
                  <a:lnTo>
                    <a:pt x="1907369" y="410371"/>
                  </a:lnTo>
                  <a:lnTo>
                    <a:pt x="1913472" y="407742"/>
                  </a:lnTo>
                  <a:lnTo>
                    <a:pt x="1924829" y="404228"/>
                  </a:lnTo>
                  <a:lnTo>
                    <a:pt x="1943438" y="399681"/>
                  </a:lnTo>
                  <a:lnTo>
                    <a:pt x="1971293" y="393953"/>
                  </a:lnTo>
                  <a:lnTo>
                    <a:pt x="1975694" y="384631"/>
                  </a:lnTo>
                  <a:lnTo>
                    <a:pt x="1983020" y="369093"/>
                  </a:lnTo>
                  <a:lnTo>
                    <a:pt x="1989630" y="353984"/>
                  </a:lnTo>
                  <a:lnTo>
                    <a:pt x="1991880" y="345947"/>
                  </a:lnTo>
                  <a:lnTo>
                    <a:pt x="1982794" y="341340"/>
                  </a:lnTo>
                  <a:lnTo>
                    <a:pt x="1967206" y="339375"/>
                  </a:lnTo>
                  <a:lnTo>
                    <a:pt x="1950620" y="338982"/>
                  </a:lnTo>
                  <a:lnTo>
                    <a:pt x="1938541" y="339090"/>
                  </a:lnTo>
                </a:path>
                <a:path w="2013584" h="1068704">
                  <a:moveTo>
                    <a:pt x="1379994" y="441197"/>
                  </a:moveTo>
                  <a:lnTo>
                    <a:pt x="1371456" y="442376"/>
                  </a:lnTo>
                  <a:lnTo>
                    <a:pt x="1362559" y="443198"/>
                  </a:lnTo>
                  <a:lnTo>
                    <a:pt x="1354379" y="444734"/>
                  </a:lnTo>
                  <a:lnTo>
                    <a:pt x="1328700" y="483095"/>
                  </a:lnTo>
                  <a:lnTo>
                    <a:pt x="1327416" y="487679"/>
                  </a:lnTo>
                  <a:lnTo>
                    <a:pt x="1370286" y="502747"/>
                  </a:lnTo>
                  <a:lnTo>
                    <a:pt x="1414772" y="512635"/>
                  </a:lnTo>
                  <a:lnTo>
                    <a:pt x="1460705" y="518380"/>
                  </a:lnTo>
                  <a:lnTo>
                    <a:pt x="1507915" y="521017"/>
                  </a:lnTo>
                  <a:lnTo>
                    <a:pt x="1556232" y="521582"/>
                  </a:lnTo>
                  <a:lnTo>
                    <a:pt x="1605487" y="521112"/>
                  </a:lnTo>
                  <a:lnTo>
                    <a:pt x="1655509" y="520642"/>
                  </a:lnTo>
                  <a:lnTo>
                    <a:pt x="1706130" y="521208"/>
                  </a:lnTo>
                  <a:lnTo>
                    <a:pt x="1753010" y="524859"/>
                  </a:lnTo>
                  <a:lnTo>
                    <a:pt x="1801036" y="528320"/>
                  </a:lnTo>
                  <a:lnTo>
                    <a:pt x="1849572" y="530637"/>
                  </a:lnTo>
                  <a:lnTo>
                    <a:pt x="1897982" y="530860"/>
                  </a:lnTo>
                  <a:lnTo>
                    <a:pt x="1945630" y="528034"/>
                  </a:lnTo>
                  <a:lnTo>
                    <a:pt x="1991880" y="521208"/>
                  </a:lnTo>
                  <a:lnTo>
                    <a:pt x="2012776" y="487132"/>
                  </a:lnTo>
                  <a:lnTo>
                    <a:pt x="2013217" y="481584"/>
                  </a:lnTo>
                  <a:lnTo>
                    <a:pt x="1999892" y="462831"/>
                  </a:lnTo>
                  <a:lnTo>
                    <a:pt x="1984349" y="455009"/>
                  </a:lnTo>
                  <a:lnTo>
                    <a:pt x="1962092" y="453616"/>
                  </a:lnTo>
                  <a:lnTo>
                    <a:pt x="1928621" y="454152"/>
                  </a:lnTo>
                </a:path>
                <a:path w="2013584" h="1068704">
                  <a:moveTo>
                    <a:pt x="1369327" y="582168"/>
                  </a:moveTo>
                  <a:lnTo>
                    <a:pt x="1360349" y="583453"/>
                  </a:lnTo>
                  <a:lnTo>
                    <a:pt x="1351227" y="584454"/>
                  </a:lnTo>
                  <a:lnTo>
                    <a:pt x="1342961" y="586025"/>
                  </a:lnTo>
                  <a:lnTo>
                    <a:pt x="1317368" y="624816"/>
                  </a:lnTo>
                  <a:lnTo>
                    <a:pt x="1315974" y="629412"/>
                  </a:lnTo>
                  <a:lnTo>
                    <a:pt x="1359064" y="644949"/>
                  </a:lnTo>
                  <a:lnTo>
                    <a:pt x="1403665" y="655129"/>
                  </a:lnTo>
                  <a:lnTo>
                    <a:pt x="1449641" y="661023"/>
                  </a:lnTo>
                  <a:lnTo>
                    <a:pt x="1496858" y="663702"/>
                  </a:lnTo>
                  <a:lnTo>
                    <a:pt x="1545182" y="664238"/>
                  </a:lnTo>
                  <a:lnTo>
                    <a:pt x="1594478" y="663702"/>
                  </a:lnTo>
                  <a:lnTo>
                    <a:pt x="1644612" y="663166"/>
                  </a:lnTo>
                  <a:lnTo>
                    <a:pt x="1695450" y="663702"/>
                  </a:lnTo>
                  <a:lnTo>
                    <a:pt x="1742070" y="667406"/>
                  </a:lnTo>
                  <a:lnTo>
                    <a:pt x="1790000" y="670983"/>
                  </a:lnTo>
                  <a:lnTo>
                    <a:pt x="1838520" y="673417"/>
                  </a:lnTo>
                  <a:lnTo>
                    <a:pt x="1886912" y="673692"/>
                  </a:lnTo>
                  <a:lnTo>
                    <a:pt x="1934457" y="670792"/>
                  </a:lnTo>
                  <a:lnTo>
                    <a:pt x="1980438" y="663702"/>
                  </a:lnTo>
                  <a:lnTo>
                    <a:pt x="2001335" y="628983"/>
                  </a:lnTo>
                  <a:lnTo>
                    <a:pt x="2001774" y="623316"/>
                  </a:lnTo>
                  <a:lnTo>
                    <a:pt x="1988468" y="604563"/>
                  </a:lnTo>
                  <a:lnTo>
                    <a:pt x="1973015" y="596741"/>
                  </a:lnTo>
                  <a:lnTo>
                    <a:pt x="1950989" y="595348"/>
                  </a:lnTo>
                  <a:lnTo>
                    <a:pt x="1917967" y="595884"/>
                  </a:lnTo>
                </a:path>
                <a:path w="2013584" h="1068704">
                  <a:moveTo>
                    <a:pt x="1379232" y="783335"/>
                  </a:moveTo>
                  <a:lnTo>
                    <a:pt x="1327415" y="785145"/>
                  </a:lnTo>
                  <a:lnTo>
                    <a:pt x="1285883" y="788098"/>
                  </a:lnTo>
                  <a:lnTo>
                    <a:pt x="1231404" y="823722"/>
                  </a:lnTo>
                  <a:lnTo>
                    <a:pt x="1228450" y="891909"/>
                  </a:lnTo>
                  <a:lnTo>
                    <a:pt x="1224921" y="966882"/>
                  </a:lnTo>
                  <a:lnTo>
                    <a:pt x="1221964" y="1027426"/>
                  </a:lnTo>
                  <a:lnTo>
                    <a:pt x="1220724" y="1052322"/>
                  </a:lnTo>
                </a:path>
                <a:path w="2013584" h="1068704">
                  <a:moveTo>
                    <a:pt x="1257300" y="300228"/>
                  </a:moveTo>
                  <a:lnTo>
                    <a:pt x="1260226" y="233637"/>
                  </a:lnTo>
                  <a:lnTo>
                    <a:pt x="1262455" y="186714"/>
                  </a:lnTo>
                  <a:lnTo>
                    <a:pt x="1264082" y="154798"/>
                  </a:lnTo>
                  <a:lnTo>
                    <a:pt x="1265200" y="133231"/>
                  </a:lnTo>
                  <a:lnTo>
                    <a:pt x="1265903" y="117353"/>
                  </a:lnTo>
                  <a:lnTo>
                    <a:pt x="1266287" y="102503"/>
                  </a:lnTo>
                  <a:lnTo>
                    <a:pt x="1266444" y="84021"/>
                  </a:lnTo>
                  <a:lnTo>
                    <a:pt x="1266469" y="57249"/>
                  </a:lnTo>
                  <a:lnTo>
                    <a:pt x="1266456" y="17526"/>
                  </a:lnTo>
                </a:path>
              </a:pathLst>
            </a:custGeom>
            <a:ln w="38100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7580922" y="3006090"/>
            <a:ext cx="160528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663575" algn="l"/>
                <a:tab pos="1256030" algn="l"/>
              </a:tabLst>
            </a:pPr>
            <a:r>
              <a:rPr sz="2800" b="1" dirty="0">
                <a:latin typeface="Arial"/>
                <a:cs typeface="Arial"/>
              </a:rPr>
              <a:t>U	V	W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30" name="object 30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2.3.7	MANTENIMIENTO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Medida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intensidad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excitación</a:t>
            </a:r>
            <a:endParaRPr>
              <a:latin typeface="Arial MT"/>
              <a:cs typeface="Arial MT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37" name="object 3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9001" y="1118615"/>
            <a:ext cx="7927975" cy="441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spcBef>
                <a:spcPts val="1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Metodología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ensayo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469265" marR="5080" lvl="1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Se pone en cortocircuito el devanado de </a:t>
            </a:r>
            <a:r>
              <a:rPr dirty="0">
                <a:latin typeface="Arial MT"/>
                <a:cs typeface="Arial MT"/>
              </a:rPr>
              <a:t>BT y se </a:t>
            </a:r>
            <a:r>
              <a:rPr spc="-5" dirty="0">
                <a:latin typeface="Arial MT"/>
                <a:cs typeface="Arial MT"/>
              </a:rPr>
              <a:t>aplica </a:t>
            </a:r>
            <a:r>
              <a:rPr dirty="0">
                <a:latin typeface="Arial MT"/>
                <a:cs typeface="Arial MT"/>
              </a:rPr>
              <a:t>tensión </a:t>
            </a:r>
            <a:r>
              <a:rPr spc="-5" dirty="0">
                <a:latin typeface="Arial MT"/>
                <a:cs typeface="Arial MT"/>
              </a:rPr>
              <a:t>por</a:t>
            </a:r>
            <a:r>
              <a:rPr spc="-5" dirty="0">
                <a:latin typeface="Arial MT"/>
                <a:cs typeface="Arial MT"/>
              </a:rPr>
              <a:t> el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AT </a:t>
            </a:r>
            <a:r>
              <a:rPr spc="-5" dirty="0">
                <a:latin typeface="Arial MT"/>
                <a:cs typeface="Arial MT"/>
              </a:rPr>
              <a:t>hasta que </a:t>
            </a:r>
            <a:r>
              <a:rPr dirty="0">
                <a:latin typeface="Arial MT"/>
                <a:cs typeface="Arial MT"/>
              </a:rPr>
              <a:t>circule </a:t>
            </a:r>
            <a:r>
              <a:rPr spc="-5" dirty="0">
                <a:latin typeface="Arial MT"/>
                <a:cs typeface="Arial MT"/>
              </a:rPr>
              <a:t>una intensidad por el devanado de </a:t>
            </a:r>
            <a:r>
              <a:rPr dirty="0">
                <a:latin typeface="Arial MT"/>
                <a:cs typeface="Arial MT"/>
              </a:rPr>
              <a:t>BT </a:t>
            </a:r>
            <a:r>
              <a:rPr spc="-5" dirty="0">
                <a:latin typeface="Arial MT"/>
                <a:cs typeface="Arial MT"/>
              </a:rPr>
              <a:t>igual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 </a:t>
            </a:r>
            <a:r>
              <a:rPr spc="-5" dirty="0" smtClean="0">
                <a:latin typeface="Arial MT"/>
                <a:cs typeface="Arial MT"/>
              </a:rPr>
              <a:t>la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nominal</a:t>
            </a:r>
            <a:r>
              <a:rPr spc="-5" dirty="0">
                <a:latin typeface="Arial MT"/>
                <a:cs typeface="Arial MT"/>
              </a:rPr>
              <a:t>.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 puede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aplicar menos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tensión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aplicar linealidad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  <a:p>
            <a:pPr marL="574675" lvl="1" indent="-106045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Se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mide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tensión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aplicada,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potencia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activa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reactiva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consumidas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  <a:p>
            <a:pPr marL="574675" lvl="1" indent="-105410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Se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calcula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Rcc,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Xcc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Zcc</a:t>
            </a:r>
            <a:endParaRPr dirty="0">
              <a:latin typeface="Arial MT"/>
              <a:cs typeface="Arial MT"/>
            </a:endParaRPr>
          </a:p>
          <a:p>
            <a:pPr lvl="1">
              <a:spcBef>
                <a:spcPts val="40"/>
              </a:spcBef>
              <a:buFont typeface="Wingdings"/>
              <a:buChar char=""/>
            </a:pPr>
            <a:endParaRPr sz="1850" dirty="0">
              <a:latin typeface="Arial MT"/>
              <a:cs typeface="Arial MT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Interpretación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resultados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469900" marR="108585" lvl="1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Variaciones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mayores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±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2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%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respecto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al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valor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placa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Ucc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%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son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significativas</a:t>
            </a:r>
            <a:r>
              <a:rPr dirty="0">
                <a:latin typeface="Arial MT"/>
                <a:cs typeface="Arial MT"/>
              </a:rPr>
              <a:t>.</a:t>
            </a:r>
          </a:p>
          <a:p>
            <a:pPr marL="469900" marR="971550" lvl="1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Variaciones mayores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dirty="0">
                <a:latin typeface="Arial MT"/>
                <a:cs typeface="Arial MT"/>
              </a:rPr>
              <a:t>± 2 % </a:t>
            </a:r>
            <a:r>
              <a:rPr spc="-5" dirty="0">
                <a:latin typeface="Arial MT"/>
                <a:cs typeface="Arial MT"/>
              </a:rPr>
              <a:t>de una fase respecto </a:t>
            </a:r>
            <a:r>
              <a:rPr dirty="0">
                <a:latin typeface="Arial MT"/>
                <a:cs typeface="Arial MT"/>
              </a:rPr>
              <a:t>a </a:t>
            </a:r>
            <a:r>
              <a:rPr spc="-5" dirty="0" err="1">
                <a:latin typeface="Arial MT"/>
                <a:cs typeface="Arial MT"/>
              </a:rPr>
              <a:t>otra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son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significativas</a:t>
            </a:r>
            <a:endParaRPr dirty="0">
              <a:latin typeface="Arial MT"/>
              <a:cs typeface="Arial MT"/>
            </a:endParaRPr>
          </a:p>
          <a:p>
            <a:pPr lvl="1">
              <a:spcBef>
                <a:spcPts val="45"/>
              </a:spcBef>
              <a:buFont typeface="Wingdings"/>
              <a:buChar char=""/>
            </a:pPr>
            <a:endParaRPr sz="1850" dirty="0">
              <a:latin typeface="Arial MT"/>
              <a:cs typeface="Arial MT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Tipos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defectos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encontrados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574675" lvl="1" indent="-105410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Movimiento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devanados</a:t>
            </a:r>
            <a:endParaRPr dirty="0">
              <a:latin typeface="Arial MT"/>
              <a:cs typeface="Arial MT"/>
            </a:endParaRPr>
          </a:p>
          <a:p>
            <a:pPr marL="574675" lvl="1" indent="-105410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Defectos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núcleos</a:t>
            </a:r>
            <a:endParaRPr dirty="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4" name="object 4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2.3.8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Medida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reactancia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fuga</a:t>
            </a:r>
            <a:endParaRPr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4249" y="4273042"/>
            <a:ext cx="3486149" cy="1976627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2.3.9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Análisis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respuesta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en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frecuencia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(FRA)</a:t>
            </a:r>
            <a:endParaRPr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06994" y="889000"/>
            <a:ext cx="9114790" cy="2711450"/>
            <a:chOff x="4425" y="889000"/>
            <a:chExt cx="9114790" cy="27114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" y="1609089"/>
              <a:ext cx="4699794" cy="14813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87812" y="889000"/>
              <a:ext cx="4630787" cy="271119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109001" y="1118615"/>
            <a:ext cx="3787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spcBef>
                <a:spcPts val="1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Modelo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eléctrico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transformador:</a:t>
            </a:r>
            <a:endParaRPr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09000" y="3531879"/>
            <a:ext cx="7997190" cy="194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spcBef>
                <a:spcPts val="1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Metodología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ensayo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469900" marR="290195" lvl="1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Se </a:t>
            </a:r>
            <a:r>
              <a:rPr spc="-5" dirty="0">
                <a:latin typeface="Arial MT"/>
                <a:cs typeface="Arial MT"/>
              </a:rPr>
              <a:t>aplica </a:t>
            </a:r>
            <a:r>
              <a:rPr dirty="0">
                <a:latin typeface="Arial MT"/>
                <a:cs typeface="Arial MT"/>
              </a:rPr>
              <a:t>a cada </a:t>
            </a:r>
            <a:r>
              <a:rPr spc="-5" dirty="0">
                <a:latin typeface="Arial MT"/>
                <a:cs typeface="Arial MT"/>
              </a:rPr>
              <a:t>devanado </a:t>
            </a:r>
            <a:r>
              <a:rPr dirty="0">
                <a:latin typeface="Arial MT"/>
                <a:cs typeface="Arial MT"/>
              </a:rPr>
              <a:t>tensión </a:t>
            </a:r>
            <a:r>
              <a:rPr spc="-5" dirty="0">
                <a:latin typeface="Arial MT"/>
                <a:cs typeface="Arial MT"/>
              </a:rPr>
              <a:t>alterna de bajo </a:t>
            </a:r>
            <a:r>
              <a:rPr dirty="0">
                <a:latin typeface="Arial MT"/>
                <a:cs typeface="Arial MT"/>
              </a:rPr>
              <a:t>valor (2 Vrms</a:t>
            </a:r>
            <a:r>
              <a:rPr dirty="0">
                <a:latin typeface="Arial MT"/>
                <a:cs typeface="Arial MT"/>
              </a:rPr>
              <a:t>) y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frecuencia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variable</a:t>
            </a:r>
            <a:r>
              <a:rPr spc="-5" dirty="0">
                <a:latin typeface="Arial MT"/>
                <a:cs typeface="Arial MT"/>
              </a:rPr>
              <a:t> entre </a:t>
            </a:r>
            <a:r>
              <a:rPr dirty="0">
                <a:latin typeface="Arial MT"/>
                <a:cs typeface="Arial MT"/>
              </a:rPr>
              <a:t>5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Hz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5" dirty="0">
                <a:latin typeface="Arial MT"/>
                <a:cs typeface="Arial MT"/>
              </a:rPr>
              <a:t> 10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Mhz.</a:t>
            </a:r>
          </a:p>
          <a:p>
            <a:pPr marL="469900" marR="5080" lvl="1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El equipo de medida registra el valor de la </a:t>
            </a:r>
            <a:r>
              <a:rPr dirty="0">
                <a:latin typeface="Arial MT"/>
                <a:cs typeface="Arial MT"/>
              </a:rPr>
              <a:t>tensión </a:t>
            </a:r>
            <a:r>
              <a:rPr spc="-5" dirty="0">
                <a:latin typeface="Arial MT"/>
                <a:cs typeface="Arial MT"/>
              </a:rPr>
              <a:t>en la entrada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 err="1">
                <a:latin typeface="Arial MT"/>
                <a:cs typeface="Arial MT"/>
              </a:rPr>
              <a:t>en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la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salida</a:t>
            </a:r>
            <a:r>
              <a:rPr dirty="0">
                <a:latin typeface="Arial MT"/>
                <a:cs typeface="Arial MT"/>
              </a:rPr>
              <a:t>, tanto </a:t>
            </a:r>
            <a:r>
              <a:rPr spc="-5" dirty="0">
                <a:latin typeface="Arial MT"/>
                <a:cs typeface="Arial MT"/>
              </a:rPr>
              <a:t>en </a:t>
            </a:r>
            <a:r>
              <a:rPr dirty="0">
                <a:latin typeface="Arial MT"/>
                <a:cs typeface="Arial MT"/>
              </a:rPr>
              <a:t>magnitud como </a:t>
            </a:r>
            <a:r>
              <a:rPr spc="-5" dirty="0">
                <a:latin typeface="Arial MT"/>
                <a:cs typeface="Arial MT"/>
              </a:rPr>
              <a:t>en desfase, para </a:t>
            </a:r>
            <a:r>
              <a:rPr dirty="0">
                <a:latin typeface="Arial MT"/>
                <a:cs typeface="Arial MT"/>
              </a:rPr>
              <a:t>cada frecuencia</a:t>
            </a:r>
            <a:r>
              <a:rPr dirty="0">
                <a:latin typeface="Arial MT"/>
                <a:cs typeface="Arial MT"/>
              </a:rPr>
              <a:t>. </a:t>
            </a:r>
            <a:r>
              <a:rPr spc="-5" dirty="0" err="1" smtClean="0">
                <a:latin typeface="Arial MT"/>
                <a:cs typeface="Arial MT"/>
              </a:rPr>
              <a:t>Extrae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las </a:t>
            </a:r>
            <a:r>
              <a:rPr spc="-5" dirty="0">
                <a:latin typeface="Arial MT"/>
                <a:cs typeface="Arial MT"/>
              </a:rPr>
              <a:t>curvas de ganancia en amplitud (expresada en decibelios)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 err="1">
                <a:latin typeface="Arial MT"/>
                <a:cs typeface="Arial MT"/>
              </a:rPr>
              <a:t>en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grados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para</a:t>
            </a:r>
            <a:r>
              <a:rPr spc="-1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desfase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2.3.9	</a:t>
            </a:r>
            <a:r>
              <a:rPr dirty="0"/>
              <a:t>MANTENIMIENTO</a:t>
            </a:r>
            <a:r>
              <a:rPr spc="-20" dirty="0"/>
              <a:t> </a:t>
            </a:r>
            <a:r>
              <a:rPr dirty="0"/>
              <a:t>PREDICTIVO.</a:t>
            </a:r>
            <a:r>
              <a:rPr spc="-15" dirty="0"/>
              <a:t> </a:t>
            </a:r>
            <a:r>
              <a:rPr dirty="0"/>
              <a:t>Análisis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dirty="0"/>
              <a:t>respuesta</a:t>
            </a:r>
            <a:r>
              <a:rPr spc="-15" dirty="0"/>
              <a:t> </a:t>
            </a:r>
            <a:r>
              <a:rPr spc="-5" dirty="0"/>
              <a:t>en</a:t>
            </a:r>
            <a:r>
              <a:rPr spc="-20" dirty="0"/>
              <a:t> </a:t>
            </a:r>
            <a:r>
              <a:rPr dirty="0"/>
              <a:t>frecuencia</a:t>
            </a:r>
            <a:r>
              <a:rPr spc="-15" dirty="0"/>
              <a:t> </a:t>
            </a:r>
            <a:r>
              <a:rPr dirty="0"/>
              <a:t>(FRA)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82405" y="4860543"/>
            <a:ext cx="1227195" cy="150190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109001" y="1263396"/>
            <a:ext cx="4280535" cy="3595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spcBef>
                <a:spcPts val="1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Interpretación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resultados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469265" marR="5080" lvl="1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Los </a:t>
            </a:r>
            <a:r>
              <a:rPr dirty="0">
                <a:latin typeface="Arial MT"/>
                <a:cs typeface="Arial MT"/>
              </a:rPr>
              <a:t>resultados </a:t>
            </a:r>
            <a:r>
              <a:rPr spc="-5" dirty="0">
                <a:latin typeface="Arial MT"/>
                <a:cs typeface="Arial MT"/>
              </a:rPr>
              <a:t>dependen</a:t>
            </a:r>
            <a:r>
              <a:rPr spc="-5" dirty="0">
                <a:latin typeface="Arial MT"/>
                <a:cs typeface="Arial MT"/>
              </a:rPr>
              <a:t> de </a:t>
            </a:r>
            <a:r>
              <a:rPr spc="-5" dirty="0" smtClean="0">
                <a:latin typeface="Arial MT"/>
                <a:cs typeface="Arial MT"/>
              </a:rPr>
              <a:t>la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construcción</a:t>
            </a:r>
            <a:r>
              <a:rPr spc="-35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física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 err="1">
                <a:latin typeface="Arial MT"/>
                <a:cs typeface="Arial MT"/>
              </a:rPr>
              <a:t>transformador</a:t>
            </a:r>
            <a:r>
              <a:rPr dirty="0" smtClean="0">
                <a:latin typeface="Arial MT"/>
                <a:cs typeface="Arial MT"/>
              </a:rPr>
              <a:t>.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Cada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máquina </a:t>
            </a:r>
            <a:r>
              <a:rPr dirty="0" err="1">
                <a:latin typeface="Arial MT"/>
                <a:cs typeface="Arial MT"/>
              </a:rPr>
              <a:t>tiene</a:t>
            </a:r>
            <a:r>
              <a:rPr dirty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resultados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diferentes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 </a:t>
            </a:r>
            <a:r>
              <a:rPr spc="-5" dirty="0">
                <a:latin typeface="Arial MT"/>
                <a:cs typeface="Arial MT"/>
              </a:rPr>
              <a:t>otra, </a:t>
            </a:r>
            <a:r>
              <a:rPr dirty="0">
                <a:latin typeface="Arial MT"/>
                <a:cs typeface="Arial MT"/>
              </a:rPr>
              <a:t>tiene </a:t>
            </a:r>
            <a:r>
              <a:rPr spc="-5" dirty="0" err="1">
                <a:latin typeface="Arial MT"/>
                <a:cs typeface="Arial MT"/>
              </a:rPr>
              <a:t>su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propia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“</a:t>
            </a:r>
            <a:r>
              <a:rPr dirty="0">
                <a:latin typeface="Arial MT"/>
                <a:cs typeface="Arial MT"/>
              </a:rPr>
              <a:t>huella</a:t>
            </a:r>
            <a:r>
              <a:rPr dirty="0">
                <a:latin typeface="Arial MT"/>
                <a:cs typeface="Arial MT"/>
              </a:rPr>
              <a:t>”</a:t>
            </a:r>
          </a:p>
          <a:p>
            <a:pPr marL="469900" marR="5715" lvl="1" algn="just">
              <a:spcBef>
                <a:spcPts val="10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Los resultados de una </a:t>
            </a:r>
            <a:r>
              <a:rPr dirty="0" err="1">
                <a:latin typeface="Arial MT"/>
                <a:cs typeface="Arial MT"/>
              </a:rPr>
              <a:t>fase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respecto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a</a:t>
            </a:r>
            <a:r>
              <a:rPr spc="-2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otras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dos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deben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 err="1">
                <a:latin typeface="Arial MT"/>
                <a:cs typeface="Arial MT"/>
              </a:rPr>
              <a:t>ser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semejantes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si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todo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es </a:t>
            </a:r>
            <a:r>
              <a:rPr dirty="0">
                <a:latin typeface="Arial MT"/>
                <a:cs typeface="Arial MT"/>
              </a:rPr>
              <a:t>correcto</a:t>
            </a:r>
            <a:endParaRPr dirty="0">
              <a:latin typeface="Arial MT"/>
              <a:cs typeface="Arial MT"/>
            </a:endParaRPr>
          </a:p>
          <a:p>
            <a:pPr lvl="1">
              <a:spcBef>
                <a:spcPts val="45"/>
              </a:spcBef>
              <a:buFont typeface="Wingdings"/>
              <a:buChar char=""/>
            </a:pPr>
            <a:endParaRPr sz="1850" dirty="0">
              <a:latin typeface="Arial MT"/>
              <a:cs typeface="Arial MT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Tipos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defectos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encontrados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574675" lvl="1" indent="-105410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Movimientos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arrollamientos</a:t>
            </a:r>
            <a:endParaRPr dirty="0">
              <a:latin typeface="Arial MT"/>
              <a:cs typeface="Arial MT"/>
            </a:endParaRPr>
          </a:p>
          <a:p>
            <a:pPr marL="574675" lvl="1" indent="-105410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Defectos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importantes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entre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espiras</a:t>
            </a:r>
            <a:endParaRPr dirty="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649505" y="1177798"/>
            <a:ext cx="3794125" cy="5111750"/>
            <a:chOff x="5146935" y="1177798"/>
            <a:chExt cx="3794125" cy="511175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46935" y="1177798"/>
              <a:ext cx="3733799" cy="22860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07133" y="3488943"/>
              <a:ext cx="3733799" cy="2800350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2.3.9	</a:t>
            </a:r>
            <a:r>
              <a:rPr dirty="0"/>
              <a:t>MANTENIMIENTO</a:t>
            </a:r>
            <a:r>
              <a:rPr spc="-20" dirty="0"/>
              <a:t> </a:t>
            </a:r>
            <a:r>
              <a:rPr dirty="0"/>
              <a:t>PREDICTIVO.</a:t>
            </a:r>
            <a:r>
              <a:rPr spc="-15" dirty="0"/>
              <a:t> </a:t>
            </a:r>
            <a:r>
              <a:rPr dirty="0"/>
              <a:t>Análisis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dirty="0"/>
              <a:t>respuesta</a:t>
            </a:r>
            <a:r>
              <a:rPr spc="-15" dirty="0"/>
              <a:t> </a:t>
            </a:r>
            <a:r>
              <a:rPr spc="-5" dirty="0"/>
              <a:t>en</a:t>
            </a:r>
            <a:r>
              <a:rPr spc="-20" dirty="0"/>
              <a:t> </a:t>
            </a:r>
            <a:r>
              <a:rPr dirty="0"/>
              <a:t>frecuencia</a:t>
            </a:r>
            <a:r>
              <a:rPr spc="-15" dirty="0"/>
              <a:t> </a:t>
            </a:r>
            <a:r>
              <a:rPr dirty="0"/>
              <a:t>(FRA)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24632" y="1106171"/>
            <a:ext cx="5396537" cy="4248149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541181" y="1414400"/>
          <a:ext cx="4544060" cy="34792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792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9370"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200" spc="25" dirty="0">
                          <a:latin typeface="Tahoma"/>
                          <a:cs typeface="Tahoma"/>
                        </a:rPr>
                        <a:t>AB1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9050">
                      <a:solidFill>
                        <a:srgbClr val="FF0101"/>
                      </a:solidFill>
                      <a:prstDash val="solid"/>
                    </a:lnL>
                    <a:lnR w="28575">
                      <a:solidFill>
                        <a:srgbClr val="FF0101"/>
                      </a:solidFill>
                      <a:prstDash val="solid"/>
                    </a:lnR>
                    <a:lnT w="19050">
                      <a:solidFill>
                        <a:srgbClr val="FF0101"/>
                      </a:solidFill>
                      <a:prstDash val="solid"/>
                    </a:lnT>
                    <a:lnB w="28575">
                      <a:solidFill>
                        <a:srgbClr val="FF010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200" spc="25" dirty="0">
                          <a:latin typeface="Tahoma"/>
                          <a:cs typeface="Tahoma"/>
                        </a:rPr>
                        <a:t>AB2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28575">
                      <a:solidFill>
                        <a:srgbClr val="FF0101"/>
                      </a:solidFill>
                      <a:prstDash val="solid"/>
                    </a:lnL>
                    <a:lnR w="28575">
                      <a:solidFill>
                        <a:srgbClr val="FF0101"/>
                      </a:solidFill>
                      <a:prstDash val="solid"/>
                    </a:lnR>
                    <a:lnT w="19050">
                      <a:solidFill>
                        <a:srgbClr val="FF0101"/>
                      </a:solidFill>
                      <a:prstDash val="solid"/>
                    </a:lnT>
                    <a:lnB w="19050">
                      <a:solidFill>
                        <a:srgbClr val="FF010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200" spc="25" dirty="0">
                          <a:latin typeface="Tahoma"/>
                          <a:cs typeface="Tahoma"/>
                        </a:rPr>
                        <a:t>AB3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28575">
                      <a:solidFill>
                        <a:srgbClr val="FF0101"/>
                      </a:solidFill>
                      <a:prstDash val="solid"/>
                    </a:lnL>
                    <a:lnR w="19050">
                      <a:solidFill>
                        <a:srgbClr val="FF0101"/>
                      </a:solidFill>
                      <a:prstDash val="solid"/>
                    </a:lnR>
                    <a:lnT w="19050">
                      <a:solidFill>
                        <a:srgbClr val="FF0101"/>
                      </a:solidFill>
                      <a:prstDash val="solid"/>
                    </a:lnT>
                    <a:lnB w="19050">
                      <a:solidFill>
                        <a:srgbClr val="FF010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25" dirty="0">
                          <a:latin typeface="Tahoma"/>
                          <a:cs typeface="Tahoma"/>
                        </a:rPr>
                        <a:t>AB4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635" marB="0">
                    <a:lnL w="19050">
                      <a:solidFill>
                        <a:srgbClr val="FF0101"/>
                      </a:solidFill>
                      <a:prstDash val="solid"/>
                    </a:lnL>
                    <a:lnR w="19050">
                      <a:solidFill>
                        <a:srgbClr val="FF0101"/>
                      </a:solidFill>
                      <a:prstDash val="solid"/>
                    </a:lnR>
                    <a:lnT w="28575">
                      <a:solidFill>
                        <a:srgbClr val="FF0101"/>
                      </a:solidFill>
                      <a:prstDash val="solid"/>
                    </a:lnT>
                    <a:lnB w="19050">
                      <a:solidFill>
                        <a:srgbClr val="FF010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2241150" y="1317054"/>
            <a:ext cx="2546350" cy="418465"/>
            <a:chOff x="738581" y="1317053"/>
            <a:chExt cx="2546350" cy="41846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3343" y="1321816"/>
              <a:ext cx="2536698" cy="40843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43343" y="1321816"/>
              <a:ext cx="2536825" cy="408940"/>
            </a:xfrm>
            <a:custGeom>
              <a:avLst/>
              <a:gdLst/>
              <a:ahLst/>
              <a:cxnLst/>
              <a:rect l="l" t="t" r="r" b="b"/>
              <a:pathLst>
                <a:path w="2536825" h="408939">
                  <a:moveTo>
                    <a:pt x="67817" y="0"/>
                  </a:moveTo>
                  <a:lnTo>
                    <a:pt x="41469" y="5357"/>
                  </a:lnTo>
                  <a:lnTo>
                    <a:pt x="19907" y="20002"/>
                  </a:lnTo>
                  <a:lnTo>
                    <a:pt x="5345" y="41790"/>
                  </a:lnTo>
                  <a:lnTo>
                    <a:pt x="0" y="68580"/>
                  </a:lnTo>
                  <a:lnTo>
                    <a:pt x="0" y="340614"/>
                  </a:lnTo>
                  <a:lnTo>
                    <a:pt x="5345" y="366962"/>
                  </a:lnTo>
                  <a:lnTo>
                    <a:pt x="19907" y="388524"/>
                  </a:lnTo>
                  <a:lnTo>
                    <a:pt x="41469" y="403085"/>
                  </a:lnTo>
                  <a:lnTo>
                    <a:pt x="67817" y="408431"/>
                  </a:lnTo>
                  <a:lnTo>
                    <a:pt x="2468879" y="408431"/>
                  </a:lnTo>
                  <a:lnTo>
                    <a:pt x="2495228" y="403085"/>
                  </a:lnTo>
                  <a:lnTo>
                    <a:pt x="2516790" y="388524"/>
                  </a:lnTo>
                  <a:lnTo>
                    <a:pt x="2531352" y="366962"/>
                  </a:lnTo>
                  <a:lnTo>
                    <a:pt x="2536698" y="340614"/>
                  </a:lnTo>
                  <a:lnTo>
                    <a:pt x="2536698" y="68579"/>
                  </a:lnTo>
                  <a:lnTo>
                    <a:pt x="2531352" y="41790"/>
                  </a:lnTo>
                  <a:lnTo>
                    <a:pt x="2516790" y="20002"/>
                  </a:lnTo>
                  <a:lnTo>
                    <a:pt x="2495228" y="5357"/>
                  </a:lnTo>
                  <a:lnTo>
                    <a:pt x="2468879" y="0"/>
                  </a:lnTo>
                  <a:lnTo>
                    <a:pt x="67817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654593" y="1369313"/>
            <a:ext cx="1718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0" dirty="0">
                <a:latin typeface="Tahoma"/>
                <a:cs typeface="Tahoma"/>
              </a:rPr>
              <a:t>Zonas</a:t>
            </a:r>
            <a:r>
              <a:rPr spc="-114" dirty="0">
                <a:latin typeface="Tahoma"/>
                <a:cs typeface="Tahoma"/>
              </a:rPr>
              <a:t> </a:t>
            </a:r>
            <a:r>
              <a:rPr spc="-5" dirty="0">
                <a:latin typeface="Tahoma"/>
                <a:cs typeface="Tahoma"/>
              </a:rPr>
              <a:t>de</a:t>
            </a:r>
            <a:r>
              <a:rPr spc="-114" dirty="0">
                <a:latin typeface="Tahoma"/>
                <a:cs typeface="Tahoma"/>
              </a:rPr>
              <a:t> </a:t>
            </a:r>
            <a:r>
              <a:rPr spc="5" dirty="0">
                <a:latin typeface="Tahoma"/>
                <a:cs typeface="Tahoma"/>
              </a:rPr>
              <a:t>Interés</a:t>
            </a:r>
            <a:endParaRPr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115421" y="3006407"/>
            <a:ext cx="2903855" cy="384810"/>
            <a:chOff x="612851" y="3006407"/>
            <a:chExt cx="2903855" cy="384810"/>
          </a:xfrm>
        </p:grpSpPr>
        <p:sp>
          <p:nvSpPr>
            <p:cNvPr id="10" name="object 10"/>
            <p:cNvSpPr/>
            <p:nvPr/>
          </p:nvSpPr>
          <p:spPr>
            <a:xfrm>
              <a:off x="617613" y="3011170"/>
              <a:ext cx="2894330" cy="375285"/>
            </a:xfrm>
            <a:custGeom>
              <a:avLst/>
              <a:gdLst/>
              <a:ahLst/>
              <a:cxnLst/>
              <a:rect l="l" t="t" r="r" b="b"/>
              <a:pathLst>
                <a:path w="2894329" h="375285">
                  <a:moveTo>
                    <a:pt x="2894076" y="312420"/>
                  </a:moveTo>
                  <a:lnTo>
                    <a:pt x="2894076" y="62483"/>
                  </a:lnTo>
                  <a:lnTo>
                    <a:pt x="2889135" y="38254"/>
                  </a:lnTo>
                  <a:lnTo>
                    <a:pt x="2875692" y="18383"/>
                  </a:lnTo>
                  <a:lnTo>
                    <a:pt x="2855821" y="4941"/>
                  </a:lnTo>
                  <a:lnTo>
                    <a:pt x="2831591" y="0"/>
                  </a:lnTo>
                  <a:lnTo>
                    <a:pt x="62484" y="0"/>
                  </a:lnTo>
                  <a:lnTo>
                    <a:pt x="38254" y="4941"/>
                  </a:lnTo>
                  <a:lnTo>
                    <a:pt x="18383" y="18383"/>
                  </a:lnTo>
                  <a:lnTo>
                    <a:pt x="4941" y="38254"/>
                  </a:lnTo>
                  <a:lnTo>
                    <a:pt x="0" y="62483"/>
                  </a:lnTo>
                  <a:lnTo>
                    <a:pt x="0" y="312420"/>
                  </a:lnTo>
                  <a:lnTo>
                    <a:pt x="4941" y="336649"/>
                  </a:lnTo>
                  <a:lnTo>
                    <a:pt x="18383" y="356520"/>
                  </a:lnTo>
                  <a:lnTo>
                    <a:pt x="38254" y="369962"/>
                  </a:lnTo>
                  <a:lnTo>
                    <a:pt x="62484" y="374903"/>
                  </a:lnTo>
                  <a:lnTo>
                    <a:pt x="2831591" y="374903"/>
                  </a:lnTo>
                  <a:lnTo>
                    <a:pt x="2855821" y="369962"/>
                  </a:lnTo>
                  <a:lnTo>
                    <a:pt x="2875692" y="356520"/>
                  </a:lnTo>
                  <a:lnTo>
                    <a:pt x="2889135" y="336649"/>
                  </a:lnTo>
                  <a:lnTo>
                    <a:pt x="2894076" y="312420"/>
                  </a:lnTo>
                  <a:close/>
                </a:path>
              </a:pathLst>
            </a:custGeom>
            <a:solidFill>
              <a:srgbClr val="010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7613" y="3011170"/>
              <a:ext cx="2894330" cy="375285"/>
            </a:xfrm>
            <a:custGeom>
              <a:avLst/>
              <a:gdLst/>
              <a:ahLst/>
              <a:cxnLst/>
              <a:rect l="l" t="t" r="r" b="b"/>
              <a:pathLst>
                <a:path w="2894329" h="375285">
                  <a:moveTo>
                    <a:pt x="62484" y="0"/>
                  </a:moveTo>
                  <a:lnTo>
                    <a:pt x="38254" y="4941"/>
                  </a:lnTo>
                  <a:lnTo>
                    <a:pt x="18383" y="18383"/>
                  </a:lnTo>
                  <a:lnTo>
                    <a:pt x="4941" y="38254"/>
                  </a:lnTo>
                  <a:lnTo>
                    <a:pt x="0" y="62483"/>
                  </a:lnTo>
                  <a:lnTo>
                    <a:pt x="0" y="312420"/>
                  </a:lnTo>
                  <a:lnTo>
                    <a:pt x="4941" y="336649"/>
                  </a:lnTo>
                  <a:lnTo>
                    <a:pt x="18383" y="356520"/>
                  </a:lnTo>
                  <a:lnTo>
                    <a:pt x="38254" y="369962"/>
                  </a:lnTo>
                  <a:lnTo>
                    <a:pt x="62484" y="374903"/>
                  </a:lnTo>
                  <a:lnTo>
                    <a:pt x="2831591" y="374903"/>
                  </a:lnTo>
                  <a:lnTo>
                    <a:pt x="2855821" y="369962"/>
                  </a:lnTo>
                  <a:lnTo>
                    <a:pt x="2875692" y="356520"/>
                  </a:lnTo>
                  <a:lnTo>
                    <a:pt x="2889135" y="336649"/>
                  </a:lnTo>
                  <a:lnTo>
                    <a:pt x="2894076" y="312420"/>
                  </a:lnTo>
                  <a:lnTo>
                    <a:pt x="2894076" y="62483"/>
                  </a:lnTo>
                  <a:lnTo>
                    <a:pt x="2889135" y="38254"/>
                  </a:lnTo>
                  <a:lnTo>
                    <a:pt x="2875692" y="18383"/>
                  </a:lnTo>
                  <a:lnTo>
                    <a:pt x="2855821" y="4941"/>
                  </a:lnTo>
                  <a:lnTo>
                    <a:pt x="2831591" y="0"/>
                  </a:lnTo>
                  <a:lnTo>
                    <a:pt x="62484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2100942" y="3487230"/>
            <a:ext cx="2918460" cy="654685"/>
            <a:chOff x="598373" y="3487229"/>
            <a:chExt cx="2918460" cy="654685"/>
          </a:xfrm>
        </p:grpSpPr>
        <p:sp>
          <p:nvSpPr>
            <p:cNvPr id="13" name="object 13"/>
            <p:cNvSpPr/>
            <p:nvPr/>
          </p:nvSpPr>
          <p:spPr>
            <a:xfrm>
              <a:off x="603135" y="3491991"/>
              <a:ext cx="2908935" cy="645160"/>
            </a:xfrm>
            <a:custGeom>
              <a:avLst/>
              <a:gdLst/>
              <a:ahLst/>
              <a:cxnLst/>
              <a:rect l="l" t="t" r="r" b="b"/>
              <a:pathLst>
                <a:path w="2908935" h="645160">
                  <a:moveTo>
                    <a:pt x="2908554" y="537209"/>
                  </a:moveTo>
                  <a:lnTo>
                    <a:pt x="2908554" y="107441"/>
                  </a:lnTo>
                  <a:lnTo>
                    <a:pt x="2900124" y="65579"/>
                  </a:lnTo>
                  <a:lnTo>
                    <a:pt x="2877121" y="31432"/>
                  </a:lnTo>
                  <a:lnTo>
                    <a:pt x="2842974" y="8429"/>
                  </a:lnTo>
                  <a:lnTo>
                    <a:pt x="2801112" y="0"/>
                  </a:lnTo>
                  <a:lnTo>
                    <a:pt x="107441" y="0"/>
                  </a:lnTo>
                  <a:lnTo>
                    <a:pt x="65579" y="8429"/>
                  </a:lnTo>
                  <a:lnTo>
                    <a:pt x="31432" y="31432"/>
                  </a:lnTo>
                  <a:lnTo>
                    <a:pt x="8429" y="65579"/>
                  </a:lnTo>
                  <a:lnTo>
                    <a:pt x="0" y="107441"/>
                  </a:lnTo>
                  <a:lnTo>
                    <a:pt x="0" y="537209"/>
                  </a:lnTo>
                  <a:lnTo>
                    <a:pt x="8429" y="579072"/>
                  </a:lnTo>
                  <a:lnTo>
                    <a:pt x="31432" y="613219"/>
                  </a:lnTo>
                  <a:lnTo>
                    <a:pt x="65579" y="636222"/>
                  </a:lnTo>
                  <a:lnTo>
                    <a:pt x="107441" y="644652"/>
                  </a:lnTo>
                  <a:lnTo>
                    <a:pt x="2801112" y="644652"/>
                  </a:lnTo>
                  <a:lnTo>
                    <a:pt x="2842974" y="636222"/>
                  </a:lnTo>
                  <a:lnTo>
                    <a:pt x="2877121" y="613219"/>
                  </a:lnTo>
                  <a:lnTo>
                    <a:pt x="2900124" y="579072"/>
                  </a:lnTo>
                  <a:lnTo>
                    <a:pt x="2908554" y="537209"/>
                  </a:lnTo>
                  <a:close/>
                </a:path>
              </a:pathLst>
            </a:custGeom>
            <a:solidFill>
              <a:srgbClr val="010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03135" y="3491991"/>
              <a:ext cx="2908935" cy="645160"/>
            </a:xfrm>
            <a:custGeom>
              <a:avLst/>
              <a:gdLst/>
              <a:ahLst/>
              <a:cxnLst/>
              <a:rect l="l" t="t" r="r" b="b"/>
              <a:pathLst>
                <a:path w="2908935" h="645160">
                  <a:moveTo>
                    <a:pt x="107441" y="0"/>
                  </a:moveTo>
                  <a:lnTo>
                    <a:pt x="65579" y="8429"/>
                  </a:lnTo>
                  <a:lnTo>
                    <a:pt x="31432" y="31432"/>
                  </a:lnTo>
                  <a:lnTo>
                    <a:pt x="8429" y="65579"/>
                  </a:lnTo>
                  <a:lnTo>
                    <a:pt x="0" y="107441"/>
                  </a:lnTo>
                  <a:lnTo>
                    <a:pt x="0" y="537209"/>
                  </a:lnTo>
                  <a:lnTo>
                    <a:pt x="8429" y="579072"/>
                  </a:lnTo>
                  <a:lnTo>
                    <a:pt x="31432" y="613219"/>
                  </a:lnTo>
                  <a:lnTo>
                    <a:pt x="65579" y="636222"/>
                  </a:lnTo>
                  <a:lnTo>
                    <a:pt x="107441" y="644652"/>
                  </a:lnTo>
                  <a:lnTo>
                    <a:pt x="2801112" y="644652"/>
                  </a:lnTo>
                  <a:lnTo>
                    <a:pt x="2842974" y="636222"/>
                  </a:lnTo>
                  <a:lnTo>
                    <a:pt x="2877121" y="613219"/>
                  </a:lnTo>
                  <a:lnTo>
                    <a:pt x="2900124" y="579072"/>
                  </a:lnTo>
                  <a:lnTo>
                    <a:pt x="2908554" y="537209"/>
                  </a:lnTo>
                  <a:lnTo>
                    <a:pt x="2908554" y="107441"/>
                  </a:lnTo>
                  <a:lnTo>
                    <a:pt x="2900124" y="65579"/>
                  </a:lnTo>
                  <a:lnTo>
                    <a:pt x="2877121" y="31432"/>
                  </a:lnTo>
                  <a:lnTo>
                    <a:pt x="2842974" y="8429"/>
                  </a:lnTo>
                  <a:lnTo>
                    <a:pt x="2801112" y="0"/>
                  </a:lnTo>
                  <a:lnTo>
                    <a:pt x="107441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2100942" y="4208082"/>
            <a:ext cx="2918460" cy="654685"/>
            <a:chOff x="598373" y="4208081"/>
            <a:chExt cx="2918460" cy="654685"/>
          </a:xfrm>
        </p:grpSpPr>
        <p:sp>
          <p:nvSpPr>
            <p:cNvPr id="16" name="object 16"/>
            <p:cNvSpPr/>
            <p:nvPr/>
          </p:nvSpPr>
          <p:spPr>
            <a:xfrm>
              <a:off x="603135" y="4212844"/>
              <a:ext cx="2908935" cy="645160"/>
            </a:xfrm>
            <a:custGeom>
              <a:avLst/>
              <a:gdLst/>
              <a:ahLst/>
              <a:cxnLst/>
              <a:rect l="l" t="t" r="r" b="b"/>
              <a:pathLst>
                <a:path w="2908935" h="645160">
                  <a:moveTo>
                    <a:pt x="2908554" y="537209"/>
                  </a:moveTo>
                  <a:lnTo>
                    <a:pt x="2908554" y="107441"/>
                  </a:lnTo>
                  <a:lnTo>
                    <a:pt x="2900124" y="65579"/>
                  </a:lnTo>
                  <a:lnTo>
                    <a:pt x="2877121" y="31432"/>
                  </a:lnTo>
                  <a:lnTo>
                    <a:pt x="2842974" y="8429"/>
                  </a:lnTo>
                  <a:lnTo>
                    <a:pt x="2801112" y="0"/>
                  </a:lnTo>
                  <a:lnTo>
                    <a:pt x="107441" y="0"/>
                  </a:lnTo>
                  <a:lnTo>
                    <a:pt x="65579" y="8429"/>
                  </a:lnTo>
                  <a:lnTo>
                    <a:pt x="31432" y="31432"/>
                  </a:lnTo>
                  <a:lnTo>
                    <a:pt x="8429" y="65579"/>
                  </a:lnTo>
                  <a:lnTo>
                    <a:pt x="0" y="107441"/>
                  </a:lnTo>
                  <a:lnTo>
                    <a:pt x="0" y="537209"/>
                  </a:lnTo>
                  <a:lnTo>
                    <a:pt x="8429" y="579072"/>
                  </a:lnTo>
                  <a:lnTo>
                    <a:pt x="31432" y="613219"/>
                  </a:lnTo>
                  <a:lnTo>
                    <a:pt x="65579" y="636222"/>
                  </a:lnTo>
                  <a:lnTo>
                    <a:pt x="107441" y="644651"/>
                  </a:lnTo>
                  <a:lnTo>
                    <a:pt x="2801112" y="644651"/>
                  </a:lnTo>
                  <a:lnTo>
                    <a:pt x="2842974" y="636222"/>
                  </a:lnTo>
                  <a:lnTo>
                    <a:pt x="2877121" y="613219"/>
                  </a:lnTo>
                  <a:lnTo>
                    <a:pt x="2900124" y="579072"/>
                  </a:lnTo>
                  <a:lnTo>
                    <a:pt x="2908554" y="537209"/>
                  </a:lnTo>
                  <a:close/>
                </a:path>
              </a:pathLst>
            </a:custGeom>
            <a:solidFill>
              <a:srgbClr val="010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3135" y="4212844"/>
              <a:ext cx="2908935" cy="645160"/>
            </a:xfrm>
            <a:custGeom>
              <a:avLst/>
              <a:gdLst/>
              <a:ahLst/>
              <a:cxnLst/>
              <a:rect l="l" t="t" r="r" b="b"/>
              <a:pathLst>
                <a:path w="2908935" h="645160">
                  <a:moveTo>
                    <a:pt x="107441" y="0"/>
                  </a:moveTo>
                  <a:lnTo>
                    <a:pt x="65579" y="8429"/>
                  </a:lnTo>
                  <a:lnTo>
                    <a:pt x="31432" y="31432"/>
                  </a:lnTo>
                  <a:lnTo>
                    <a:pt x="8429" y="65579"/>
                  </a:lnTo>
                  <a:lnTo>
                    <a:pt x="0" y="107441"/>
                  </a:lnTo>
                  <a:lnTo>
                    <a:pt x="0" y="537209"/>
                  </a:lnTo>
                  <a:lnTo>
                    <a:pt x="8429" y="579072"/>
                  </a:lnTo>
                  <a:lnTo>
                    <a:pt x="31432" y="613219"/>
                  </a:lnTo>
                  <a:lnTo>
                    <a:pt x="65579" y="636222"/>
                  </a:lnTo>
                  <a:lnTo>
                    <a:pt x="107441" y="644651"/>
                  </a:lnTo>
                  <a:lnTo>
                    <a:pt x="2801112" y="644651"/>
                  </a:lnTo>
                  <a:lnTo>
                    <a:pt x="2842974" y="636222"/>
                  </a:lnTo>
                  <a:lnTo>
                    <a:pt x="2877121" y="613219"/>
                  </a:lnTo>
                  <a:lnTo>
                    <a:pt x="2900124" y="579072"/>
                  </a:lnTo>
                  <a:lnTo>
                    <a:pt x="2908554" y="537209"/>
                  </a:lnTo>
                  <a:lnTo>
                    <a:pt x="2908554" y="107441"/>
                  </a:lnTo>
                  <a:lnTo>
                    <a:pt x="2900124" y="65579"/>
                  </a:lnTo>
                  <a:lnTo>
                    <a:pt x="2877121" y="31432"/>
                  </a:lnTo>
                  <a:lnTo>
                    <a:pt x="2842974" y="8429"/>
                  </a:lnTo>
                  <a:lnTo>
                    <a:pt x="2801112" y="0"/>
                  </a:lnTo>
                  <a:lnTo>
                    <a:pt x="107441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2113897" y="4970081"/>
            <a:ext cx="2892425" cy="384810"/>
            <a:chOff x="611327" y="4970081"/>
            <a:chExt cx="2892425" cy="384810"/>
          </a:xfrm>
        </p:grpSpPr>
        <p:sp>
          <p:nvSpPr>
            <p:cNvPr id="19" name="object 19"/>
            <p:cNvSpPr/>
            <p:nvPr/>
          </p:nvSpPr>
          <p:spPr>
            <a:xfrm>
              <a:off x="616089" y="4974844"/>
              <a:ext cx="2882900" cy="375285"/>
            </a:xfrm>
            <a:custGeom>
              <a:avLst/>
              <a:gdLst/>
              <a:ahLst/>
              <a:cxnLst/>
              <a:rect l="l" t="t" r="r" b="b"/>
              <a:pathLst>
                <a:path w="2882900" h="375285">
                  <a:moveTo>
                    <a:pt x="2882646" y="312419"/>
                  </a:moveTo>
                  <a:lnTo>
                    <a:pt x="2882646" y="62483"/>
                  </a:lnTo>
                  <a:lnTo>
                    <a:pt x="2877812" y="38254"/>
                  </a:lnTo>
                  <a:lnTo>
                    <a:pt x="2864548" y="18383"/>
                  </a:lnTo>
                  <a:lnTo>
                    <a:pt x="2844712" y="4941"/>
                  </a:lnTo>
                  <a:lnTo>
                    <a:pt x="2820162" y="0"/>
                  </a:lnTo>
                  <a:lnTo>
                    <a:pt x="62484" y="0"/>
                  </a:lnTo>
                  <a:lnTo>
                    <a:pt x="38254" y="4941"/>
                  </a:lnTo>
                  <a:lnTo>
                    <a:pt x="18383" y="18383"/>
                  </a:lnTo>
                  <a:lnTo>
                    <a:pt x="4941" y="38254"/>
                  </a:lnTo>
                  <a:lnTo>
                    <a:pt x="0" y="62483"/>
                  </a:lnTo>
                  <a:lnTo>
                    <a:pt x="0" y="312419"/>
                  </a:lnTo>
                  <a:lnTo>
                    <a:pt x="4941" y="336649"/>
                  </a:lnTo>
                  <a:lnTo>
                    <a:pt x="18383" y="356520"/>
                  </a:lnTo>
                  <a:lnTo>
                    <a:pt x="38254" y="369962"/>
                  </a:lnTo>
                  <a:lnTo>
                    <a:pt x="62484" y="374903"/>
                  </a:lnTo>
                  <a:lnTo>
                    <a:pt x="2820162" y="374903"/>
                  </a:lnTo>
                  <a:lnTo>
                    <a:pt x="2844712" y="369962"/>
                  </a:lnTo>
                  <a:lnTo>
                    <a:pt x="2864548" y="356520"/>
                  </a:lnTo>
                  <a:lnTo>
                    <a:pt x="2877812" y="336649"/>
                  </a:lnTo>
                  <a:lnTo>
                    <a:pt x="2882646" y="312419"/>
                  </a:lnTo>
                  <a:close/>
                </a:path>
              </a:pathLst>
            </a:custGeom>
            <a:solidFill>
              <a:srgbClr val="010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16089" y="4974844"/>
              <a:ext cx="2882900" cy="375285"/>
            </a:xfrm>
            <a:custGeom>
              <a:avLst/>
              <a:gdLst/>
              <a:ahLst/>
              <a:cxnLst/>
              <a:rect l="l" t="t" r="r" b="b"/>
              <a:pathLst>
                <a:path w="2882900" h="375285">
                  <a:moveTo>
                    <a:pt x="62484" y="0"/>
                  </a:moveTo>
                  <a:lnTo>
                    <a:pt x="38254" y="4941"/>
                  </a:lnTo>
                  <a:lnTo>
                    <a:pt x="18383" y="18383"/>
                  </a:lnTo>
                  <a:lnTo>
                    <a:pt x="4941" y="38254"/>
                  </a:lnTo>
                  <a:lnTo>
                    <a:pt x="0" y="62483"/>
                  </a:lnTo>
                  <a:lnTo>
                    <a:pt x="0" y="312419"/>
                  </a:lnTo>
                  <a:lnTo>
                    <a:pt x="4941" y="336649"/>
                  </a:lnTo>
                  <a:lnTo>
                    <a:pt x="18383" y="356520"/>
                  </a:lnTo>
                  <a:lnTo>
                    <a:pt x="38254" y="369962"/>
                  </a:lnTo>
                  <a:lnTo>
                    <a:pt x="62484" y="374903"/>
                  </a:lnTo>
                  <a:lnTo>
                    <a:pt x="2820162" y="374903"/>
                  </a:lnTo>
                  <a:lnTo>
                    <a:pt x="2844712" y="369962"/>
                  </a:lnTo>
                  <a:lnTo>
                    <a:pt x="2864548" y="356520"/>
                  </a:lnTo>
                  <a:lnTo>
                    <a:pt x="2877812" y="336649"/>
                  </a:lnTo>
                  <a:lnTo>
                    <a:pt x="2882646" y="312419"/>
                  </a:lnTo>
                  <a:lnTo>
                    <a:pt x="2882646" y="62483"/>
                  </a:lnTo>
                  <a:lnTo>
                    <a:pt x="2877812" y="38254"/>
                  </a:lnTo>
                  <a:lnTo>
                    <a:pt x="2864548" y="18383"/>
                  </a:lnTo>
                  <a:lnTo>
                    <a:pt x="2844712" y="4941"/>
                  </a:lnTo>
                  <a:lnTo>
                    <a:pt x="2820162" y="0"/>
                  </a:lnTo>
                  <a:lnTo>
                    <a:pt x="62484" y="0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253019" y="3058668"/>
            <a:ext cx="2613025" cy="2233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algn="ctr">
              <a:spcBef>
                <a:spcPts val="100"/>
              </a:spcBef>
            </a:pP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AB1:</a:t>
            </a:r>
            <a:r>
              <a:rPr sz="16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Efectos</a:t>
            </a:r>
            <a:r>
              <a:rPr sz="16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5" dirty="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sz="16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sz="16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40" dirty="0">
                <a:solidFill>
                  <a:srgbClr val="FFFFFF"/>
                </a:solidFill>
                <a:latin typeface="Tahoma"/>
                <a:cs typeface="Tahoma"/>
              </a:rPr>
              <a:t>Núcleo</a:t>
            </a:r>
            <a:endParaRPr sz="1600" dirty="0">
              <a:latin typeface="Tahoma"/>
              <a:cs typeface="Tahoma"/>
            </a:endParaRPr>
          </a:p>
          <a:p>
            <a:pPr>
              <a:spcBef>
                <a:spcPts val="35"/>
              </a:spcBef>
            </a:pPr>
            <a:endParaRPr sz="1600" dirty="0">
              <a:latin typeface="Tahoma"/>
              <a:cs typeface="Tahoma"/>
            </a:endParaRPr>
          </a:p>
          <a:p>
            <a:pPr marL="25400" marR="17145" algn="ctr"/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AB2:</a:t>
            </a:r>
            <a:r>
              <a:rPr sz="16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Efectos</a:t>
            </a:r>
            <a:r>
              <a:rPr sz="16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Mayores</a:t>
            </a:r>
            <a:r>
              <a:rPr sz="16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5" dirty="0" err="1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sz="16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55" dirty="0" err="1" smtClean="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lang="es-ES" sz="1600" spc="5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30" dirty="0" err="1" smtClean="0">
                <a:solidFill>
                  <a:srgbClr val="FFFFFF"/>
                </a:solidFill>
                <a:latin typeface="Tahoma"/>
                <a:cs typeface="Tahoma"/>
              </a:rPr>
              <a:t>Arrollamientos</a:t>
            </a:r>
            <a:r>
              <a:rPr sz="1600" spc="3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600" dirty="0"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500" dirty="0">
              <a:latin typeface="Tahoma"/>
              <a:cs typeface="Tahoma"/>
            </a:endParaRPr>
          </a:p>
          <a:p>
            <a:pPr marL="12065" marR="5080" algn="ctr">
              <a:spcBef>
                <a:spcPts val="5"/>
              </a:spcBef>
            </a:pP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AB3:</a:t>
            </a:r>
            <a:r>
              <a:rPr sz="16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Efectos</a:t>
            </a:r>
            <a:r>
              <a:rPr sz="16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35" dirty="0">
                <a:solidFill>
                  <a:srgbClr val="FFFFFF"/>
                </a:solidFill>
                <a:latin typeface="Tahoma"/>
                <a:cs typeface="Tahoma"/>
              </a:rPr>
              <a:t>Menores</a:t>
            </a:r>
            <a:r>
              <a:rPr sz="16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5" dirty="0" err="1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sz="16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55" dirty="0" err="1" smtClean="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lang="es-ES" sz="1600" spc="5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30" dirty="0" err="1" smtClean="0">
                <a:solidFill>
                  <a:srgbClr val="FFFFFF"/>
                </a:solidFill>
                <a:latin typeface="Tahoma"/>
                <a:cs typeface="Tahoma"/>
              </a:rPr>
              <a:t>Arrollamientos</a:t>
            </a:r>
            <a:r>
              <a:rPr sz="1600" spc="3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600" dirty="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700" dirty="0">
              <a:latin typeface="Tahoma"/>
              <a:cs typeface="Tahoma"/>
            </a:endParaRPr>
          </a:p>
          <a:p>
            <a:pPr marL="635" algn="ctr"/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AB4:</a:t>
            </a:r>
            <a:r>
              <a:rPr sz="16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40" dirty="0">
                <a:solidFill>
                  <a:srgbClr val="FFFFFF"/>
                </a:solidFill>
                <a:latin typeface="Tahoma"/>
                <a:cs typeface="Tahoma"/>
              </a:rPr>
              <a:t>No</a:t>
            </a:r>
            <a:r>
              <a:rPr sz="16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15" dirty="0">
                <a:solidFill>
                  <a:srgbClr val="FFFFFF"/>
                </a:solidFill>
                <a:latin typeface="Tahoma"/>
                <a:cs typeface="Tahoma"/>
              </a:rPr>
              <a:t>considerada</a:t>
            </a:r>
            <a:r>
              <a:rPr sz="1600" spc="1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2.3.10	MANTENIMIENTO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Medida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resistencia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conmutación</a:t>
            </a:r>
            <a:endParaRPr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09001" y="1118616"/>
            <a:ext cx="7877175" cy="277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spcBef>
                <a:spcPts val="1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Metodología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ensayo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469265" marR="310515" lvl="1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Se mide la resistencia del circuito eléctrico en la conmutación</a:t>
            </a:r>
            <a:r>
              <a:rPr spc="-5" dirty="0">
                <a:latin typeface="Arial MT"/>
                <a:cs typeface="Arial MT"/>
              </a:rPr>
              <a:t> de </a:t>
            </a:r>
            <a:r>
              <a:rPr spc="-5" dirty="0" err="1" smtClean="0">
                <a:latin typeface="Arial MT"/>
                <a:cs typeface="Arial MT"/>
              </a:rPr>
              <a:t>una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toma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otra del regulador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  <a:p>
            <a:pPr lvl="1">
              <a:spcBef>
                <a:spcPts val="35"/>
              </a:spcBef>
              <a:buFont typeface="Wingdings"/>
              <a:buChar char=""/>
            </a:pPr>
            <a:endParaRPr sz="1850" dirty="0">
              <a:latin typeface="Arial MT"/>
              <a:cs typeface="Arial MT"/>
            </a:endParaRPr>
          </a:p>
          <a:p>
            <a:pPr marL="194945" indent="-182245">
              <a:spcBef>
                <a:spcPts val="5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Interpretación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resultados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574675" lvl="1" indent="-105410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El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valor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resistencia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debe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ser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similar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todas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tomas</a:t>
            </a:r>
            <a:endParaRPr dirty="0">
              <a:latin typeface="Arial MT"/>
              <a:cs typeface="Arial MT"/>
            </a:endParaRPr>
          </a:p>
          <a:p>
            <a:pPr lvl="1">
              <a:spcBef>
                <a:spcPts val="35"/>
              </a:spcBef>
              <a:buFont typeface="Wingdings"/>
              <a:buChar char=""/>
            </a:pPr>
            <a:endParaRPr sz="1850" dirty="0">
              <a:latin typeface="Arial MT"/>
              <a:cs typeface="Arial MT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Tipos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defectos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encontrados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469900" marR="5080" lvl="1">
              <a:spcBef>
                <a:spcPts val="10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Deficiencias en las </a:t>
            </a:r>
            <a:r>
              <a:rPr dirty="0">
                <a:latin typeface="Arial MT"/>
                <a:cs typeface="Arial MT"/>
              </a:rPr>
              <a:t>superficies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dirty="0">
                <a:latin typeface="Arial MT"/>
                <a:cs typeface="Arial MT"/>
              </a:rPr>
              <a:t>contacto </a:t>
            </a:r>
            <a:r>
              <a:rPr spc="-5" dirty="0">
                <a:latin typeface="Arial MT"/>
                <a:cs typeface="Arial MT"/>
              </a:rPr>
              <a:t>entre los </a:t>
            </a:r>
            <a:r>
              <a:rPr dirty="0">
                <a:latin typeface="Arial MT"/>
                <a:cs typeface="Arial MT"/>
              </a:rPr>
              <a:t>contactos fijos</a:t>
            </a:r>
            <a:r>
              <a:rPr dirty="0">
                <a:latin typeface="Arial MT"/>
                <a:cs typeface="Arial MT"/>
              </a:rPr>
              <a:t> y </a:t>
            </a:r>
            <a:r>
              <a:rPr spc="-5" dirty="0" err="1" smtClean="0">
                <a:latin typeface="Arial MT"/>
                <a:cs typeface="Arial MT"/>
              </a:rPr>
              <a:t>los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móviles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2.3.10	MANTENIMIENTO</a:t>
            </a:r>
            <a:r>
              <a:rPr spc="-15" dirty="0"/>
              <a:t> </a:t>
            </a:r>
            <a:r>
              <a:rPr spc="-5" dirty="0"/>
              <a:t>PREDICTIVO.</a:t>
            </a:r>
            <a:r>
              <a:rPr spc="-15" dirty="0"/>
              <a:t> </a:t>
            </a:r>
            <a:r>
              <a:rPr spc="-5" dirty="0"/>
              <a:t>Medida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resistencia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conmutación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29002" y="1123695"/>
            <a:ext cx="1757456" cy="22860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95403" y="1123696"/>
            <a:ext cx="1758511" cy="22860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14603" y="4095496"/>
            <a:ext cx="2517647" cy="215264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874305" y="1077468"/>
            <a:ext cx="422973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spc="-130" dirty="0">
                <a:latin typeface="Tahoma"/>
                <a:cs typeface="Tahoma"/>
              </a:rPr>
              <a:t>GRÁFIC</a:t>
            </a:r>
            <a:r>
              <a:rPr sz="1600" b="1" spc="-150" dirty="0">
                <a:latin typeface="Tahoma"/>
                <a:cs typeface="Tahoma"/>
              </a:rPr>
              <a:t>O</a:t>
            </a:r>
            <a:r>
              <a:rPr sz="1600" b="1" spc="-100" dirty="0">
                <a:latin typeface="Tahoma"/>
                <a:cs typeface="Tahoma"/>
              </a:rPr>
              <a:t> D</a:t>
            </a:r>
            <a:r>
              <a:rPr sz="1600" b="1" spc="-80" dirty="0">
                <a:latin typeface="Tahoma"/>
                <a:cs typeface="Tahoma"/>
              </a:rPr>
              <a:t>E</a:t>
            </a:r>
            <a:r>
              <a:rPr sz="1600" b="1" spc="-100" dirty="0">
                <a:latin typeface="Tahoma"/>
                <a:cs typeface="Tahoma"/>
              </a:rPr>
              <a:t> </a:t>
            </a:r>
            <a:r>
              <a:rPr sz="1600" b="1" spc="-95" dirty="0">
                <a:latin typeface="Tahoma"/>
                <a:cs typeface="Tahoma"/>
              </a:rPr>
              <a:t>RESISTE</a:t>
            </a:r>
            <a:r>
              <a:rPr sz="1600" b="1" spc="-120" dirty="0">
                <a:latin typeface="Tahoma"/>
                <a:cs typeface="Tahoma"/>
              </a:rPr>
              <a:t>N</a:t>
            </a:r>
            <a:r>
              <a:rPr sz="1600" b="1" spc="-145" dirty="0">
                <a:latin typeface="Tahoma"/>
                <a:cs typeface="Tahoma"/>
              </a:rPr>
              <a:t>CI</a:t>
            </a:r>
            <a:r>
              <a:rPr sz="1600" b="1" spc="-165" dirty="0">
                <a:latin typeface="Tahoma"/>
                <a:cs typeface="Tahoma"/>
              </a:rPr>
              <a:t>A</a:t>
            </a:r>
            <a:r>
              <a:rPr sz="1600" b="1" spc="-105" dirty="0">
                <a:latin typeface="Tahoma"/>
                <a:cs typeface="Tahoma"/>
              </a:rPr>
              <a:t> </a:t>
            </a:r>
            <a:r>
              <a:rPr sz="1600" b="1" spc="-100" dirty="0">
                <a:latin typeface="Tahoma"/>
                <a:cs typeface="Tahoma"/>
              </a:rPr>
              <a:t>D</a:t>
            </a:r>
            <a:r>
              <a:rPr sz="1600" b="1" spc="-80" dirty="0">
                <a:latin typeface="Tahoma"/>
                <a:cs typeface="Tahoma"/>
              </a:rPr>
              <a:t>E</a:t>
            </a:r>
            <a:r>
              <a:rPr sz="1600" b="1" spc="-105" dirty="0">
                <a:latin typeface="Tahoma"/>
                <a:cs typeface="Tahoma"/>
              </a:rPr>
              <a:t> </a:t>
            </a:r>
            <a:r>
              <a:rPr sz="1600" b="1" spc="-135" dirty="0">
                <a:latin typeface="Tahoma"/>
                <a:cs typeface="Tahoma"/>
              </a:rPr>
              <a:t>CONMUTACIÓN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74305" y="4353877"/>
            <a:ext cx="4899025" cy="887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50" i="1" spc="-130" dirty="0">
                <a:latin typeface="Verdana"/>
                <a:cs typeface="Verdana"/>
              </a:rPr>
              <a:t>Tram</a:t>
            </a:r>
            <a:r>
              <a:rPr sz="1450" i="1" spc="-120" dirty="0">
                <a:latin typeface="Verdana"/>
                <a:cs typeface="Verdana"/>
              </a:rPr>
              <a:t>o</a:t>
            </a:r>
            <a:r>
              <a:rPr sz="1450" i="1" spc="-165" dirty="0">
                <a:latin typeface="Verdana"/>
                <a:cs typeface="Verdana"/>
              </a:rPr>
              <a:t> </a:t>
            </a:r>
            <a:r>
              <a:rPr sz="1450" i="1" spc="-140" dirty="0">
                <a:latin typeface="Verdana"/>
                <a:cs typeface="Verdana"/>
              </a:rPr>
              <a:t>A-B</a:t>
            </a:r>
            <a:r>
              <a:rPr sz="1450" i="1" spc="-105" dirty="0">
                <a:latin typeface="Verdana"/>
                <a:cs typeface="Verdana"/>
              </a:rPr>
              <a:t>:</a:t>
            </a:r>
            <a:r>
              <a:rPr sz="1450" i="1" spc="-165" dirty="0">
                <a:latin typeface="Verdana"/>
                <a:cs typeface="Verdana"/>
              </a:rPr>
              <a:t> </a:t>
            </a:r>
            <a:r>
              <a:rPr sz="1400" spc="5" dirty="0">
                <a:latin typeface="Tahoma"/>
                <a:cs typeface="Tahoma"/>
              </a:rPr>
              <a:t>Grupo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de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posiciones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sin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deficiencias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(Figura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95" dirty="0">
                <a:latin typeface="Tahoma"/>
                <a:cs typeface="Tahoma"/>
              </a:rPr>
              <a:t>1</a:t>
            </a:r>
            <a:r>
              <a:rPr sz="1400" spc="-75" dirty="0">
                <a:latin typeface="Tahoma"/>
                <a:cs typeface="Tahoma"/>
              </a:rPr>
              <a:t>)</a:t>
            </a:r>
            <a:r>
              <a:rPr sz="1400" spc="-50" dirty="0">
                <a:latin typeface="Tahoma"/>
                <a:cs typeface="Tahoma"/>
              </a:rPr>
              <a:t>.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ts val="1730"/>
              </a:lnSpc>
              <a:spcBef>
                <a:spcPts val="1614"/>
              </a:spcBef>
            </a:pPr>
            <a:r>
              <a:rPr sz="1450" i="1" spc="-130" dirty="0">
                <a:latin typeface="Verdana"/>
                <a:cs typeface="Verdana"/>
              </a:rPr>
              <a:t>Tram</a:t>
            </a:r>
            <a:r>
              <a:rPr sz="1450" i="1" spc="-120" dirty="0">
                <a:latin typeface="Verdana"/>
                <a:cs typeface="Verdana"/>
              </a:rPr>
              <a:t>o</a:t>
            </a:r>
            <a:r>
              <a:rPr sz="1450" i="1" spc="-165" dirty="0">
                <a:latin typeface="Verdana"/>
                <a:cs typeface="Verdana"/>
              </a:rPr>
              <a:t> </a:t>
            </a:r>
            <a:r>
              <a:rPr sz="1450" i="1" spc="-170" dirty="0">
                <a:latin typeface="Verdana"/>
                <a:cs typeface="Verdana"/>
              </a:rPr>
              <a:t>C-D</a:t>
            </a:r>
            <a:r>
              <a:rPr sz="1450" i="1" spc="-114" dirty="0">
                <a:latin typeface="Verdana"/>
                <a:cs typeface="Verdana"/>
              </a:rPr>
              <a:t>:</a:t>
            </a:r>
            <a:r>
              <a:rPr sz="1450" i="1" spc="-165" dirty="0">
                <a:latin typeface="Verdana"/>
                <a:cs typeface="Verdana"/>
              </a:rPr>
              <a:t> </a:t>
            </a:r>
            <a:r>
              <a:rPr sz="1400" spc="25" dirty="0">
                <a:latin typeface="Tahoma"/>
                <a:cs typeface="Tahoma"/>
              </a:rPr>
              <a:t>Posició</a:t>
            </a:r>
            <a:r>
              <a:rPr sz="1400" spc="35" dirty="0">
                <a:latin typeface="Tahoma"/>
                <a:cs typeface="Tahoma"/>
              </a:rPr>
              <a:t>n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e</a:t>
            </a:r>
            <a:r>
              <a:rPr sz="1400" dirty="0">
                <a:latin typeface="Tahoma"/>
                <a:cs typeface="Tahoma"/>
              </a:rPr>
              <a:t>n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l</a:t>
            </a:r>
            <a:r>
              <a:rPr sz="1400" spc="65" dirty="0">
                <a:latin typeface="Tahoma"/>
                <a:cs typeface="Tahoma"/>
              </a:rPr>
              <a:t>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q</a:t>
            </a:r>
            <a:r>
              <a:rPr sz="1400" spc="5" dirty="0">
                <a:latin typeface="Tahoma"/>
                <a:cs typeface="Tahoma"/>
              </a:rPr>
              <a:t>u</a:t>
            </a:r>
            <a:r>
              <a:rPr sz="1400" dirty="0">
                <a:latin typeface="Tahoma"/>
                <a:cs typeface="Tahoma"/>
              </a:rPr>
              <a:t>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e</a:t>
            </a:r>
            <a:r>
              <a:rPr sz="1400" spc="30" dirty="0">
                <a:latin typeface="Tahoma"/>
                <a:cs typeface="Tahoma"/>
              </a:rPr>
              <a:t>l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contact</a:t>
            </a:r>
            <a:r>
              <a:rPr sz="1400" spc="5" dirty="0">
                <a:latin typeface="Tahoma"/>
                <a:cs typeface="Tahoma"/>
              </a:rPr>
              <a:t>o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s</a:t>
            </a:r>
            <a:r>
              <a:rPr sz="1400" spc="35" dirty="0">
                <a:latin typeface="Tahoma"/>
                <a:cs typeface="Tahoma"/>
              </a:rPr>
              <a:t>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q</a:t>
            </a:r>
            <a:r>
              <a:rPr sz="1400" spc="5" dirty="0">
                <a:latin typeface="Tahoma"/>
                <a:cs typeface="Tahoma"/>
              </a:rPr>
              <a:t>u</a:t>
            </a:r>
            <a:r>
              <a:rPr sz="1400" spc="-10" dirty="0">
                <a:latin typeface="Tahoma"/>
                <a:cs typeface="Tahoma"/>
              </a:rPr>
              <a:t>ed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si</a:t>
            </a:r>
            <a:r>
              <a:rPr sz="1400" spc="45" dirty="0">
                <a:latin typeface="Tahoma"/>
                <a:cs typeface="Tahoma"/>
              </a:rPr>
              <a:t>n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cerrar</a:t>
            </a:r>
            <a:endParaRPr sz="1400">
              <a:latin typeface="Tahoma"/>
              <a:cs typeface="Tahoma"/>
            </a:endParaRPr>
          </a:p>
          <a:p>
            <a:pPr marL="990600">
              <a:lnSpc>
                <a:spcPts val="1670"/>
              </a:lnSpc>
            </a:pPr>
            <a:r>
              <a:rPr sz="1400" spc="85" dirty="0">
                <a:latin typeface="Tahoma"/>
                <a:cs typeface="Tahoma"/>
              </a:rPr>
              <a:t>-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Z</a:t>
            </a:r>
            <a:r>
              <a:rPr sz="1400" spc="-5" dirty="0">
                <a:latin typeface="Tahoma"/>
                <a:cs typeface="Tahoma"/>
              </a:rPr>
              <a:t>ona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de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Arco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85" dirty="0">
                <a:latin typeface="Tahoma"/>
                <a:cs typeface="Tahoma"/>
              </a:rPr>
              <a:t>-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125" dirty="0">
                <a:latin typeface="Tahoma"/>
                <a:cs typeface="Tahoma"/>
              </a:rPr>
              <a:t>(</a:t>
            </a:r>
            <a:r>
              <a:rPr sz="1400" spc="35" dirty="0">
                <a:latin typeface="Tahoma"/>
                <a:cs typeface="Tahoma"/>
              </a:rPr>
              <a:t>Figuras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35" dirty="0">
                <a:latin typeface="Tahoma"/>
                <a:cs typeface="Tahoma"/>
              </a:rPr>
              <a:t>2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75" dirty="0">
                <a:latin typeface="Tahoma"/>
                <a:cs typeface="Tahoma"/>
              </a:rPr>
              <a:t>y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70" dirty="0">
                <a:latin typeface="Tahoma"/>
                <a:cs typeface="Tahoma"/>
              </a:rPr>
              <a:t>3).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74304" y="5417629"/>
            <a:ext cx="5312410" cy="88709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1730"/>
              </a:lnSpc>
              <a:spcBef>
                <a:spcPts val="125"/>
              </a:spcBef>
            </a:pPr>
            <a:r>
              <a:rPr sz="1450" i="1" spc="-130" dirty="0">
                <a:latin typeface="Verdana"/>
                <a:cs typeface="Verdana"/>
              </a:rPr>
              <a:t>Tramo</a:t>
            </a:r>
            <a:r>
              <a:rPr sz="1450" i="1" spc="-160" dirty="0">
                <a:latin typeface="Verdana"/>
                <a:cs typeface="Verdana"/>
              </a:rPr>
              <a:t> </a:t>
            </a:r>
            <a:r>
              <a:rPr sz="1450" i="1" spc="-110" dirty="0">
                <a:latin typeface="Verdana"/>
                <a:cs typeface="Verdana"/>
              </a:rPr>
              <a:t>E-F:</a:t>
            </a:r>
            <a:r>
              <a:rPr sz="1450" i="1" spc="-160" dirty="0">
                <a:latin typeface="Verdana"/>
                <a:cs typeface="Verdana"/>
              </a:rPr>
              <a:t> </a:t>
            </a:r>
            <a:r>
              <a:rPr sz="1400" spc="10" dirty="0">
                <a:latin typeface="Tahoma"/>
                <a:cs typeface="Tahoma"/>
              </a:rPr>
              <a:t>Discontinuidades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algunas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de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las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posiciones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de</a:t>
            </a:r>
            <a:endParaRPr sz="1400" dirty="0">
              <a:latin typeface="Tahoma"/>
              <a:cs typeface="Tahoma"/>
            </a:endParaRPr>
          </a:p>
          <a:p>
            <a:pPr marL="946150" marR="5080" indent="-1270">
              <a:lnSpc>
                <a:spcPts val="1670"/>
              </a:lnSpc>
              <a:spcBef>
                <a:spcPts val="55"/>
              </a:spcBef>
            </a:pPr>
            <a:r>
              <a:rPr sz="1400" spc="15" dirty="0">
                <a:latin typeface="Tahoma"/>
                <a:cs typeface="Tahoma"/>
              </a:rPr>
              <a:t>este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grupo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de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posiciones,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-75" dirty="0">
                <a:latin typeface="Tahoma"/>
                <a:cs typeface="Tahoma"/>
              </a:rPr>
              <a:t>y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todas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ellas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con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30" dirty="0" err="1" smtClean="0">
                <a:latin typeface="Tahoma"/>
                <a:cs typeface="Tahoma"/>
              </a:rPr>
              <a:t>resistencias</a:t>
            </a:r>
            <a:r>
              <a:rPr lang="es-ES" sz="1400" spc="30" dirty="0" smtClean="0">
                <a:latin typeface="Tahoma"/>
                <a:cs typeface="Tahoma"/>
              </a:rPr>
              <a:t> </a:t>
            </a:r>
            <a:r>
              <a:rPr sz="1400" spc="25" dirty="0" err="1" smtClean="0">
                <a:latin typeface="Tahoma"/>
                <a:cs typeface="Tahoma"/>
              </a:rPr>
              <a:t>superiores</a:t>
            </a:r>
            <a:r>
              <a:rPr sz="1400" spc="-90" dirty="0" smtClean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las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del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grupo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anterior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15" dirty="0">
                <a:latin typeface="Tahoma"/>
                <a:cs typeface="Tahoma"/>
              </a:rPr>
              <a:t>(Inversor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</a:t>
            </a:r>
          </a:p>
          <a:p>
            <a:pPr marL="944880">
              <a:lnSpc>
                <a:spcPts val="1630"/>
              </a:lnSpc>
            </a:pPr>
            <a:r>
              <a:rPr sz="1400" spc="5" dirty="0">
                <a:latin typeface="Tahoma"/>
                <a:cs typeface="Tahoma"/>
              </a:rPr>
              <a:t>problemas)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spc="85" dirty="0">
                <a:latin typeface="Tahoma"/>
                <a:cs typeface="Tahoma"/>
              </a:rPr>
              <a:t>-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Zona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de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Calentamiento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-.</a:t>
            </a:r>
            <a:endParaRPr sz="1400" dirty="0">
              <a:latin typeface="Tahoma"/>
              <a:cs typeface="Tahom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99603" y="1352296"/>
            <a:ext cx="3657599" cy="2426969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874304" y="3544823"/>
            <a:ext cx="5916930" cy="632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5334000">
              <a:lnSpc>
                <a:spcPct val="99400"/>
              </a:lnSpc>
              <a:spcBef>
                <a:spcPts val="105"/>
              </a:spcBef>
            </a:pPr>
            <a:r>
              <a:rPr sz="1200" spc="20" dirty="0" err="1">
                <a:latin typeface="Tahoma"/>
                <a:cs typeface="Tahoma"/>
              </a:rPr>
              <a:t>Figur</a:t>
            </a:r>
            <a:r>
              <a:rPr sz="1200" spc="30" dirty="0" err="1">
                <a:latin typeface="Tahoma"/>
                <a:cs typeface="Tahoma"/>
              </a:rPr>
              <a:t>a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-25" dirty="0" smtClean="0">
                <a:latin typeface="Tahoma"/>
                <a:cs typeface="Tahoma"/>
              </a:rPr>
              <a:t>1</a:t>
            </a:r>
            <a:r>
              <a:rPr lang="es-ES" sz="1200" spc="-25" dirty="0" smtClean="0">
                <a:latin typeface="Tahoma"/>
                <a:cs typeface="Tahoma"/>
              </a:rPr>
              <a:t> </a:t>
            </a:r>
            <a:r>
              <a:rPr sz="1400" spc="-10" dirty="0" err="1" smtClean="0">
                <a:latin typeface="Tahoma"/>
                <a:cs typeface="Tahoma"/>
              </a:rPr>
              <a:t>Observando</a:t>
            </a:r>
            <a:r>
              <a:rPr sz="1400" spc="65" dirty="0" smtClean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el</a:t>
            </a:r>
            <a:r>
              <a:rPr sz="1400" spc="70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registro</a:t>
            </a:r>
            <a:r>
              <a:rPr sz="1400" spc="70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del</a:t>
            </a:r>
            <a:r>
              <a:rPr sz="1400" spc="7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ensayo</a:t>
            </a:r>
            <a:r>
              <a:rPr sz="1400" spc="7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de</a:t>
            </a:r>
            <a:r>
              <a:rPr sz="1400" spc="70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resistencia</a:t>
            </a:r>
            <a:r>
              <a:rPr sz="1400" spc="7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de</a:t>
            </a:r>
            <a:r>
              <a:rPr sz="1400" spc="75" dirty="0">
                <a:latin typeface="Tahoma"/>
                <a:cs typeface="Tahoma"/>
              </a:rPr>
              <a:t> </a:t>
            </a:r>
            <a:r>
              <a:rPr sz="1400" spc="10" dirty="0" err="1">
                <a:latin typeface="Tahoma"/>
                <a:cs typeface="Tahoma"/>
              </a:rPr>
              <a:t>conmutación</a:t>
            </a:r>
            <a:r>
              <a:rPr sz="1400" spc="80" dirty="0">
                <a:latin typeface="Tahoma"/>
                <a:cs typeface="Tahoma"/>
              </a:rPr>
              <a:t> </a:t>
            </a:r>
            <a:r>
              <a:rPr sz="1400" spc="35" dirty="0" smtClean="0">
                <a:latin typeface="Tahoma"/>
                <a:cs typeface="Tahoma"/>
              </a:rPr>
              <a:t>se</a:t>
            </a:r>
            <a:r>
              <a:rPr lang="es-ES" sz="1400" spc="35" dirty="0" smtClean="0">
                <a:latin typeface="Tahoma"/>
                <a:cs typeface="Tahoma"/>
              </a:rPr>
              <a:t> </a:t>
            </a:r>
            <a:r>
              <a:rPr sz="1400" spc="-10" dirty="0" err="1" smtClean="0">
                <a:latin typeface="Tahoma"/>
                <a:cs typeface="Tahoma"/>
              </a:rPr>
              <a:t>puede</a:t>
            </a:r>
            <a:r>
              <a:rPr sz="1400" spc="-95" dirty="0" smtClean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deducir</a:t>
            </a:r>
            <a:r>
              <a:rPr sz="1400" dirty="0">
                <a:latin typeface="Tahoma"/>
                <a:cs typeface="Tahoma"/>
              </a:rPr>
              <a:t>: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9341724" y="3544823"/>
            <a:ext cx="5829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70" dirty="0">
                <a:latin typeface="Tahoma"/>
                <a:cs typeface="Tahoma"/>
              </a:rPr>
              <a:t>F</a:t>
            </a:r>
            <a:r>
              <a:rPr sz="1200" spc="10" dirty="0">
                <a:latin typeface="Tahoma"/>
                <a:cs typeface="Tahoma"/>
              </a:rPr>
              <a:t>igur</a:t>
            </a:r>
            <a:r>
              <a:rPr sz="1200" spc="20" dirty="0">
                <a:latin typeface="Tahoma"/>
                <a:cs typeface="Tahoma"/>
              </a:rPr>
              <a:t>a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2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903754" y="6030467"/>
            <a:ext cx="5829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20" dirty="0">
                <a:latin typeface="Tahoma"/>
                <a:cs typeface="Tahoma"/>
              </a:rPr>
              <a:t>Figur</a:t>
            </a:r>
            <a:r>
              <a:rPr sz="1200" spc="30" dirty="0">
                <a:latin typeface="Tahoma"/>
                <a:cs typeface="Tahoma"/>
              </a:rPr>
              <a:t>a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3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2.3.10	MANTENIMIENTO</a:t>
            </a:r>
            <a:r>
              <a:rPr spc="-15" dirty="0"/>
              <a:t> </a:t>
            </a:r>
            <a:r>
              <a:rPr spc="-5" dirty="0"/>
              <a:t>PREDICTIVO.</a:t>
            </a:r>
            <a:r>
              <a:rPr spc="-15" dirty="0"/>
              <a:t> </a:t>
            </a:r>
            <a:r>
              <a:rPr spc="-5" dirty="0"/>
              <a:t>Medida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resistencia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conmutación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48574" y="6383274"/>
            <a:ext cx="526923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Electricas.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67827" y="6383274"/>
            <a:ext cx="21336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42667" y="5824042"/>
            <a:ext cx="14668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5"/>
              </a:lnSpc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lio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79716" y="744494"/>
            <a:ext cx="1756104" cy="131445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79716" y="2116094"/>
            <a:ext cx="1756104" cy="131445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79716" y="4859294"/>
            <a:ext cx="1756104" cy="131445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79716" y="3487694"/>
            <a:ext cx="1756104" cy="131445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874305" y="1279398"/>
            <a:ext cx="6734809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spc="-55" dirty="0">
                <a:latin typeface="Tahoma"/>
                <a:cs typeface="Tahoma"/>
              </a:rPr>
              <a:t>DETALLES</a:t>
            </a:r>
            <a:r>
              <a:rPr sz="1600" b="1" spc="-105" dirty="0">
                <a:latin typeface="Tahoma"/>
                <a:cs typeface="Tahoma"/>
              </a:rPr>
              <a:t> </a:t>
            </a:r>
            <a:r>
              <a:rPr sz="1600" b="1" spc="-90" dirty="0">
                <a:latin typeface="Tahoma"/>
                <a:cs typeface="Tahoma"/>
              </a:rPr>
              <a:t>DE</a:t>
            </a:r>
            <a:r>
              <a:rPr sz="1600" b="1" spc="-105" dirty="0">
                <a:latin typeface="Tahoma"/>
                <a:cs typeface="Tahoma"/>
              </a:rPr>
              <a:t> </a:t>
            </a:r>
            <a:r>
              <a:rPr sz="1600" b="1" spc="-110" dirty="0">
                <a:latin typeface="Tahoma"/>
                <a:cs typeface="Tahoma"/>
              </a:rPr>
              <a:t>CONTACTOS</a:t>
            </a:r>
            <a:r>
              <a:rPr sz="1600" b="1" spc="-105" dirty="0">
                <a:latin typeface="Tahoma"/>
                <a:cs typeface="Tahoma"/>
              </a:rPr>
              <a:t> </a:t>
            </a:r>
            <a:r>
              <a:rPr sz="1600" b="1" spc="-110" dirty="0">
                <a:latin typeface="Tahoma"/>
                <a:cs typeface="Tahoma"/>
              </a:rPr>
              <a:t>FIJOS</a:t>
            </a:r>
            <a:r>
              <a:rPr sz="1600" b="1" spc="-105" dirty="0">
                <a:latin typeface="Tahoma"/>
                <a:cs typeface="Tahoma"/>
              </a:rPr>
              <a:t> </a:t>
            </a:r>
            <a:r>
              <a:rPr sz="1600" b="1" spc="-130" dirty="0">
                <a:latin typeface="Tahoma"/>
                <a:cs typeface="Tahoma"/>
              </a:rPr>
              <a:t>y</a:t>
            </a:r>
            <a:r>
              <a:rPr sz="1600" b="1" spc="-100" dirty="0">
                <a:latin typeface="Tahoma"/>
                <a:cs typeface="Tahoma"/>
              </a:rPr>
              <a:t> </a:t>
            </a:r>
            <a:r>
              <a:rPr sz="1600" b="1" spc="-125" dirty="0">
                <a:latin typeface="Tahoma"/>
                <a:cs typeface="Tahoma"/>
              </a:rPr>
              <a:t>MÓVILES</a:t>
            </a:r>
            <a:r>
              <a:rPr sz="1600" b="1" spc="-100" dirty="0">
                <a:latin typeface="Tahoma"/>
                <a:cs typeface="Tahoma"/>
              </a:rPr>
              <a:t> </a:t>
            </a:r>
            <a:r>
              <a:rPr sz="1600" b="1" spc="-60" dirty="0">
                <a:latin typeface="Tahoma"/>
                <a:cs typeface="Tahoma"/>
              </a:rPr>
              <a:t>DEL</a:t>
            </a:r>
            <a:r>
              <a:rPr sz="1600" b="1" spc="-100" dirty="0">
                <a:latin typeface="Tahoma"/>
                <a:cs typeface="Tahoma"/>
              </a:rPr>
              <a:t> </a:t>
            </a:r>
            <a:r>
              <a:rPr sz="1600" b="1" spc="-75" dirty="0">
                <a:latin typeface="Tahoma"/>
                <a:cs typeface="Tahoma"/>
              </a:rPr>
              <a:t>SELECTOR</a:t>
            </a:r>
            <a:r>
              <a:rPr sz="1600" b="1" spc="-100" dirty="0">
                <a:latin typeface="Tahoma"/>
                <a:cs typeface="Tahoma"/>
              </a:rPr>
              <a:t> </a:t>
            </a:r>
            <a:r>
              <a:rPr sz="1600" b="1" spc="-75" dirty="0">
                <a:latin typeface="Tahoma"/>
                <a:cs typeface="Tahoma"/>
              </a:rPr>
              <a:t>e</a:t>
            </a:r>
            <a:r>
              <a:rPr sz="1600" b="1" spc="-95" dirty="0">
                <a:latin typeface="Tahoma"/>
                <a:cs typeface="Tahoma"/>
              </a:rPr>
              <a:t> </a:t>
            </a:r>
            <a:r>
              <a:rPr sz="1600" b="1" spc="-135" dirty="0">
                <a:latin typeface="Tahoma"/>
                <a:cs typeface="Tahoma"/>
              </a:rPr>
              <a:t>INVERSOR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60063" y="3236976"/>
            <a:ext cx="5557520" cy="30041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15" algn="just">
              <a:spcBef>
                <a:spcPts val="95"/>
              </a:spcBef>
              <a:buFont typeface="Wingdings"/>
              <a:buChar char=""/>
              <a:tabLst>
                <a:tab pos="198120" algn="l"/>
              </a:tabLst>
            </a:pPr>
            <a:r>
              <a:rPr sz="1400" spc="70" dirty="0">
                <a:latin typeface="Tahoma"/>
                <a:cs typeface="Tahoma"/>
              </a:rPr>
              <a:t>El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perfil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de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las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curvas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que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se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muestran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 </a:t>
            </a:r>
            <a:r>
              <a:rPr sz="1400" spc="20" dirty="0">
                <a:latin typeface="Tahoma"/>
                <a:cs typeface="Tahoma"/>
              </a:rPr>
              <a:t>estos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15" dirty="0" err="1">
                <a:latin typeface="Tahoma"/>
                <a:cs typeface="Tahoma"/>
              </a:rPr>
              <a:t>gráficos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15" dirty="0" err="1" smtClean="0">
                <a:latin typeface="Tahoma"/>
                <a:cs typeface="Tahoma"/>
              </a:rPr>
              <a:t>permiten</a:t>
            </a:r>
            <a:r>
              <a:rPr lang="es-ES" sz="1400" spc="15" dirty="0" smtClean="0">
                <a:latin typeface="Tahoma"/>
                <a:cs typeface="Tahoma"/>
              </a:rPr>
              <a:t> </a:t>
            </a:r>
            <a:r>
              <a:rPr sz="1400" spc="20" dirty="0" err="1" smtClean="0">
                <a:latin typeface="Tahoma"/>
                <a:cs typeface="Tahoma"/>
              </a:rPr>
              <a:t>intuir</a:t>
            </a:r>
            <a:r>
              <a:rPr sz="1400" spc="25" dirty="0" smtClean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si</a:t>
            </a:r>
            <a:r>
              <a:rPr sz="1400" spc="5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el</a:t>
            </a:r>
            <a:r>
              <a:rPr sz="1400" spc="50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desplazamiento</a:t>
            </a:r>
            <a:r>
              <a:rPr sz="1400" spc="15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entre</a:t>
            </a:r>
            <a:r>
              <a:rPr sz="1400" spc="15" dirty="0">
                <a:latin typeface="Tahoma"/>
                <a:cs typeface="Tahoma"/>
              </a:rPr>
              <a:t> </a:t>
            </a:r>
            <a:r>
              <a:rPr sz="1400" spc="-15" dirty="0">
                <a:latin typeface="Tahoma"/>
                <a:cs typeface="Tahoma"/>
              </a:rPr>
              <a:t>c.fijo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spc="-75" dirty="0">
                <a:latin typeface="Tahoma"/>
                <a:cs typeface="Tahoma"/>
              </a:rPr>
              <a:t>y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c.móvil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se</a:t>
            </a:r>
            <a:r>
              <a:rPr sz="1400" spc="35" dirty="0">
                <a:latin typeface="Tahoma"/>
                <a:cs typeface="Tahoma"/>
              </a:rPr>
              <a:t> </a:t>
            </a:r>
            <a:r>
              <a:rPr sz="1400" dirty="0" err="1">
                <a:latin typeface="Tahoma"/>
                <a:cs typeface="Tahoma"/>
              </a:rPr>
              <a:t>efectúa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spc="-5" dirty="0" err="1" smtClean="0">
                <a:latin typeface="Tahoma"/>
                <a:cs typeface="Tahoma"/>
              </a:rPr>
              <a:t>en</a:t>
            </a:r>
            <a:r>
              <a:rPr lang="es-ES" sz="1400" spc="-5" dirty="0" smtClean="0">
                <a:latin typeface="Tahoma"/>
                <a:cs typeface="Tahoma"/>
              </a:rPr>
              <a:t> </a:t>
            </a:r>
            <a:r>
              <a:rPr sz="1400" spc="15" dirty="0" err="1" smtClean="0">
                <a:latin typeface="Tahoma"/>
                <a:cs typeface="Tahoma"/>
              </a:rPr>
              <a:t>condiciones</a:t>
            </a:r>
            <a:r>
              <a:rPr sz="1400" spc="15" dirty="0" smtClean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adecuadas, </a:t>
            </a:r>
            <a:r>
              <a:rPr sz="1400" spc="-75" dirty="0">
                <a:latin typeface="Tahoma"/>
                <a:cs typeface="Tahoma"/>
              </a:rPr>
              <a:t>y </a:t>
            </a:r>
            <a:r>
              <a:rPr sz="1400" spc="15" dirty="0">
                <a:latin typeface="Tahoma"/>
                <a:cs typeface="Tahoma"/>
              </a:rPr>
              <a:t>por </a:t>
            </a:r>
            <a:r>
              <a:rPr sz="1400" spc="35" dirty="0">
                <a:latin typeface="Tahoma"/>
                <a:cs typeface="Tahoma"/>
              </a:rPr>
              <a:t>lo </a:t>
            </a:r>
            <a:r>
              <a:rPr sz="1400" spc="-15" dirty="0">
                <a:latin typeface="Tahoma"/>
                <a:cs typeface="Tahoma"/>
              </a:rPr>
              <a:t>tanto, </a:t>
            </a:r>
            <a:r>
              <a:rPr sz="1400" spc="15" dirty="0">
                <a:latin typeface="Tahoma"/>
                <a:cs typeface="Tahoma"/>
              </a:rPr>
              <a:t>permiten </a:t>
            </a:r>
            <a:r>
              <a:rPr sz="1400" spc="10" dirty="0">
                <a:latin typeface="Tahoma"/>
                <a:cs typeface="Tahoma"/>
              </a:rPr>
              <a:t>evaluar </a:t>
            </a:r>
            <a:r>
              <a:rPr sz="1400" spc="45" dirty="0">
                <a:latin typeface="Tahoma"/>
                <a:cs typeface="Tahoma"/>
              </a:rPr>
              <a:t>el </a:t>
            </a:r>
            <a:r>
              <a:rPr sz="1400" dirty="0" err="1">
                <a:latin typeface="Tahoma"/>
                <a:cs typeface="Tahoma"/>
              </a:rPr>
              <a:t>estado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-10" dirty="0" smtClean="0">
                <a:latin typeface="Tahoma"/>
                <a:cs typeface="Tahoma"/>
              </a:rPr>
              <a:t>de</a:t>
            </a:r>
            <a:r>
              <a:rPr lang="es-ES" sz="1400" spc="-10" dirty="0" smtClean="0">
                <a:latin typeface="Tahoma"/>
                <a:cs typeface="Tahoma"/>
              </a:rPr>
              <a:t> </a:t>
            </a:r>
            <a:r>
              <a:rPr sz="1400" spc="40" dirty="0" err="1" smtClean="0">
                <a:latin typeface="Tahoma"/>
                <a:cs typeface="Tahoma"/>
              </a:rPr>
              <a:t>los</a:t>
            </a:r>
            <a:r>
              <a:rPr sz="1400" spc="40" dirty="0" smtClean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contactos </a:t>
            </a:r>
            <a:r>
              <a:rPr sz="1400" dirty="0">
                <a:latin typeface="Tahoma"/>
                <a:cs typeface="Tahoma"/>
              </a:rPr>
              <a:t>fijos </a:t>
            </a:r>
            <a:r>
              <a:rPr sz="1400" spc="-75" dirty="0">
                <a:latin typeface="Tahoma"/>
                <a:cs typeface="Tahoma"/>
              </a:rPr>
              <a:t>y </a:t>
            </a:r>
            <a:r>
              <a:rPr sz="1400" spc="15" dirty="0">
                <a:latin typeface="Tahoma"/>
                <a:cs typeface="Tahoma"/>
              </a:rPr>
              <a:t>móviles </a:t>
            </a:r>
            <a:r>
              <a:rPr sz="1400" spc="25" dirty="0">
                <a:latin typeface="Tahoma"/>
                <a:cs typeface="Tahoma"/>
              </a:rPr>
              <a:t>del selector </a:t>
            </a:r>
            <a:r>
              <a:rPr sz="1400" dirty="0">
                <a:latin typeface="Tahoma"/>
                <a:cs typeface="Tahoma"/>
              </a:rPr>
              <a:t>e </a:t>
            </a:r>
            <a:r>
              <a:rPr sz="1400" spc="20" dirty="0">
                <a:latin typeface="Tahoma"/>
                <a:cs typeface="Tahoma"/>
              </a:rPr>
              <a:t>inversor </a:t>
            </a:r>
            <a:r>
              <a:rPr sz="1400" spc="25" dirty="0">
                <a:latin typeface="Tahoma"/>
                <a:cs typeface="Tahoma"/>
              </a:rPr>
              <a:t>del </a:t>
            </a:r>
            <a:r>
              <a:rPr sz="1400" spc="20" dirty="0" err="1">
                <a:latin typeface="Tahoma"/>
                <a:cs typeface="Tahoma"/>
              </a:rPr>
              <a:t>regulador</a:t>
            </a:r>
            <a:r>
              <a:rPr sz="1400" spc="20" dirty="0">
                <a:latin typeface="Tahoma"/>
                <a:cs typeface="Tahoma"/>
              </a:rPr>
              <a:t> </a:t>
            </a:r>
            <a:r>
              <a:rPr sz="1400" spc="-10" dirty="0" smtClean="0">
                <a:latin typeface="Tahoma"/>
                <a:cs typeface="Tahoma"/>
              </a:rPr>
              <a:t>de</a:t>
            </a:r>
            <a:r>
              <a:rPr lang="es-ES" sz="1400" spc="-10" dirty="0" smtClean="0">
                <a:latin typeface="Tahoma"/>
                <a:cs typeface="Tahoma"/>
              </a:rPr>
              <a:t> </a:t>
            </a:r>
            <a:r>
              <a:rPr sz="1400" dirty="0" err="1" smtClean="0">
                <a:latin typeface="Tahoma"/>
                <a:cs typeface="Tahoma"/>
              </a:rPr>
              <a:t>tensión</a:t>
            </a:r>
            <a:r>
              <a:rPr sz="1400" dirty="0">
                <a:latin typeface="Tahoma"/>
                <a:cs typeface="Tahoma"/>
              </a:rPr>
              <a:t>.</a:t>
            </a:r>
          </a:p>
          <a:p>
            <a:pPr>
              <a:spcBef>
                <a:spcPts val="20"/>
              </a:spcBef>
              <a:buFont typeface="Wingdings"/>
              <a:buChar char=""/>
            </a:pPr>
            <a:endParaRPr sz="1350" dirty="0">
              <a:latin typeface="Tahoma"/>
              <a:cs typeface="Tahoma"/>
            </a:endParaRPr>
          </a:p>
          <a:p>
            <a:pPr marL="12700" marR="5080" algn="just">
              <a:buFont typeface="Wingdings"/>
              <a:buChar char=""/>
              <a:tabLst>
                <a:tab pos="198120" algn="l"/>
              </a:tabLst>
            </a:pPr>
            <a:r>
              <a:rPr sz="1400" spc="5" dirty="0">
                <a:latin typeface="Tahoma"/>
                <a:cs typeface="Tahoma"/>
              </a:rPr>
              <a:t>Fijado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un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valor</a:t>
            </a:r>
            <a:r>
              <a:rPr sz="1400" spc="20" dirty="0">
                <a:latin typeface="Tahoma"/>
                <a:cs typeface="Tahoma"/>
              </a:rPr>
              <a:t> nominal</a:t>
            </a:r>
            <a:r>
              <a:rPr sz="1400" spc="25" dirty="0">
                <a:latin typeface="Tahoma"/>
                <a:cs typeface="Tahoma"/>
              </a:rPr>
              <a:t> </a:t>
            </a:r>
            <a:r>
              <a:rPr sz="1400" spc="-20" dirty="0">
                <a:latin typeface="Tahoma"/>
                <a:cs typeface="Tahoma"/>
              </a:rPr>
              <a:t>o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admisible</a:t>
            </a:r>
            <a:r>
              <a:rPr sz="1400" spc="3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de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resistencia</a:t>
            </a:r>
            <a:r>
              <a:rPr sz="1400" spc="20" dirty="0">
                <a:latin typeface="Tahoma"/>
                <a:cs typeface="Tahoma"/>
              </a:rPr>
              <a:t>,</a:t>
            </a:r>
            <a:r>
              <a:rPr sz="1400" spc="25" dirty="0">
                <a:latin typeface="Tahoma"/>
                <a:cs typeface="Tahoma"/>
              </a:rPr>
              <a:t> </a:t>
            </a:r>
            <a:r>
              <a:rPr sz="1400" spc="-5" dirty="0" err="1" smtClean="0">
                <a:latin typeface="Tahoma"/>
                <a:cs typeface="Tahoma"/>
              </a:rPr>
              <a:t>pueden</a:t>
            </a:r>
            <a:r>
              <a:rPr lang="es-ES" sz="1400" spc="-5" dirty="0" smtClean="0">
                <a:latin typeface="Tahoma"/>
                <a:cs typeface="Tahoma"/>
              </a:rPr>
              <a:t> </a:t>
            </a:r>
            <a:r>
              <a:rPr sz="1400" spc="20" dirty="0" err="1" smtClean="0">
                <a:latin typeface="Tahoma"/>
                <a:cs typeface="Tahoma"/>
              </a:rPr>
              <a:t>conocerse</a:t>
            </a:r>
            <a:r>
              <a:rPr sz="1400" spc="-90" dirty="0" smtClean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las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variaciones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75" dirty="0">
                <a:latin typeface="Tahoma"/>
                <a:cs typeface="Tahoma"/>
              </a:rPr>
              <a:t>y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por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lo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tanto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controlar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los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desgastes</a:t>
            </a:r>
            <a:r>
              <a:rPr sz="1400" spc="10" dirty="0">
                <a:latin typeface="Tahoma"/>
                <a:cs typeface="Tahoma"/>
              </a:rPr>
              <a:t>.</a:t>
            </a:r>
            <a:endParaRPr sz="1400" dirty="0">
              <a:latin typeface="Tahoma"/>
              <a:cs typeface="Tahoma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350" dirty="0">
              <a:latin typeface="Tahoma"/>
              <a:cs typeface="Tahoma"/>
            </a:endParaRPr>
          </a:p>
          <a:p>
            <a:pPr marL="12700" marR="5080" algn="just">
              <a:buFont typeface="Wingdings"/>
              <a:buChar char=""/>
              <a:tabLst>
                <a:tab pos="198120" algn="l"/>
              </a:tabLst>
            </a:pPr>
            <a:r>
              <a:rPr sz="1400" spc="50" dirty="0">
                <a:latin typeface="Tahoma"/>
                <a:cs typeface="Tahoma"/>
              </a:rPr>
              <a:t>La </a:t>
            </a:r>
            <a:r>
              <a:rPr sz="1400" spc="15" dirty="0">
                <a:latin typeface="Tahoma"/>
                <a:cs typeface="Tahoma"/>
              </a:rPr>
              <a:t>diagnosis </a:t>
            </a:r>
            <a:r>
              <a:rPr sz="1400" dirty="0">
                <a:latin typeface="Tahoma"/>
                <a:cs typeface="Tahoma"/>
              </a:rPr>
              <a:t>definitiva exige </a:t>
            </a:r>
            <a:r>
              <a:rPr sz="1400" spc="45" dirty="0">
                <a:latin typeface="Tahoma"/>
                <a:cs typeface="Tahoma"/>
              </a:rPr>
              <a:t>la </a:t>
            </a:r>
            <a:r>
              <a:rPr sz="1400" spc="20" dirty="0">
                <a:latin typeface="Tahoma"/>
                <a:cs typeface="Tahoma"/>
              </a:rPr>
              <a:t>consulta </a:t>
            </a:r>
            <a:r>
              <a:rPr sz="1400" spc="-5" dirty="0">
                <a:latin typeface="Tahoma"/>
                <a:cs typeface="Tahoma"/>
              </a:rPr>
              <a:t>de </a:t>
            </a:r>
            <a:r>
              <a:rPr sz="1400" spc="20" dirty="0">
                <a:latin typeface="Tahoma"/>
                <a:cs typeface="Tahoma"/>
              </a:rPr>
              <a:t>otros </a:t>
            </a:r>
            <a:r>
              <a:rPr sz="1400" spc="5" dirty="0">
                <a:latin typeface="Tahoma"/>
                <a:cs typeface="Tahoma"/>
              </a:rPr>
              <a:t>ensayos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spc="-75" dirty="0">
                <a:latin typeface="Tahoma"/>
                <a:cs typeface="Tahoma"/>
              </a:rPr>
              <a:t>y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45" dirty="0" smtClean="0">
                <a:latin typeface="Tahoma"/>
                <a:cs typeface="Tahoma"/>
              </a:rPr>
              <a:t>la</a:t>
            </a:r>
            <a:r>
              <a:rPr lang="es-ES" sz="1400" spc="45" dirty="0" smtClean="0">
                <a:latin typeface="Tahoma"/>
                <a:cs typeface="Tahoma"/>
              </a:rPr>
              <a:t> </a:t>
            </a:r>
            <a:r>
              <a:rPr sz="1400" dirty="0" err="1" smtClean="0">
                <a:latin typeface="Tahoma"/>
                <a:cs typeface="Tahoma"/>
              </a:rPr>
              <a:t>comparativa</a:t>
            </a:r>
            <a:r>
              <a:rPr sz="1400" spc="-85" dirty="0" smtClean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este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tipo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pruebas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realizadas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unidades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gemelas</a:t>
            </a:r>
            <a:r>
              <a:rPr sz="1400" spc="20" dirty="0">
                <a:latin typeface="Tahoma"/>
                <a:cs typeface="Tahoma"/>
              </a:rPr>
              <a:t>.</a:t>
            </a:r>
            <a:endParaRPr sz="1400" dirty="0">
              <a:latin typeface="Tahoma"/>
              <a:cs typeface="Tahoma"/>
            </a:endParaRPr>
          </a:p>
          <a:p>
            <a:pPr>
              <a:spcBef>
                <a:spcPts val="30"/>
              </a:spcBef>
              <a:buFont typeface="Wingdings"/>
              <a:buChar char=""/>
            </a:pPr>
            <a:endParaRPr sz="1350" dirty="0">
              <a:latin typeface="Tahoma"/>
              <a:cs typeface="Tahoma"/>
            </a:endParaRPr>
          </a:p>
          <a:p>
            <a:pPr marL="12700" marR="5080" algn="just">
              <a:spcBef>
                <a:spcPts val="5"/>
              </a:spcBef>
              <a:buFont typeface="Wingdings"/>
              <a:buChar char=""/>
              <a:tabLst>
                <a:tab pos="198120" algn="l"/>
              </a:tabLst>
            </a:pPr>
            <a:r>
              <a:rPr sz="1400" spc="25" dirty="0">
                <a:latin typeface="Tahoma"/>
                <a:cs typeface="Tahoma"/>
              </a:rPr>
              <a:t>Este </a:t>
            </a:r>
            <a:r>
              <a:rPr sz="1400" spc="-5" dirty="0">
                <a:latin typeface="Tahoma"/>
                <a:cs typeface="Tahoma"/>
              </a:rPr>
              <a:t>ensayo </a:t>
            </a:r>
            <a:r>
              <a:rPr sz="1400" spc="15" dirty="0">
                <a:latin typeface="Tahoma"/>
                <a:cs typeface="Tahoma"/>
              </a:rPr>
              <a:t>sirve </a:t>
            </a:r>
            <a:r>
              <a:rPr sz="1400" spc="5" dirty="0">
                <a:latin typeface="Tahoma"/>
                <a:cs typeface="Tahoma"/>
              </a:rPr>
              <a:t>como </a:t>
            </a:r>
            <a:r>
              <a:rPr sz="1400" spc="20" dirty="0">
                <a:latin typeface="Tahoma"/>
                <a:cs typeface="Tahoma"/>
              </a:rPr>
              <a:t>referencia </a:t>
            </a:r>
            <a:r>
              <a:rPr sz="1400" spc="15" dirty="0">
                <a:latin typeface="Tahoma"/>
                <a:cs typeface="Tahoma"/>
              </a:rPr>
              <a:t>para </a:t>
            </a:r>
            <a:r>
              <a:rPr sz="1400" spc="25" dirty="0">
                <a:latin typeface="Tahoma"/>
                <a:cs typeface="Tahoma"/>
              </a:rPr>
              <a:t>contrastar</a:t>
            </a:r>
            <a:r>
              <a:rPr sz="1400" spc="25" dirty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con </a:t>
            </a:r>
            <a:r>
              <a:rPr sz="1400" spc="25" dirty="0" err="1" smtClean="0">
                <a:latin typeface="Tahoma"/>
                <a:cs typeface="Tahoma"/>
              </a:rPr>
              <a:t>resultados</a:t>
            </a:r>
            <a:r>
              <a:rPr lang="es-ES" sz="1400" spc="25" dirty="0" smtClean="0">
                <a:latin typeface="Tahoma"/>
                <a:cs typeface="Tahoma"/>
              </a:rPr>
              <a:t> </a:t>
            </a:r>
            <a:r>
              <a:rPr sz="1400" spc="15" dirty="0" err="1" smtClean="0">
                <a:latin typeface="Tahoma"/>
                <a:cs typeface="Tahoma"/>
              </a:rPr>
              <a:t>después</a:t>
            </a:r>
            <a:r>
              <a:rPr sz="1400" spc="-95" dirty="0" smtClean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de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la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reparación</a:t>
            </a:r>
            <a:r>
              <a:rPr sz="1400" spc="15" dirty="0">
                <a:latin typeface="Tahoma"/>
                <a:cs typeface="Tahoma"/>
              </a:rPr>
              <a:t>.</a:t>
            </a:r>
            <a:endParaRPr sz="1400" dirty="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704322" y="1782826"/>
            <a:ext cx="3228975" cy="1489075"/>
            <a:chOff x="201752" y="1782825"/>
            <a:chExt cx="3228975" cy="148907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2233" y="1961895"/>
              <a:ext cx="1481328" cy="120015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16233" y="1782825"/>
              <a:ext cx="1524000" cy="119024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16039" y="1885695"/>
              <a:ext cx="3200400" cy="1371600"/>
            </a:xfrm>
            <a:custGeom>
              <a:avLst/>
              <a:gdLst/>
              <a:ahLst/>
              <a:cxnLst/>
              <a:rect l="l" t="t" r="r" b="b"/>
              <a:pathLst>
                <a:path w="3200400" h="1371600">
                  <a:moveTo>
                    <a:pt x="0" y="0"/>
                  </a:moveTo>
                  <a:lnTo>
                    <a:pt x="0" y="1371599"/>
                  </a:lnTo>
                  <a:lnTo>
                    <a:pt x="3200400" y="1371599"/>
                  </a:lnTo>
                  <a:lnTo>
                    <a:pt x="3200400" y="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FF0101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5361922" y="1782064"/>
            <a:ext cx="3305175" cy="1489710"/>
            <a:chOff x="3859352" y="1782064"/>
            <a:chExt cx="3305175" cy="1489710"/>
          </a:xfrm>
        </p:grpSpPr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49833" y="1782064"/>
              <a:ext cx="1524000" cy="121615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50033" y="1947417"/>
              <a:ext cx="1524000" cy="123367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873639" y="1885696"/>
              <a:ext cx="3276600" cy="1371600"/>
            </a:xfrm>
            <a:custGeom>
              <a:avLst/>
              <a:gdLst/>
              <a:ahLst/>
              <a:cxnLst/>
              <a:rect l="l" t="t" r="r" b="b"/>
              <a:pathLst>
                <a:path w="3276600" h="1371600">
                  <a:moveTo>
                    <a:pt x="0" y="0"/>
                  </a:moveTo>
                  <a:lnTo>
                    <a:pt x="0" y="1371599"/>
                  </a:lnTo>
                  <a:lnTo>
                    <a:pt x="3276587" y="1371599"/>
                  </a:lnTo>
                  <a:lnTo>
                    <a:pt x="3276587" y="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FF0101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2.3.10	MANTENIMIENTO</a:t>
            </a:r>
            <a:r>
              <a:rPr spc="-15" dirty="0"/>
              <a:t> </a:t>
            </a:r>
            <a:r>
              <a:rPr spc="-5" dirty="0"/>
              <a:t>PREDICTIVO.</a:t>
            </a:r>
            <a:r>
              <a:rPr spc="-15" dirty="0"/>
              <a:t> </a:t>
            </a:r>
            <a:r>
              <a:rPr spc="-5" dirty="0"/>
              <a:t>Medida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resistencia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conmutación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74305" y="1046227"/>
            <a:ext cx="4126229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spc="-55" dirty="0">
                <a:latin typeface="Tahoma"/>
                <a:cs typeface="Tahoma"/>
              </a:rPr>
              <a:t>DETALLE</a:t>
            </a:r>
            <a:r>
              <a:rPr sz="1600" b="1" spc="-50" dirty="0">
                <a:latin typeface="Tahoma"/>
                <a:cs typeface="Tahoma"/>
              </a:rPr>
              <a:t>S</a:t>
            </a:r>
            <a:r>
              <a:rPr sz="1600" b="1" spc="-100" dirty="0">
                <a:latin typeface="Tahoma"/>
                <a:cs typeface="Tahoma"/>
              </a:rPr>
              <a:t> D</a:t>
            </a:r>
            <a:r>
              <a:rPr sz="1600" b="1" spc="-80" dirty="0">
                <a:latin typeface="Tahoma"/>
                <a:cs typeface="Tahoma"/>
              </a:rPr>
              <a:t>E</a:t>
            </a:r>
            <a:r>
              <a:rPr sz="1600" b="1" spc="-100" dirty="0">
                <a:latin typeface="Tahoma"/>
                <a:cs typeface="Tahoma"/>
              </a:rPr>
              <a:t> CONTAC</a:t>
            </a:r>
            <a:r>
              <a:rPr sz="1600" b="1" spc="-95" dirty="0">
                <a:latin typeface="Tahoma"/>
                <a:cs typeface="Tahoma"/>
              </a:rPr>
              <a:t>T</a:t>
            </a:r>
            <a:r>
              <a:rPr sz="1600" b="1" spc="-204" dirty="0">
                <a:latin typeface="Tahoma"/>
                <a:cs typeface="Tahoma"/>
              </a:rPr>
              <a:t>O</a:t>
            </a:r>
            <a:r>
              <a:rPr sz="1600" b="1" spc="-70" dirty="0">
                <a:latin typeface="Tahoma"/>
                <a:cs typeface="Tahoma"/>
              </a:rPr>
              <a:t>S</a:t>
            </a:r>
            <a:r>
              <a:rPr sz="1600" b="1" spc="-100" dirty="0">
                <a:latin typeface="Tahoma"/>
                <a:cs typeface="Tahoma"/>
              </a:rPr>
              <a:t> </a:t>
            </a:r>
            <a:r>
              <a:rPr sz="1600" b="1" spc="-110" dirty="0">
                <a:latin typeface="Tahoma"/>
                <a:cs typeface="Tahoma"/>
              </a:rPr>
              <a:t>FIJO</a:t>
            </a:r>
            <a:r>
              <a:rPr sz="1600" b="1" spc="-114" dirty="0">
                <a:latin typeface="Tahoma"/>
                <a:cs typeface="Tahoma"/>
              </a:rPr>
              <a:t>S</a:t>
            </a:r>
            <a:r>
              <a:rPr sz="1600" b="1" spc="-100" dirty="0">
                <a:latin typeface="Tahoma"/>
                <a:cs typeface="Tahoma"/>
              </a:rPr>
              <a:t> </a:t>
            </a:r>
            <a:r>
              <a:rPr sz="1600" b="1" spc="-160" dirty="0">
                <a:latin typeface="Tahoma"/>
                <a:cs typeface="Tahoma"/>
              </a:rPr>
              <a:t>Y</a:t>
            </a:r>
            <a:r>
              <a:rPr sz="1600" b="1" spc="-100" dirty="0">
                <a:latin typeface="Tahoma"/>
                <a:cs typeface="Tahoma"/>
              </a:rPr>
              <a:t> </a:t>
            </a:r>
            <a:r>
              <a:rPr sz="1600" b="1" spc="-125" dirty="0">
                <a:latin typeface="Tahoma"/>
                <a:cs typeface="Tahoma"/>
              </a:rPr>
              <a:t>MÓVILES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85322" y="1490409"/>
            <a:ext cx="3152775" cy="1400175"/>
            <a:chOff x="582752" y="1490408"/>
            <a:chExt cx="3152775" cy="1400175"/>
          </a:xfrm>
        </p:grpSpPr>
        <p:sp>
          <p:nvSpPr>
            <p:cNvPr id="5" name="object 5"/>
            <p:cNvSpPr/>
            <p:nvPr/>
          </p:nvSpPr>
          <p:spPr>
            <a:xfrm>
              <a:off x="597039" y="1504696"/>
              <a:ext cx="3124200" cy="1371600"/>
            </a:xfrm>
            <a:custGeom>
              <a:avLst/>
              <a:gdLst/>
              <a:ahLst/>
              <a:cxnLst/>
              <a:rect l="l" t="t" r="r" b="b"/>
              <a:pathLst>
                <a:path w="3124200" h="1371600">
                  <a:moveTo>
                    <a:pt x="0" y="0"/>
                  </a:moveTo>
                  <a:lnTo>
                    <a:pt x="0" y="1371600"/>
                  </a:lnTo>
                  <a:lnTo>
                    <a:pt x="3124200" y="1371600"/>
                  </a:lnTo>
                  <a:lnTo>
                    <a:pt x="3124200" y="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FF0101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3233" y="1580895"/>
              <a:ext cx="2971799" cy="120319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684305" y="1825751"/>
            <a:ext cx="4490085" cy="876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spcBef>
                <a:spcPts val="95"/>
              </a:spcBef>
              <a:buFont typeface="Wingdings"/>
              <a:buChar char=""/>
              <a:tabLst>
                <a:tab pos="198120" algn="l"/>
              </a:tabLst>
            </a:pPr>
            <a:r>
              <a:rPr sz="1400" spc="55" dirty="0">
                <a:latin typeface="Tahoma"/>
                <a:cs typeface="Tahoma"/>
              </a:rPr>
              <a:t>Las</a:t>
            </a:r>
            <a:r>
              <a:rPr sz="1400" spc="60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discontinuidades</a:t>
            </a:r>
            <a:r>
              <a:rPr sz="1400" spc="1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que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se</a:t>
            </a:r>
            <a:r>
              <a:rPr sz="1400" spc="40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muestran</a:t>
            </a:r>
            <a:r>
              <a:rPr sz="1400" spc="30" dirty="0">
                <a:latin typeface="Tahoma"/>
                <a:cs typeface="Tahoma"/>
              </a:rPr>
              <a:t> </a:t>
            </a:r>
            <a:r>
              <a:rPr sz="1400" dirty="0" err="1">
                <a:latin typeface="Tahoma"/>
                <a:cs typeface="Tahoma"/>
              </a:rPr>
              <a:t>en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spc="45" dirty="0" err="1" smtClean="0">
                <a:latin typeface="Tahoma"/>
                <a:cs typeface="Tahoma"/>
              </a:rPr>
              <a:t>los</a:t>
            </a:r>
            <a:r>
              <a:rPr lang="es-ES" sz="1400" spc="45" dirty="0" smtClean="0">
                <a:latin typeface="Tahoma"/>
                <a:cs typeface="Tahoma"/>
              </a:rPr>
              <a:t> </a:t>
            </a:r>
            <a:r>
              <a:rPr sz="1400" spc="25" dirty="0" err="1" smtClean="0">
                <a:latin typeface="Tahoma"/>
                <a:cs typeface="Tahoma"/>
              </a:rPr>
              <a:t>registros</a:t>
            </a:r>
            <a:r>
              <a:rPr sz="1400" spc="30" dirty="0" smtClean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obtenidos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el</a:t>
            </a:r>
            <a:r>
              <a:rPr sz="1400" spc="5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ensayo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de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spc="25" dirty="0" err="1">
                <a:latin typeface="Tahoma"/>
                <a:cs typeface="Tahoma"/>
              </a:rPr>
              <a:t>resistencia</a:t>
            </a:r>
            <a:r>
              <a:rPr sz="1400" spc="30" dirty="0">
                <a:latin typeface="Tahoma"/>
                <a:cs typeface="Tahoma"/>
              </a:rPr>
              <a:t> </a:t>
            </a:r>
            <a:r>
              <a:rPr sz="1400" spc="-10" dirty="0" smtClean="0">
                <a:latin typeface="Tahoma"/>
                <a:cs typeface="Tahoma"/>
              </a:rPr>
              <a:t>de</a:t>
            </a:r>
            <a:r>
              <a:rPr lang="es-ES" sz="1400" spc="-10" dirty="0" smtClean="0">
                <a:latin typeface="Tahoma"/>
                <a:cs typeface="Tahoma"/>
              </a:rPr>
              <a:t> </a:t>
            </a:r>
            <a:r>
              <a:rPr sz="1400" spc="5" dirty="0" err="1" smtClean="0">
                <a:latin typeface="Tahoma"/>
                <a:cs typeface="Tahoma"/>
              </a:rPr>
              <a:t>conmutación</a:t>
            </a:r>
            <a:r>
              <a:rPr sz="1400" spc="5" dirty="0" smtClean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permiten </a:t>
            </a:r>
            <a:r>
              <a:rPr sz="1400" spc="20" dirty="0">
                <a:latin typeface="Tahoma"/>
                <a:cs typeface="Tahoma"/>
              </a:rPr>
              <a:t>intuir </a:t>
            </a:r>
            <a:r>
              <a:rPr sz="1400" spc="45" dirty="0">
                <a:latin typeface="Tahoma"/>
                <a:cs typeface="Tahoma"/>
              </a:rPr>
              <a:t>la </a:t>
            </a:r>
            <a:r>
              <a:rPr sz="1400" spc="10" dirty="0">
                <a:latin typeface="Tahoma"/>
                <a:cs typeface="Tahoma"/>
              </a:rPr>
              <a:t>existencia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de </a:t>
            </a:r>
            <a:r>
              <a:rPr sz="1400" spc="20" dirty="0" err="1" smtClean="0">
                <a:latin typeface="Tahoma"/>
                <a:cs typeface="Tahoma"/>
              </a:rPr>
              <a:t>anomalías</a:t>
            </a:r>
            <a:r>
              <a:rPr lang="es-ES" sz="1400" spc="20" dirty="0" smtClean="0">
                <a:latin typeface="Tahoma"/>
                <a:cs typeface="Tahoma"/>
              </a:rPr>
              <a:t> </a:t>
            </a:r>
            <a:r>
              <a:rPr sz="1400" dirty="0" err="1" smtClean="0">
                <a:latin typeface="Tahoma"/>
                <a:cs typeface="Tahoma"/>
              </a:rPr>
              <a:t>en</a:t>
            </a:r>
            <a:r>
              <a:rPr sz="1400" spc="-90" dirty="0" smtClean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contactos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fijos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75" dirty="0">
                <a:latin typeface="Tahoma"/>
                <a:cs typeface="Tahoma"/>
              </a:rPr>
              <a:t>y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móviles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del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selector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inversor</a:t>
            </a:r>
            <a:r>
              <a:rPr sz="1400" spc="10" dirty="0">
                <a:latin typeface="Tahoma"/>
                <a:cs typeface="Tahoma"/>
              </a:rPr>
              <a:t>.</a:t>
            </a:r>
            <a:endParaRPr sz="1400" dirty="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92155" y="3122421"/>
            <a:ext cx="2133599" cy="158724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06155" y="3122422"/>
            <a:ext cx="2066543" cy="154762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54355" y="3122422"/>
            <a:ext cx="1811273" cy="243840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107982" y="4950713"/>
            <a:ext cx="12998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26720">
              <a:spcBef>
                <a:spcPts val="100"/>
              </a:spcBef>
            </a:pPr>
            <a:r>
              <a:rPr sz="1200" spc="5" dirty="0" err="1">
                <a:latin typeface="Tahoma"/>
                <a:cs typeface="Tahoma"/>
              </a:rPr>
              <a:t>Foto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30" dirty="0" smtClean="0">
                <a:latin typeface="Tahoma"/>
                <a:cs typeface="Tahoma"/>
              </a:rPr>
              <a:t>1</a:t>
            </a:r>
            <a:r>
              <a:rPr lang="es-ES" sz="1200" spc="-30" dirty="0" smtClean="0">
                <a:latin typeface="Tahoma"/>
                <a:cs typeface="Tahoma"/>
              </a:rPr>
              <a:t> </a:t>
            </a:r>
            <a:r>
              <a:rPr sz="1200" dirty="0" err="1" smtClean="0">
                <a:latin typeface="Tahoma"/>
                <a:cs typeface="Tahoma"/>
              </a:rPr>
              <a:t>Contact</a:t>
            </a:r>
            <a:r>
              <a:rPr sz="1200" spc="10" dirty="0" err="1" smtClean="0">
                <a:latin typeface="Tahoma"/>
                <a:cs typeface="Tahoma"/>
              </a:rPr>
              <a:t>o</a:t>
            </a:r>
            <a:r>
              <a:rPr sz="1200" spc="55" dirty="0" err="1" smtClean="0">
                <a:latin typeface="Tahoma"/>
                <a:cs typeface="Tahoma"/>
              </a:rPr>
              <a:t>s</a:t>
            </a:r>
            <a:r>
              <a:rPr sz="1200" spc="-80" dirty="0" smtClean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fijo</a:t>
            </a:r>
            <a:r>
              <a:rPr sz="1200" spc="5" dirty="0">
                <a:latin typeface="Tahoma"/>
                <a:cs typeface="Tahoma"/>
              </a:rPr>
              <a:t>s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con</a:t>
            </a:r>
          </a:p>
          <a:p>
            <a:pPr marL="224790"/>
            <a:r>
              <a:rPr sz="1200" spc="10" dirty="0">
                <a:latin typeface="Tahoma"/>
                <a:cs typeface="Tahoma"/>
              </a:rPr>
              <a:t>quemaduras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59108" y="4995672"/>
            <a:ext cx="1535430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45465">
              <a:spcBef>
                <a:spcPts val="100"/>
              </a:spcBef>
            </a:pPr>
            <a:r>
              <a:rPr sz="1200" spc="5" dirty="0" err="1">
                <a:latin typeface="Tahoma"/>
                <a:cs typeface="Tahoma"/>
              </a:rPr>
              <a:t>Foto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30" dirty="0" smtClean="0">
                <a:latin typeface="Tahoma"/>
                <a:cs typeface="Tahoma"/>
              </a:rPr>
              <a:t>2</a:t>
            </a:r>
            <a:r>
              <a:rPr lang="es-ES" sz="1200" spc="-30" dirty="0" smtClean="0">
                <a:latin typeface="Tahoma"/>
                <a:cs typeface="Tahoma"/>
              </a:rPr>
              <a:t> </a:t>
            </a:r>
            <a:r>
              <a:rPr sz="1200" dirty="0" err="1" smtClean="0">
                <a:latin typeface="Tahoma"/>
                <a:cs typeface="Tahoma"/>
              </a:rPr>
              <a:t>Contact</a:t>
            </a:r>
            <a:r>
              <a:rPr sz="1200" spc="10" dirty="0" err="1" smtClean="0">
                <a:latin typeface="Tahoma"/>
                <a:cs typeface="Tahoma"/>
              </a:rPr>
              <a:t>o</a:t>
            </a:r>
            <a:r>
              <a:rPr sz="1200" spc="55" dirty="0" err="1" smtClean="0">
                <a:latin typeface="Tahoma"/>
                <a:cs typeface="Tahoma"/>
              </a:rPr>
              <a:t>s</a:t>
            </a:r>
            <a:r>
              <a:rPr sz="1200" spc="-80" dirty="0" smtClean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fijo</a:t>
            </a:r>
            <a:r>
              <a:rPr sz="1200" spc="5" dirty="0">
                <a:latin typeface="Tahoma"/>
                <a:cs typeface="Tahoma"/>
              </a:rPr>
              <a:t>s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nuev</a:t>
            </a:r>
            <a:r>
              <a:rPr sz="1200" spc="-10" dirty="0">
                <a:latin typeface="Tahoma"/>
                <a:cs typeface="Tahoma"/>
              </a:rPr>
              <a:t>o</a:t>
            </a:r>
            <a:r>
              <a:rPr sz="1200" spc="55" dirty="0">
                <a:latin typeface="Tahoma"/>
                <a:cs typeface="Tahoma"/>
              </a:rPr>
              <a:t>s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17853" y="5728718"/>
            <a:ext cx="1687830" cy="573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22300">
              <a:spcBef>
                <a:spcPts val="100"/>
              </a:spcBef>
            </a:pPr>
            <a:r>
              <a:rPr sz="1200" spc="5" dirty="0" err="1">
                <a:latin typeface="Tahoma"/>
                <a:cs typeface="Tahoma"/>
              </a:rPr>
              <a:t>Foto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30" dirty="0" smtClean="0">
                <a:latin typeface="Tahoma"/>
                <a:cs typeface="Tahoma"/>
              </a:rPr>
              <a:t>3</a:t>
            </a:r>
            <a:r>
              <a:rPr lang="es-ES" sz="1200" spc="-30" dirty="0" smtClean="0">
                <a:latin typeface="Tahoma"/>
                <a:cs typeface="Tahoma"/>
              </a:rPr>
              <a:t> </a:t>
            </a:r>
            <a:r>
              <a:rPr sz="1200" dirty="0" err="1" smtClean="0">
                <a:latin typeface="Tahoma"/>
                <a:cs typeface="Tahoma"/>
              </a:rPr>
              <a:t>Contact</a:t>
            </a:r>
            <a:r>
              <a:rPr sz="1200" spc="10" dirty="0" err="1" smtClean="0">
                <a:latin typeface="Tahoma"/>
                <a:cs typeface="Tahoma"/>
              </a:rPr>
              <a:t>o</a:t>
            </a:r>
            <a:r>
              <a:rPr sz="1200" spc="55" dirty="0" err="1" smtClean="0">
                <a:latin typeface="Tahoma"/>
                <a:cs typeface="Tahoma"/>
              </a:rPr>
              <a:t>s</a:t>
            </a:r>
            <a:r>
              <a:rPr sz="1200" spc="-80" dirty="0" smtClean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fijo</a:t>
            </a:r>
            <a:r>
              <a:rPr sz="1200" spc="5" dirty="0">
                <a:latin typeface="Tahoma"/>
                <a:cs typeface="Tahoma"/>
              </a:rPr>
              <a:t>s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y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15" dirty="0">
                <a:latin typeface="Tahoma"/>
                <a:cs typeface="Tahoma"/>
              </a:rPr>
              <a:t>móviles</a:t>
            </a:r>
            <a:endParaRPr sz="1200" dirty="0">
              <a:latin typeface="Tahoma"/>
              <a:cs typeface="Tahoma"/>
            </a:endParaRPr>
          </a:p>
          <a:p>
            <a:pPr marL="604520">
              <a:lnSpc>
                <a:spcPts val="1435"/>
              </a:lnSpc>
            </a:pPr>
            <a:r>
              <a:rPr sz="1200" spc="-5" dirty="0">
                <a:latin typeface="Tahoma"/>
                <a:cs typeface="Tahoma"/>
              </a:rPr>
              <a:t>nuevos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2.3.10	MANTENIMIENTO</a:t>
            </a:r>
            <a:r>
              <a:rPr spc="-15" dirty="0"/>
              <a:t> </a:t>
            </a:r>
            <a:r>
              <a:rPr spc="-5" dirty="0"/>
              <a:t>PREDICTIVO.</a:t>
            </a:r>
            <a:r>
              <a:rPr spc="-15" dirty="0"/>
              <a:t> </a:t>
            </a:r>
            <a:r>
              <a:rPr spc="-5" dirty="0"/>
              <a:t>Medida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resistencia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conmutación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965996" y="961389"/>
            <a:ext cx="5629910" cy="5105400"/>
            <a:chOff x="1463427" y="961389"/>
            <a:chExt cx="5629910" cy="51054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63427" y="961389"/>
              <a:ext cx="5629655" cy="51054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5617" y="1520697"/>
              <a:ext cx="3267075" cy="4403725"/>
            </a:xfrm>
            <a:custGeom>
              <a:avLst/>
              <a:gdLst/>
              <a:ahLst/>
              <a:cxnLst/>
              <a:rect l="l" t="t" r="r" b="b"/>
              <a:pathLst>
                <a:path w="3267075" h="4403725">
                  <a:moveTo>
                    <a:pt x="0" y="4403597"/>
                  </a:moveTo>
                  <a:lnTo>
                    <a:pt x="1217676" y="4403597"/>
                  </a:lnTo>
                  <a:lnTo>
                    <a:pt x="1217676" y="2244852"/>
                  </a:lnTo>
                </a:path>
                <a:path w="3267075" h="4403725">
                  <a:moveTo>
                    <a:pt x="1217676" y="2262378"/>
                  </a:moveTo>
                  <a:lnTo>
                    <a:pt x="1658874" y="2262378"/>
                  </a:lnTo>
                </a:path>
                <a:path w="3267075" h="4403725">
                  <a:moveTo>
                    <a:pt x="1650492" y="2262378"/>
                  </a:moveTo>
                  <a:lnTo>
                    <a:pt x="2061972" y="2092452"/>
                  </a:lnTo>
                </a:path>
                <a:path w="3267075" h="4403725">
                  <a:moveTo>
                    <a:pt x="2079498" y="2074926"/>
                  </a:moveTo>
                  <a:lnTo>
                    <a:pt x="2375916" y="2570226"/>
                  </a:lnTo>
                  <a:lnTo>
                    <a:pt x="2573274" y="2570226"/>
                  </a:lnTo>
                </a:path>
                <a:path w="3267075" h="4403725">
                  <a:moveTo>
                    <a:pt x="2639568" y="395477"/>
                  </a:moveTo>
                  <a:lnTo>
                    <a:pt x="2639568" y="2570226"/>
                  </a:lnTo>
                </a:path>
                <a:path w="3267075" h="4403725">
                  <a:moveTo>
                    <a:pt x="2573274" y="426720"/>
                  </a:moveTo>
                  <a:lnTo>
                    <a:pt x="2375916" y="426720"/>
                  </a:lnTo>
                </a:path>
                <a:path w="3267075" h="4403725">
                  <a:moveTo>
                    <a:pt x="2391918" y="16002"/>
                  </a:moveTo>
                  <a:lnTo>
                    <a:pt x="2327148" y="426720"/>
                  </a:lnTo>
                </a:path>
                <a:path w="3267075" h="4403725">
                  <a:moveTo>
                    <a:pt x="2474976" y="0"/>
                  </a:moveTo>
                  <a:lnTo>
                    <a:pt x="2673082" y="294894"/>
                  </a:lnTo>
                </a:path>
                <a:path w="3267075" h="4403725">
                  <a:moveTo>
                    <a:pt x="2689098" y="294894"/>
                  </a:moveTo>
                  <a:lnTo>
                    <a:pt x="2689098" y="1283970"/>
                  </a:lnTo>
                </a:path>
                <a:path w="3267075" h="4403725">
                  <a:moveTo>
                    <a:pt x="2673082" y="1250442"/>
                  </a:moveTo>
                  <a:lnTo>
                    <a:pt x="3266681" y="1250442"/>
                  </a:lnTo>
                </a:path>
              </a:pathLst>
            </a:custGeom>
            <a:ln w="25400">
              <a:solidFill>
                <a:srgbClr val="FF34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2.3.10	MANTENIMIENTO</a:t>
            </a:r>
            <a:r>
              <a:rPr spc="-15" dirty="0"/>
              <a:t> </a:t>
            </a:r>
            <a:r>
              <a:rPr spc="-5" dirty="0"/>
              <a:t>PREDICTIVO.</a:t>
            </a:r>
            <a:r>
              <a:rPr spc="-15" dirty="0"/>
              <a:t> </a:t>
            </a:r>
            <a:r>
              <a:rPr spc="-5" dirty="0"/>
              <a:t>Medida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resistencia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conmutación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398050" y="1033017"/>
            <a:ext cx="5732780" cy="5104130"/>
            <a:chOff x="1895481" y="1033017"/>
            <a:chExt cx="5732780" cy="51041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5481" y="1033017"/>
              <a:ext cx="5732525" cy="510387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702426" y="1394968"/>
              <a:ext cx="189230" cy="71755"/>
            </a:xfrm>
            <a:custGeom>
              <a:avLst/>
              <a:gdLst/>
              <a:ahLst/>
              <a:cxnLst/>
              <a:rect l="l" t="t" r="r" b="b"/>
              <a:pathLst>
                <a:path w="189229" h="71755">
                  <a:moveTo>
                    <a:pt x="0" y="0"/>
                  </a:moveTo>
                  <a:lnTo>
                    <a:pt x="0" y="71627"/>
                  </a:lnTo>
                  <a:lnTo>
                    <a:pt x="188976" y="71627"/>
                  </a:lnTo>
                  <a:lnTo>
                    <a:pt x="188976" y="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FF34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73361" y="2025141"/>
              <a:ext cx="2822575" cy="3971290"/>
            </a:xfrm>
            <a:custGeom>
              <a:avLst/>
              <a:gdLst/>
              <a:ahLst/>
              <a:cxnLst/>
              <a:rect l="l" t="t" r="r" b="b"/>
              <a:pathLst>
                <a:path w="2822575" h="3971290">
                  <a:moveTo>
                    <a:pt x="0" y="3970782"/>
                  </a:moveTo>
                  <a:lnTo>
                    <a:pt x="1411224" y="3970782"/>
                  </a:lnTo>
                  <a:lnTo>
                    <a:pt x="1411224" y="1843278"/>
                  </a:lnTo>
                  <a:lnTo>
                    <a:pt x="1856232" y="1843278"/>
                  </a:lnTo>
                  <a:lnTo>
                    <a:pt x="2228850" y="1630679"/>
                  </a:lnTo>
                </a:path>
                <a:path w="2822575" h="3971290">
                  <a:moveTo>
                    <a:pt x="2228850" y="1700784"/>
                  </a:moveTo>
                  <a:lnTo>
                    <a:pt x="2526030" y="2125979"/>
                  </a:lnTo>
                </a:path>
                <a:path w="2822575" h="3971290">
                  <a:moveTo>
                    <a:pt x="2581655" y="2143505"/>
                  </a:moveTo>
                  <a:lnTo>
                    <a:pt x="2803385" y="2143505"/>
                  </a:lnTo>
                </a:path>
                <a:path w="2822575" h="3971290">
                  <a:moveTo>
                    <a:pt x="2822435" y="0"/>
                  </a:moveTo>
                  <a:lnTo>
                    <a:pt x="2822435" y="2197608"/>
                  </a:lnTo>
                </a:path>
              </a:pathLst>
            </a:custGeom>
            <a:ln w="25400">
              <a:solidFill>
                <a:srgbClr val="FF34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2.3.10	MANTENIMIENTO</a:t>
            </a:r>
            <a:r>
              <a:rPr spc="-15" dirty="0"/>
              <a:t> </a:t>
            </a:r>
            <a:r>
              <a:rPr spc="-5" dirty="0"/>
              <a:t>PREDICTIVO.</a:t>
            </a:r>
            <a:r>
              <a:rPr spc="-15" dirty="0"/>
              <a:t> </a:t>
            </a:r>
            <a:r>
              <a:rPr spc="-5" dirty="0"/>
              <a:t>Medida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resistencia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conmutación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324899" y="1033018"/>
            <a:ext cx="5958205" cy="5096510"/>
            <a:chOff x="1822329" y="1033018"/>
            <a:chExt cx="5958205" cy="50965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2329" y="1033018"/>
              <a:ext cx="5958078" cy="509625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28987" y="2073147"/>
              <a:ext cx="2971800" cy="3877945"/>
            </a:xfrm>
            <a:custGeom>
              <a:avLst/>
              <a:gdLst/>
              <a:ahLst/>
              <a:cxnLst/>
              <a:rect l="l" t="t" r="r" b="b"/>
              <a:pathLst>
                <a:path w="2971800" h="3877945">
                  <a:moveTo>
                    <a:pt x="0" y="3877818"/>
                  </a:moveTo>
                  <a:lnTo>
                    <a:pt x="1386078" y="3877818"/>
                  </a:lnTo>
                </a:path>
                <a:path w="2971800" h="3877945">
                  <a:moveTo>
                    <a:pt x="1386078" y="1796796"/>
                  </a:moveTo>
                  <a:lnTo>
                    <a:pt x="1386078" y="3877818"/>
                  </a:lnTo>
                </a:path>
                <a:path w="2971800" h="3877945">
                  <a:moveTo>
                    <a:pt x="1783080" y="1796796"/>
                  </a:moveTo>
                  <a:lnTo>
                    <a:pt x="1386078" y="1796796"/>
                  </a:lnTo>
                </a:path>
                <a:path w="2971800" h="3877945">
                  <a:moveTo>
                    <a:pt x="1783080" y="1796796"/>
                  </a:moveTo>
                  <a:lnTo>
                    <a:pt x="2278380" y="1607820"/>
                  </a:lnTo>
                </a:path>
                <a:path w="2971800" h="3877945">
                  <a:moveTo>
                    <a:pt x="2177796" y="1607820"/>
                  </a:moveTo>
                  <a:lnTo>
                    <a:pt x="2576309" y="2081022"/>
                  </a:lnTo>
                  <a:lnTo>
                    <a:pt x="2773679" y="2081022"/>
                  </a:lnTo>
                </a:path>
                <a:path w="2971800" h="3877945">
                  <a:moveTo>
                    <a:pt x="2823959" y="0"/>
                  </a:moveTo>
                  <a:lnTo>
                    <a:pt x="2823959" y="2081022"/>
                  </a:lnTo>
                </a:path>
                <a:path w="2971800" h="3877945">
                  <a:moveTo>
                    <a:pt x="2971787" y="0"/>
                  </a:moveTo>
                  <a:lnTo>
                    <a:pt x="2971787" y="3500627"/>
                  </a:lnTo>
                </a:path>
                <a:path w="2971800" h="3877945">
                  <a:moveTo>
                    <a:pt x="2576309" y="3500627"/>
                  </a:moveTo>
                  <a:lnTo>
                    <a:pt x="2971787" y="3500627"/>
                  </a:lnTo>
                </a:path>
                <a:path w="2971800" h="3877945">
                  <a:moveTo>
                    <a:pt x="2278380" y="3027426"/>
                  </a:moveTo>
                  <a:lnTo>
                    <a:pt x="2576309" y="3500627"/>
                  </a:lnTo>
                </a:path>
                <a:path w="2971800" h="3877945">
                  <a:moveTo>
                    <a:pt x="2228837" y="3027426"/>
                  </a:moveTo>
                  <a:lnTo>
                    <a:pt x="2328672" y="3500627"/>
                  </a:lnTo>
                </a:path>
                <a:path w="2971800" h="3877945">
                  <a:moveTo>
                    <a:pt x="0" y="3784092"/>
                  </a:moveTo>
                  <a:lnTo>
                    <a:pt x="2278380" y="3784092"/>
                  </a:lnTo>
                </a:path>
                <a:path w="2971800" h="3877945">
                  <a:moveTo>
                    <a:pt x="2309622" y="3500627"/>
                  </a:moveTo>
                  <a:lnTo>
                    <a:pt x="2309622" y="3784092"/>
                  </a:lnTo>
                </a:path>
              </a:pathLst>
            </a:custGeom>
            <a:ln w="25400">
              <a:solidFill>
                <a:srgbClr val="FF34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18441" y="1423924"/>
              <a:ext cx="767080" cy="163195"/>
            </a:xfrm>
            <a:custGeom>
              <a:avLst/>
              <a:gdLst/>
              <a:ahLst/>
              <a:cxnLst/>
              <a:rect l="l" t="t" r="r" b="b"/>
              <a:pathLst>
                <a:path w="767079" h="163194">
                  <a:moveTo>
                    <a:pt x="0" y="0"/>
                  </a:moveTo>
                  <a:lnTo>
                    <a:pt x="0" y="163067"/>
                  </a:lnTo>
                  <a:lnTo>
                    <a:pt x="271272" y="163067"/>
                  </a:lnTo>
                  <a:lnTo>
                    <a:pt x="271272" y="0"/>
                  </a:lnTo>
                  <a:lnTo>
                    <a:pt x="0" y="0"/>
                  </a:lnTo>
                  <a:close/>
                </a:path>
                <a:path w="767079" h="163194">
                  <a:moveTo>
                    <a:pt x="495300" y="0"/>
                  </a:moveTo>
                  <a:lnTo>
                    <a:pt x="495300" y="163067"/>
                  </a:lnTo>
                  <a:lnTo>
                    <a:pt x="766572" y="163067"/>
                  </a:lnTo>
                  <a:lnTo>
                    <a:pt x="766572" y="0"/>
                  </a:lnTo>
                  <a:lnTo>
                    <a:pt x="495300" y="0"/>
                  </a:lnTo>
                  <a:close/>
                </a:path>
              </a:pathLst>
            </a:custGeom>
            <a:ln w="25400">
              <a:solidFill>
                <a:srgbClr val="FF34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2.3.10	MANTENIMIENTO</a:t>
            </a:r>
            <a:r>
              <a:rPr spc="-15" dirty="0"/>
              <a:t> </a:t>
            </a:r>
            <a:r>
              <a:rPr spc="-5" dirty="0"/>
              <a:t>PREDICTIVO.</a:t>
            </a:r>
            <a:r>
              <a:rPr spc="-15" dirty="0"/>
              <a:t> </a:t>
            </a:r>
            <a:r>
              <a:rPr spc="-5" dirty="0"/>
              <a:t>Medida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resistencia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conmutación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469678" y="1033017"/>
            <a:ext cx="5791200" cy="5105400"/>
            <a:chOff x="1967109" y="1033017"/>
            <a:chExt cx="5791200" cy="51054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67109" y="1033017"/>
              <a:ext cx="5791200" cy="51054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108572" y="2082291"/>
              <a:ext cx="0" cy="3568065"/>
            </a:xfrm>
            <a:custGeom>
              <a:avLst/>
              <a:gdLst/>
              <a:ahLst/>
              <a:cxnLst/>
              <a:rect l="l" t="t" r="r" b="b"/>
              <a:pathLst>
                <a:path h="3568065">
                  <a:moveTo>
                    <a:pt x="0" y="0"/>
                  </a:moveTo>
                  <a:lnTo>
                    <a:pt x="0" y="3567683"/>
                  </a:lnTo>
                </a:path>
              </a:pathLst>
            </a:custGeom>
            <a:ln w="25400">
              <a:solidFill>
                <a:srgbClr val="FF34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21527" y="1394968"/>
              <a:ext cx="356235" cy="184785"/>
            </a:xfrm>
            <a:custGeom>
              <a:avLst/>
              <a:gdLst/>
              <a:ahLst/>
              <a:cxnLst/>
              <a:rect l="l" t="t" r="r" b="b"/>
              <a:pathLst>
                <a:path w="356235" h="184784">
                  <a:moveTo>
                    <a:pt x="0" y="0"/>
                  </a:moveTo>
                  <a:lnTo>
                    <a:pt x="0" y="184404"/>
                  </a:lnTo>
                  <a:lnTo>
                    <a:pt x="355853" y="184404"/>
                  </a:lnTo>
                  <a:lnTo>
                    <a:pt x="355853" y="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FF34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70136" y="5159247"/>
              <a:ext cx="2838450" cy="769620"/>
            </a:xfrm>
            <a:custGeom>
              <a:avLst/>
              <a:gdLst/>
              <a:ahLst/>
              <a:cxnLst/>
              <a:rect l="l" t="t" r="r" b="b"/>
              <a:pathLst>
                <a:path w="2838450" h="769620">
                  <a:moveTo>
                    <a:pt x="2530588" y="455676"/>
                  </a:moveTo>
                  <a:lnTo>
                    <a:pt x="2838436" y="455676"/>
                  </a:lnTo>
                </a:path>
                <a:path w="2838450" h="769620">
                  <a:moveTo>
                    <a:pt x="2186177" y="0"/>
                  </a:moveTo>
                  <a:lnTo>
                    <a:pt x="2492488" y="420624"/>
                  </a:lnTo>
                </a:path>
                <a:path w="2838450" h="769620">
                  <a:moveTo>
                    <a:pt x="0" y="700277"/>
                  </a:moveTo>
                  <a:lnTo>
                    <a:pt x="2224264" y="700277"/>
                  </a:lnTo>
                </a:path>
                <a:path w="2838450" h="769620">
                  <a:moveTo>
                    <a:pt x="2224264" y="350520"/>
                  </a:moveTo>
                  <a:lnTo>
                    <a:pt x="2224264" y="769620"/>
                  </a:lnTo>
                </a:path>
                <a:path w="2838450" h="769620">
                  <a:moveTo>
                    <a:pt x="2148077" y="0"/>
                  </a:moveTo>
                  <a:lnTo>
                    <a:pt x="2224264" y="420624"/>
                  </a:lnTo>
                </a:path>
              </a:pathLst>
            </a:custGeom>
            <a:ln w="25400">
              <a:solidFill>
                <a:srgbClr val="FF34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2.3.10	MANTENIMIENTO</a:t>
            </a:r>
            <a:r>
              <a:rPr spc="-15" dirty="0"/>
              <a:t> </a:t>
            </a:r>
            <a:r>
              <a:rPr spc="-5" dirty="0"/>
              <a:t>PREDICTIVO.</a:t>
            </a:r>
            <a:r>
              <a:rPr spc="-15" dirty="0"/>
              <a:t> </a:t>
            </a:r>
            <a:r>
              <a:rPr spc="-5" dirty="0"/>
              <a:t>Medida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resistencia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conmutación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324898" y="961389"/>
            <a:ext cx="5867400" cy="5257800"/>
            <a:chOff x="1822329" y="961389"/>
            <a:chExt cx="5867400" cy="52578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2329" y="961389"/>
              <a:ext cx="5867400" cy="52578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536836" y="2012950"/>
              <a:ext cx="2646680" cy="3996690"/>
            </a:xfrm>
            <a:custGeom>
              <a:avLst/>
              <a:gdLst/>
              <a:ahLst/>
              <a:cxnLst/>
              <a:rect l="l" t="t" r="r" b="b"/>
              <a:pathLst>
                <a:path w="2646679" h="3996690">
                  <a:moveTo>
                    <a:pt x="0" y="3925824"/>
                  </a:moveTo>
                  <a:lnTo>
                    <a:pt x="2086355" y="3925823"/>
                  </a:lnTo>
                </a:path>
                <a:path w="2646679" h="3996690">
                  <a:moveTo>
                    <a:pt x="2086355" y="3576065"/>
                  </a:moveTo>
                  <a:lnTo>
                    <a:pt x="2086355" y="3996690"/>
                  </a:lnTo>
                </a:path>
                <a:path w="2646679" h="3996690">
                  <a:moveTo>
                    <a:pt x="1938514" y="3155441"/>
                  </a:moveTo>
                  <a:lnTo>
                    <a:pt x="2086355" y="3576065"/>
                  </a:lnTo>
                </a:path>
                <a:path w="2646679" h="3996690">
                  <a:moveTo>
                    <a:pt x="2011679" y="3155441"/>
                  </a:moveTo>
                  <a:lnTo>
                    <a:pt x="2311907" y="3646170"/>
                  </a:lnTo>
                  <a:lnTo>
                    <a:pt x="2609836" y="3646170"/>
                  </a:lnTo>
                </a:path>
                <a:path w="2646679" h="3996690">
                  <a:moveTo>
                    <a:pt x="2646412" y="0"/>
                  </a:moveTo>
                  <a:lnTo>
                    <a:pt x="2646412" y="3646170"/>
                  </a:lnTo>
                </a:path>
              </a:pathLst>
            </a:custGeom>
            <a:ln w="25400">
              <a:solidFill>
                <a:srgbClr val="FF34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53773" y="1266328"/>
            <a:ext cx="8178800" cy="3516629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spcBef>
                <a:spcPts val="650"/>
              </a:spcBef>
            </a:pPr>
            <a:r>
              <a:rPr b="1" dirty="0">
                <a:latin typeface="Arial"/>
                <a:cs typeface="Arial"/>
              </a:rPr>
              <a:t>Objeto</a:t>
            </a:r>
            <a:r>
              <a:rPr b="1" dirty="0">
                <a:latin typeface="Arial"/>
                <a:cs typeface="Arial"/>
              </a:rPr>
              <a:t>:</a:t>
            </a:r>
            <a:endParaRPr dirty="0">
              <a:latin typeface="Arial"/>
              <a:cs typeface="Arial"/>
            </a:endParaRPr>
          </a:p>
          <a:p>
            <a:pPr marL="12700" marR="350520">
              <a:spcBef>
                <a:spcPts val="495"/>
              </a:spcBef>
            </a:pPr>
            <a:r>
              <a:rPr sz="1600" spc="-5" dirty="0">
                <a:latin typeface="Arial MT"/>
                <a:cs typeface="Arial MT"/>
              </a:rPr>
              <a:t>La realización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medidas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para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obtener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parámetros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característicos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interruptor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dirty="0" smtClean="0">
                <a:latin typeface="Arial MT"/>
                <a:cs typeface="Arial MT"/>
              </a:rPr>
              <a:t>y</a:t>
            </a:r>
            <a:r>
              <a:rPr lang="es-ES" sz="1600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conocer</a:t>
            </a:r>
            <a:r>
              <a:rPr sz="160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 mayor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fiabilidad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posible 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estado del interruptor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12700" marR="10795">
              <a:spcBef>
                <a:spcPts val="5"/>
              </a:spcBef>
            </a:pP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este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modo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podrán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detectarse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lang="es-ES" sz="1600" spc="-5" dirty="0" smtClean="0">
                <a:latin typeface="Arial MT"/>
                <a:cs typeface="Arial MT"/>
              </a:rPr>
              <a:t>falla</a:t>
            </a:r>
            <a:r>
              <a:rPr sz="1600" spc="-5" dirty="0" smtClean="0">
                <a:latin typeface="Arial MT"/>
                <a:cs typeface="Arial MT"/>
              </a:rPr>
              <a:t>s</a:t>
            </a:r>
            <a:r>
              <a:rPr sz="1600" spc="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antes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aparición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una avería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 </a:t>
            </a:r>
            <a:r>
              <a:rPr sz="1600" spc="-5" dirty="0" err="1">
                <a:latin typeface="Arial MT"/>
                <a:cs typeface="Arial MT"/>
              </a:rPr>
              <a:t>solamente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se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procederá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5" dirty="0">
                <a:latin typeface="Arial MT"/>
                <a:cs typeface="Arial MT"/>
              </a:rPr>
              <a:t> la </a:t>
            </a:r>
            <a:r>
              <a:rPr sz="1600" spc="-5" dirty="0">
                <a:latin typeface="Arial MT"/>
                <a:cs typeface="Arial MT"/>
              </a:rPr>
              <a:t>revisión en detalle del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interruptor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cuando sea necesario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</a:pPr>
            <a:endParaRPr sz="2050" dirty="0">
              <a:latin typeface="Arial MT"/>
              <a:cs typeface="Arial MT"/>
            </a:endParaRPr>
          </a:p>
          <a:p>
            <a:pPr marL="12700"/>
            <a:r>
              <a:rPr b="1" dirty="0">
                <a:latin typeface="Arial"/>
                <a:cs typeface="Arial"/>
              </a:rPr>
              <a:t>Ventajas</a:t>
            </a:r>
            <a:r>
              <a:rPr b="1" dirty="0">
                <a:latin typeface="Arial"/>
                <a:cs typeface="Arial"/>
              </a:rPr>
              <a:t>:</a:t>
            </a:r>
            <a:endParaRPr dirty="0">
              <a:latin typeface="Arial"/>
              <a:cs typeface="Arial"/>
            </a:endParaRPr>
          </a:p>
          <a:p>
            <a:pPr marL="393700" indent="-190500">
              <a:spcBef>
                <a:spcPts val="495"/>
              </a:spcBef>
              <a:buFont typeface="Wingdings"/>
              <a:buChar char=""/>
              <a:tabLst>
                <a:tab pos="393700" algn="l"/>
              </a:tabLst>
            </a:pPr>
            <a:r>
              <a:rPr sz="1600" spc="-5" dirty="0">
                <a:latin typeface="Arial MT"/>
                <a:cs typeface="Arial MT"/>
              </a:rPr>
              <a:t>Reduce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tiempos de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revisión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e</a:t>
            </a:r>
            <a:r>
              <a:rPr sz="1600" spc="-5" dirty="0">
                <a:latin typeface="Arial MT"/>
                <a:cs typeface="Arial MT"/>
              </a:rPr>
              <a:t> indisponibilidad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393700" indent="-190500">
              <a:buFont typeface="Wingdings"/>
              <a:buChar char=""/>
              <a:tabLst>
                <a:tab pos="393700" algn="l"/>
              </a:tabLst>
            </a:pPr>
            <a:r>
              <a:rPr sz="1600" spc="-5" dirty="0">
                <a:latin typeface="Arial MT"/>
                <a:cs typeface="Arial MT"/>
              </a:rPr>
              <a:t>Reduce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los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lang="es-ES" sz="1600" spc="-5" dirty="0" smtClean="0">
                <a:latin typeface="Arial MT"/>
                <a:cs typeface="Arial MT"/>
              </a:rPr>
              <a:t>costos</a:t>
            </a:r>
            <a:r>
              <a:rPr sz="1600" spc="-1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mantenimiento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393700" indent="-190500">
              <a:spcBef>
                <a:spcPts val="5"/>
              </a:spcBef>
              <a:buFont typeface="Wingdings"/>
              <a:buChar char=""/>
              <a:tabLst>
                <a:tab pos="393700" algn="l"/>
              </a:tabLst>
            </a:pPr>
            <a:r>
              <a:rPr sz="1600" spc="-5" dirty="0">
                <a:latin typeface="Arial MT"/>
                <a:cs typeface="Arial MT"/>
              </a:rPr>
              <a:t>Reduce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intervenciones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manipulaciones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innecesarias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393700" indent="-190500">
              <a:spcBef>
                <a:spcPts val="10"/>
              </a:spcBef>
              <a:buFont typeface="Wingdings"/>
              <a:buChar char=""/>
              <a:tabLst>
                <a:tab pos="393700" algn="l"/>
              </a:tabLst>
            </a:pPr>
            <a:r>
              <a:rPr sz="1600" spc="-5" dirty="0">
                <a:latin typeface="Arial MT"/>
                <a:cs typeface="Arial MT"/>
              </a:rPr>
              <a:t>Mejora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 conocimiento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del estado </a:t>
            </a:r>
            <a:r>
              <a:rPr sz="1600" dirty="0">
                <a:latin typeface="Arial MT"/>
                <a:cs typeface="Arial MT"/>
              </a:rPr>
              <a:t>y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evolución 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los interruptores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393065" marR="5080" indent="-190500">
              <a:spcBef>
                <a:spcPts val="5"/>
              </a:spcBef>
              <a:buFont typeface="Wingdings"/>
              <a:buChar char=""/>
              <a:tabLst>
                <a:tab pos="393700" algn="l"/>
              </a:tabLst>
            </a:pPr>
            <a:r>
              <a:rPr sz="1600" spc="-5" dirty="0">
                <a:latin typeface="Arial MT"/>
                <a:cs typeface="Arial MT"/>
              </a:rPr>
              <a:t>Permite alargar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 vida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los interruptores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edad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alta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pero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perfecto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estado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 smtClean="0">
                <a:latin typeface="Arial MT"/>
                <a:cs typeface="Arial MT"/>
              </a:rPr>
              <a:t>y</a:t>
            </a:r>
            <a:r>
              <a:rPr lang="es-ES" sz="1600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renovar</a:t>
            </a:r>
            <a:r>
              <a:rPr sz="160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momento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oportuno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aquellos que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presenten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un mal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funcionamiento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426755" y="1219201"/>
            <a:ext cx="7262495" cy="2505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Ensayadores:</a:t>
            </a:r>
            <a:endParaRPr>
              <a:latin typeface="Arial"/>
              <a:cs typeface="Arial"/>
            </a:endParaRPr>
          </a:p>
          <a:p>
            <a:pPr marL="393065" indent="-190500">
              <a:spcBef>
                <a:spcPts val="1350"/>
              </a:spcBef>
              <a:buFont typeface="Wingdings"/>
              <a:buChar char=""/>
              <a:tabLst>
                <a:tab pos="393700" algn="l"/>
              </a:tabLst>
            </a:pPr>
            <a:r>
              <a:rPr sz="1600" spc="-5" dirty="0">
                <a:latin typeface="Arial MT"/>
                <a:cs typeface="Arial MT"/>
              </a:rPr>
              <a:t>Micróhmetro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para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medir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resistencia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contacto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estática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interruptores</a:t>
            </a:r>
            <a:endParaRPr sz="1600">
              <a:latin typeface="Arial MT"/>
              <a:cs typeface="Arial MT"/>
            </a:endParaRPr>
          </a:p>
          <a:p>
            <a:pPr marL="393065" indent="-190500">
              <a:spcBef>
                <a:spcPts val="605"/>
              </a:spcBef>
              <a:buFont typeface="Wingdings"/>
              <a:buChar char=""/>
              <a:tabLst>
                <a:tab pos="393700" algn="l"/>
              </a:tabLst>
            </a:pPr>
            <a:r>
              <a:rPr sz="1600" spc="-5" dirty="0">
                <a:latin typeface="Arial MT"/>
                <a:cs typeface="Arial MT"/>
              </a:rPr>
              <a:t>Ensayador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interruptores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CBT4/CBT400</a:t>
            </a:r>
            <a:endParaRPr sz="1600">
              <a:latin typeface="Arial MT"/>
              <a:cs typeface="Arial MT"/>
            </a:endParaRPr>
          </a:p>
          <a:p>
            <a:pPr marL="393065" indent="-191135">
              <a:spcBef>
                <a:spcPts val="390"/>
              </a:spcBef>
              <a:buFont typeface="Wingdings"/>
              <a:buChar char=""/>
              <a:tabLst>
                <a:tab pos="393700" algn="l"/>
              </a:tabLst>
            </a:pPr>
            <a:r>
              <a:rPr sz="1600" spc="-5" dirty="0">
                <a:latin typeface="Arial MT"/>
                <a:cs typeface="Arial MT"/>
              </a:rPr>
              <a:t>Micróhmetro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para medir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resistencia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contacto dinámica 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interruptores</a:t>
            </a:r>
            <a:endParaRPr sz="1600">
              <a:latin typeface="Arial MT"/>
              <a:cs typeface="Arial MT"/>
            </a:endParaRPr>
          </a:p>
          <a:p>
            <a:pPr marL="393065" indent="-191135">
              <a:spcBef>
                <a:spcPts val="390"/>
              </a:spcBef>
              <a:buFont typeface="Wingdings"/>
              <a:buChar char=""/>
              <a:tabLst>
                <a:tab pos="393700" algn="l"/>
              </a:tabLst>
            </a:pPr>
            <a:r>
              <a:rPr sz="1600" dirty="0">
                <a:latin typeface="Arial MT"/>
                <a:cs typeface="Arial MT"/>
              </a:rPr>
              <a:t>Otros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ensayadores:</a:t>
            </a:r>
            <a:endParaRPr sz="1600">
              <a:latin typeface="Arial MT"/>
              <a:cs typeface="Arial MT"/>
            </a:endParaRPr>
          </a:p>
          <a:p>
            <a:pPr marL="774065" lvl="1" indent="-191135">
              <a:spcBef>
                <a:spcPts val="395"/>
              </a:spcBef>
              <a:buFont typeface="Symbol"/>
              <a:buChar char=""/>
              <a:tabLst>
                <a:tab pos="774700" algn="l"/>
              </a:tabLst>
            </a:pPr>
            <a:r>
              <a:rPr sz="1600" spc="-5" dirty="0">
                <a:latin typeface="Arial MT"/>
                <a:cs typeface="Arial MT"/>
              </a:rPr>
              <a:t>Medidor de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rigidez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dieléctrica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del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aceite</a:t>
            </a:r>
            <a:endParaRPr sz="1600">
              <a:latin typeface="Arial MT"/>
              <a:cs typeface="Arial MT"/>
            </a:endParaRPr>
          </a:p>
          <a:p>
            <a:pPr marL="774065" lvl="1" indent="-191135">
              <a:spcBef>
                <a:spcPts val="390"/>
              </a:spcBef>
              <a:buFont typeface="Symbol"/>
              <a:buChar char=""/>
              <a:tabLst>
                <a:tab pos="774700" algn="l"/>
              </a:tabLst>
            </a:pPr>
            <a:r>
              <a:rPr sz="1600" spc="-5" dirty="0">
                <a:latin typeface="Arial MT"/>
                <a:cs typeface="Arial MT"/>
              </a:rPr>
              <a:t>Medidores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humedad, pureza </a:t>
            </a:r>
            <a:r>
              <a:rPr sz="1600" dirty="0">
                <a:latin typeface="Arial MT"/>
                <a:cs typeface="Arial MT"/>
              </a:rPr>
              <a:t>y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acidez del SF6</a:t>
            </a:r>
            <a:endParaRPr sz="1600">
              <a:latin typeface="Arial MT"/>
              <a:cs typeface="Arial MT"/>
            </a:endParaRPr>
          </a:p>
          <a:p>
            <a:pPr marL="774065" lvl="1" indent="-191135">
              <a:spcBef>
                <a:spcPts val="400"/>
              </a:spcBef>
              <a:buFont typeface="Symbol"/>
              <a:buChar char=""/>
              <a:tabLst>
                <a:tab pos="774700" algn="l"/>
              </a:tabLst>
            </a:pPr>
            <a:r>
              <a:rPr sz="1600" spc="-5" dirty="0">
                <a:latin typeface="Arial MT"/>
                <a:cs typeface="Arial MT"/>
              </a:rPr>
              <a:t>Medidor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aislamiento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vacío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3957" y="3852418"/>
            <a:ext cx="2376677" cy="19606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09859" y="3914902"/>
            <a:ext cx="2522875" cy="177926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39267" y="3985769"/>
            <a:ext cx="2370884" cy="155600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109751" y="5812535"/>
            <a:ext cx="1806575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10000"/>
              </a:lnSpc>
              <a:spcBef>
                <a:spcPts val="100"/>
              </a:spcBef>
            </a:pPr>
            <a:r>
              <a:rPr sz="1200" spc="-10" dirty="0">
                <a:latin typeface="Arial MT"/>
                <a:cs typeface="Arial MT"/>
              </a:rPr>
              <a:t>Medidor </a:t>
            </a:r>
            <a:r>
              <a:rPr sz="1200" spc="-5" dirty="0">
                <a:latin typeface="Arial MT"/>
                <a:cs typeface="Arial MT"/>
              </a:rPr>
              <a:t>de </a:t>
            </a:r>
            <a:r>
              <a:rPr sz="1200" spc="-5" dirty="0" err="1">
                <a:latin typeface="Arial MT"/>
                <a:cs typeface="Arial MT"/>
              </a:rPr>
              <a:t>aislamiento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200" spc="-5" dirty="0" smtClean="0">
                <a:latin typeface="Arial MT"/>
                <a:cs typeface="Arial MT"/>
              </a:rPr>
              <a:t>de</a:t>
            </a:r>
            <a:r>
              <a:rPr lang="es-ES" sz="1200" spc="-5" dirty="0" smtClean="0">
                <a:latin typeface="Arial MT"/>
                <a:cs typeface="Arial MT"/>
              </a:rPr>
              <a:t> </a:t>
            </a:r>
            <a:r>
              <a:rPr sz="1200" dirty="0" err="1" smtClean="0">
                <a:latin typeface="Arial MT"/>
                <a:cs typeface="Arial MT"/>
              </a:rPr>
              <a:t>vacío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01324" y="5819395"/>
            <a:ext cx="2573020" cy="429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104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Micróhmetro para </a:t>
            </a:r>
            <a:r>
              <a:rPr sz="1200" spc="-5" dirty="0" err="1">
                <a:latin typeface="Arial MT"/>
                <a:cs typeface="Arial MT"/>
              </a:rPr>
              <a:t>medida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200" spc="-5" dirty="0" smtClean="0">
                <a:latin typeface="Arial MT"/>
                <a:cs typeface="Arial MT"/>
              </a:rPr>
              <a:t>de</a:t>
            </a:r>
            <a:r>
              <a:rPr lang="es-ES" sz="1200" spc="-5" dirty="0" smtClean="0">
                <a:latin typeface="Arial MT"/>
                <a:cs typeface="Arial MT"/>
              </a:rPr>
              <a:t> </a:t>
            </a:r>
            <a:r>
              <a:rPr sz="1200" spc="-5" dirty="0" err="1" smtClean="0">
                <a:latin typeface="Arial MT"/>
                <a:cs typeface="Arial MT"/>
              </a:rPr>
              <a:t>resistencia</a:t>
            </a:r>
            <a:r>
              <a:rPr sz="1200" spc="-25" dirty="0" smtClean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contacto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dinámica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20202" y="5890258"/>
            <a:ext cx="2489200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1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Micróhmetro para </a:t>
            </a:r>
            <a:r>
              <a:rPr sz="1200" spc="-5" dirty="0" err="1">
                <a:latin typeface="Arial MT"/>
                <a:cs typeface="Arial MT"/>
              </a:rPr>
              <a:t>medida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200" spc="-5" dirty="0" smtClean="0">
                <a:latin typeface="Arial MT"/>
                <a:cs typeface="Arial MT"/>
              </a:rPr>
              <a:t>de</a:t>
            </a:r>
            <a:r>
              <a:rPr lang="es-ES" sz="1200" spc="-5" dirty="0" smtClean="0">
                <a:latin typeface="Arial MT"/>
                <a:cs typeface="Arial MT"/>
              </a:rPr>
              <a:t> </a:t>
            </a:r>
            <a:r>
              <a:rPr sz="1200" spc="-5" dirty="0" err="1" smtClean="0">
                <a:latin typeface="Arial MT"/>
                <a:cs typeface="Arial MT"/>
              </a:rPr>
              <a:t>resistencia</a:t>
            </a:r>
            <a:r>
              <a:rPr sz="1200" spc="-35" dirty="0" smtClean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contacto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estática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426734" y="967739"/>
            <a:ext cx="7411720" cy="523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Parámetros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característicos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obtenidos</a:t>
            </a:r>
            <a:r>
              <a:rPr sz="16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los</a:t>
            </a:r>
            <a:r>
              <a:rPr sz="16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ensayadores</a:t>
            </a:r>
            <a:r>
              <a:rPr sz="16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6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interruptores</a:t>
            </a:r>
            <a:r>
              <a:rPr sz="1600" b="1" spc="-5" dirty="0"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393700" indent="-191135">
              <a:spcBef>
                <a:spcPts val="1335"/>
              </a:spcBef>
              <a:buFont typeface="Wingdings"/>
              <a:buChar char=""/>
              <a:tabLst>
                <a:tab pos="394335" algn="l"/>
              </a:tabLst>
            </a:pPr>
            <a:r>
              <a:rPr sz="1600" spc="-5" dirty="0">
                <a:latin typeface="Arial MT"/>
                <a:cs typeface="Arial MT"/>
              </a:rPr>
              <a:t>Resistencia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contacto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pasiva</a:t>
            </a:r>
            <a:endParaRPr sz="1600">
              <a:latin typeface="Arial MT"/>
              <a:cs typeface="Arial MT"/>
            </a:endParaRPr>
          </a:p>
          <a:p>
            <a:pPr marL="393700" indent="-191135">
              <a:spcBef>
                <a:spcPts val="605"/>
              </a:spcBef>
              <a:buFont typeface="Wingdings"/>
              <a:buChar char=""/>
              <a:tabLst>
                <a:tab pos="394335" algn="l"/>
              </a:tabLst>
            </a:pPr>
            <a:r>
              <a:rPr sz="1600" spc="-5" dirty="0">
                <a:latin typeface="Arial MT"/>
                <a:cs typeface="Arial MT"/>
              </a:rPr>
              <a:t>Tiempos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operación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del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interruptor</a:t>
            </a:r>
            <a:endParaRPr sz="1600">
              <a:latin typeface="Arial MT"/>
              <a:cs typeface="Arial MT"/>
            </a:endParaRPr>
          </a:p>
          <a:p>
            <a:pPr marL="393700" indent="-191135">
              <a:spcBef>
                <a:spcPts val="390"/>
              </a:spcBef>
              <a:buFont typeface="Wingdings"/>
              <a:buChar char=""/>
              <a:tabLst>
                <a:tab pos="394335" algn="l"/>
              </a:tabLst>
            </a:pPr>
            <a:r>
              <a:rPr sz="1600" spc="-5" dirty="0">
                <a:latin typeface="Arial MT"/>
                <a:cs typeface="Arial MT"/>
              </a:rPr>
              <a:t>Sincronismos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longitudinal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transversal</a:t>
            </a:r>
            <a:endParaRPr sz="1600">
              <a:latin typeface="Arial MT"/>
              <a:cs typeface="Arial MT"/>
            </a:endParaRPr>
          </a:p>
          <a:p>
            <a:pPr marL="393700" indent="-191135">
              <a:spcBef>
                <a:spcPts val="390"/>
              </a:spcBef>
              <a:buFont typeface="Wingdings"/>
              <a:buChar char=""/>
              <a:tabLst>
                <a:tab pos="394335" algn="l"/>
              </a:tabLst>
            </a:pPr>
            <a:r>
              <a:rPr sz="1600" spc="-5" dirty="0">
                <a:latin typeface="Arial MT"/>
                <a:cs typeface="Arial MT"/>
              </a:rPr>
              <a:t>Gráficas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desplazamiento:</a:t>
            </a:r>
            <a:endParaRPr sz="1600">
              <a:latin typeface="Arial MT"/>
              <a:cs typeface="Arial MT"/>
            </a:endParaRPr>
          </a:p>
          <a:p>
            <a:pPr marL="899160" lvl="1" indent="-125095">
              <a:spcBef>
                <a:spcPts val="395"/>
              </a:spcBef>
              <a:buChar char="-"/>
              <a:tabLst>
                <a:tab pos="899794" algn="l"/>
              </a:tabLst>
            </a:pPr>
            <a:r>
              <a:rPr sz="1600" spc="-5" dirty="0">
                <a:latin typeface="Arial MT"/>
                <a:cs typeface="Arial MT"/>
              </a:rPr>
              <a:t>Carrera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total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(Recorrido)</a:t>
            </a:r>
            <a:endParaRPr sz="1600">
              <a:latin typeface="Arial MT"/>
              <a:cs typeface="Arial MT"/>
            </a:endParaRPr>
          </a:p>
          <a:p>
            <a:pPr marL="899160" lvl="1" indent="-125095">
              <a:spcBef>
                <a:spcPts val="390"/>
              </a:spcBef>
              <a:buChar char="-"/>
              <a:tabLst>
                <a:tab pos="899794" algn="l"/>
              </a:tabLst>
            </a:pPr>
            <a:r>
              <a:rPr sz="1600" spc="-5" dirty="0">
                <a:latin typeface="Arial MT"/>
                <a:cs typeface="Arial MT"/>
              </a:rPr>
              <a:t>Penetración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contactos</a:t>
            </a:r>
            <a:endParaRPr sz="1600">
              <a:latin typeface="Arial MT"/>
              <a:cs typeface="Arial MT"/>
            </a:endParaRPr>
          </a:p>
          <a:p>
            <a:pPr marL="899160" lvl="1" indent="-125095">
              <a:spcBef>
                <a:spcPts val="395"/>
              </a:spcBef>
              <a:buChar char="-"/>
              <a:tabLst>
                <a:tab pos="899794" algn="l"/>
              </a:tabLst>
            </a:pPr>
            <a:r>
              <a:rPr sz="1600" spc="-5" dirty="0">
                <a:latin typeface="Arial MT"/>
                <a:cs typeface="Arial MT"/>
              </a:rPr>
              <a:t>Velocidad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apertura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cierre</a:t>
            </a:r>
            <a:endParaRPr sz="1600">
              <a:latin typeface="Arial MT"/>
              <a:cs typeface="Arial MT"/>
            </a:endParaRPr>
          </a:p>
          <a:p>
            <a:pPr marL="899160" lvl="1" indent="-125095">
              <a:spcBef>
                <a:spcPts val="390"/>
              </a:spcBef>
              <a:buChar char="-"/>
              <a:tabLst>
                <a:tab pos="899794" algn="l"/>
              </a:tabLst>
            </a:pPr>
            <a:r>
              <a:rPr sz="1600" spc="-5" dirty="0">
                <a:latin typeface="Arial MT"/>
                <a:cs typeface="Arial MT"/>
              </a:rPr>
              <a:t>Amortiguación,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Rebases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Rebotes</a:t>
            </a:r>
            <a:endParaRPr sz="1600">
              <a:latin typeface="Arial MT"/>
              <a:cs typeface="Arial MT"/>
            </a:endParaRPr>
          </a:p>
          <a:p>
            <a:pPr marL="393700" indent="-191135">
              <a:spcBef>
                <a:spcPts val="395"/>
              </a:spcBef>
              <a:buFont typeface="Wingdings"/>
              <a:buChar char=""/>
              <a:tabLst>
                <a:tab pos="394335" algn="l"/>
              </a:tabLst>
            </a:pPr>
            <a:r>
              <a:rPr sz="1600" spc="-5" dirty="0">
                <a:latin typeface="Arial MT"/>
                <a:cs typeface="Arial MT"/>
              </a:rPr>
              <a:t>Consumo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bobinas</a:t>
            </a:r>
            <a:endParaRPr sz="1600">
              <a:latin typeface="Arial MT"/>
              <a:cs typeface="Arial MT"/>
            </a:endParaRPr>
          </a:p>
          <a:p>
            <a:pPr marL="393700" indent="-191135">
              <a:spcBef>
                <a:spcPts val="390"/>
              </a:spcBef>
              <a:buFont typeface="Wingdings"/>
              <a:buChar char=""/>
              <a:tabLst>
                <a:tab pos="394335" algn="l"/>
              </a:tabLst>
            </a:pPr>
            <a:r>
              <a:rPr sz="1600" dirty="0">
                <a:latin typeface="Arial MT"/>
                <a:cs typeface="Arial MT"/>
              </a:rPr>
              <a:t>Gráfico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consumo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motores</a:t>
            </a:r>
            <a:endParaRPr sz="1600">
              <a:latin typeface="Arial MT"/>
              <a:cs typeface="Arial MT"/>
            </a:endParaRPr>
          </a:p>
          <a:p>
            <a:pPr marL="393700" indent="-191135">
              <a:spcBef>
                <a:spcPts val="390"/>
              </a:spcBef>
              <a:buFont typeface="Wingdings"/>
              <a:buChar char=""/>
              <a:tabLst>
                <a:tab pos="394335" algn="l"/>
              </a:tabLst>
            </a:pPr>
            <a:r>
              <a:rPr sz="1600" spc="-5" dirty="0">
                <a:latin typeface="Arial MT"/>
                <a:cs typeface="Arial MT"/>
              </a:rPr>
              <a:t>Registro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la tensión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alimentación</a:t>
            </a:r>
            <a:endParaRPr sz="1600">
              <a:latin typeface="Arial MT"/>
              <a:cs typeface="Arial MT"/>
            </a:endParaRPr>
          </a:p>
          <a:p>
            <a:pPr marL="393700" indent="-191135">
              <a:spcBef>
                <a:spcPts val="395"/>
              </a:spcBef>
              <a:buFont typeface="Wingdings"/>
              <a:buChar char=""/>
              <a:tabLst>
                <a:tab pos="394335" algn="l"/>
              </a:tabLst>
            </a:pPr>
            <a:r>
              <a:rPr sz="1600" spc="-5" dirty="0">
                <a:latin typeface="Arial MT"/>
                <a:cs typeface="Arial MT"/>
              </a:rPr>
              <a:t>Resistencia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dinámica</a:t>
            </a:r>
            <a:endParaRPr sz="1600">
              <a:latin typeface="Arial MT"/>
              <a:cs typeface="Arial MT"/>
            </a:endParaRPr>
          </a:p>
          <a:p>
            <a:pPr marL="12700">
              <a:spcBef>
                <a:spcPts val="1360"/>
              </a:spcBef>
            </a:pP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Otros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parámetros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característicos:</a:t>
            </a:r>
            <a:endParaRPr sz="1600">
              <a:latin typeface="Arial"/>
              <a:cs typeface="Arial"/>
            </a:endParaRPr>
          </a:p>
          <a:p>
            <a:pPr marL="393700" indent="-191135">
              <a:spcBef>
                <a:spcPts val="390"/>
              </a:spcBef>
              <a:buFont typeface="Wingdings"/>
              <a:buChar char=""/>
              <a:tabLst>
                <a:tab pos="394335" algn="l"/>
              </a:tabLst>
            </a:pPr>
            <a:r>
              <a:rPr sz="1600" spc="-5" dirty="0">
                <a:latin typeface="Arial MT"/>
                <a:cs typeface="Arial MT"/>
              </a:rPr>
              <a:t>Tiempo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reposición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energía</a:t>
            </a:r>
            <a:endParaRPr sz="1600">
              <a:latin typeface="Arial MT"/>
              <a:cs typeface="Arial MT"/>
            </a:endParaRPr>
          </a:p>
          <a:p>
            <a:pPr marL="393700" indent="-191135">
              <a:spcBef>
                <a:spcPts val="390"/>
              </a:spcBef>
              <a:buFont typeface="Wingdings"/>
              <a:buChar char=""/>
              <a:tabLst>
                <a:tab pos="394335" algn="l"/>
              </a:tabLst>
            </a:pPr>
            <a:r>
              <a:rPr sz="1600" spc="-5" dirty="0">
                <a:latin typeface="Arial MT"/>
                <a:cs typeface="Arial MT"/>
              </a:rPr>
              <a:t>Verificación del sistema de control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SF6 (manodensostatos</a:t>
            </a:r>
            <a:r>
              <a:rPr sz="1600" dirty="0">
                <a:latin typeface="Arial MT"/>
                <a:cs typeface="Arial MT"/>
              </a:rPr>
              <a:t> y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presostatos)</a:t>
            </a:r>
            <a:endParaRPr sz="1600">
              <a:latin typeface="Arial MT"/>
              <a:cs typeface="Arial MT"/>
            </a:endParaRPr>
          </a:p>
          <a:p>
            <a:pPr marL="393700" indent="-191135">
              <a:spcBef>
                <a:spcPts val="395"/>
              </a:spcBef>
              <a:buFont typeface="Wingdings"/>
              <a:buChar char=""/>
              <a:tabLst>
                <a:tab pos="394335" algn="l"/>
              </a:tabLst>
            </a:pPr>
            <a:r>
              <a:rPr sz="1600" spc="-5" dirty="0">
                <a:latin typeface="Arial MT"/>
                <a:cs typeface="Arial MT"/>
              </a:rPr>
              <a:t>Aislamiento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vacio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45751" y="833113"/>
            <a:ext cx="7971790" cy="445008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8415">
              <a:spcBef>
                <a:spcPts val="880"/>
              </a:spcBef>
            </a:pP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Método</a:t>
            </a:r>
            <a:r>
              <a:rPr sz="16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6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medida</a:t>
            </a:r>
            <a:r>
              <a:rPr sz="1600" b="1" spc="-5" dirty="0"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18415" marR="387350">
              <a:spcBef>
                <a:spcPts val="780"/>
              </a:spcBef>
            </a:pPr>
            <a:r>
              <a:rPr sz="1600" spc="-5" dirty="0">
                <a:latin typeface="Arial MT"/>
                <a:cs typeface="Arial MT"/>
              </a:rPr>
              <a:t>La resistencia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estática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 obtiene</a:t>
            </a:r>
            <a:r>
              <a:rPr sz="1600" dirty="0">
                <a:latin typeface="Arial MT"/>
                <a:cs typeface="Arial MT"/>
              </a:rPr>
              <a:t> a </a:t>
            </a:r>
            <a:r>
              <a:rPr sz="1600" spc="-5" dirty="0">
                <a:latin typeface="Arial MT"/>
                <a:cs typeface="Arial MT"/>
              </a:rPr>
              <a:t>partir</a:t>
            </a:r>
            <a:r>
              <a:rPr sz="1600" spc="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medida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caída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tensión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en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los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extremos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del </a:t>
            </a:r>
            <a:r>
              <a:rPr sz="1600" spc="-5" dirty="0">
                <a:latin typeface="Arial MT"/>
                <a:cs typeface="Arial MT"/>
              </a:rPr>
              <a:t>contacto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cuando se hace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circular una intensidad</a:t>
            </a:r>
            <a:r>
              <a:rPr sz="1600" dirty="0">
                <a:latin typeface="Arial MT"/>
                <a:cs typeface="Arial MT"/>
              </a:rPr>
              <a:t> a</a:t>
            </a:r>
            <a:r>
              <a:rPr sz="1600" spc="-5" dirty="0">
                <a:latin typeface="Arial MT"/>
                <a:cs typeface="Arial MT"/>
              </a:rPr>
              <a:t> través 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ellos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30"/>
              </a:spcBef>
            </a:pPr>
            <a:endParaRPr sz="1650" dirty="0">
              <a:latin typeface="Arial MT"/>
              <a:cs typeface="Arial MT"/>
            </a:endParaRPr>
          </a:p>
          <a:p>
            <a:pPr marL="18415">
              <a:spcBef>
                <a:spcPts val="5"/>
              </a:spcBef>
            </a:pP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Medida de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 resistencia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contacto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estática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 interruptor</a:t>
            </a:r>
            <a:r>
              <a:rPr sz="1600" b="1" dirty="0"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18415" marR="5080">
              <a:spcBef>
                <a:spcPts val="780"/>
              </a:spcBef>
            </a:pPr>
            <a:r>
              <a:rPr sz="1600" spc="-5" dirty="0">
                <a:latin typeface="Arial MT"/>
                <a:cs typeface="Arial MT"/>
              </a:rPr>
              <a:t>Los cables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medida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deben estar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conectados lo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más </a:t>
            </a:r>
            <a:r>
              <a:rPr sz="1600" dirty="0">
                <a:latin typeface="Arial MT"/>
                <a:cs typeface="Arial MT"/>
              </a:rPr>
              <a:t>cerca </a:t>
            </a:r>
            <a:r>
              <a:rPr sz="1600" spc="-5" dirty="0">
                <a:latin typeface="Arial MT"/>
                <a:cs typeface="Arial MT"/>
              </a:rPr>
              <a:t>posible del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objeto </a:t>
            </a:r>
            <a:r>
              <a:rPr sz="1600" dirty="0">
                <a:latin typeface="Arial MT"/>
                <a:cs typeface="Arial MT"/>
              </a:rPr>
              <a:t>a </a:t>
            </a:r>
            <a:r>
              <a:rPr sz="1600" spc="-5" dirty="0" err="1">
                <a:latin typeface="Arial MT"/>
                <a:cs typeface="Arial MT"/>
              </a:rPr>
              <a:t>medir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 smtClean="0">
                <a:latin typeface="Arial MT"/>
                <a:cs typeface="Arial MT"/>
              </a:rPr>
              <a:t>y</a:t>
            </a:r>
            <a:r>
              <a:rPr lang="es-ES" sz="1600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dentro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</a:t>
            </a:r>
            <a:r>
              <a:rPr sz="1600" spc="-5" dirty="0">
                <a:latin typeface="Arial MT"/>
                <a:cs typeface="Arial MT"/>
              </a:rPr>
              <a:t>los cables de intensidad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12700">
              <a:spcBef>
                <a:spcPts val="1325"/>
              </a:spcBef>
            </a:pPr>
            <a:r>
              <a:rPr sz="1600" spc="-5" dirty="0">
                <a:latin typeface="Arial MT"/>
                <a:cs typeface="Arial MT"/>
              </a:rPr>
              <a:t>Seleccionar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rango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intensidad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300 A.</a:t>
            </a:r>
            <a:endParaRPr sz="1600" dirty="0">
              <a:latin typeface="Arial MT"/>
              <a:cs typeface="Arial MT"/>
            </a:endParaRPr>
          </a:p>
          <a:p>
            <a:pPr marL="12700" marR="1967230">
              <a:lnSpc>
                <a:spcPct val="140600"/>
              </a:lnSpc>
            </a:pPr>
            <a:r>
              <a:rPr sz="1600" spc="-5" dirty="0">
                <a:latin typeface="Arial MT"/>
                <a:cs typeface="Arial MT"/>
              </a:rPr>
              <a:t>No inyectar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intensidades durante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periodos de tiempo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prolongados</a:t>
            </a:r>
            <a:r>
              <a:rPr sz="1600" spc="-5" dirty="0" smtClean="0">
                <a:latin typeface="Arial MT"/>
                <a:cs typeface="Arial MT"/>
              </a:rPr>
              <a:t>.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No </a:t>
            </a:r>
            <a:r>
              <a:rPr sz="1600" spc="-5" dirty="0">
                <a:latin typeface="Arial MT"/>
                <a:cs typeface="Arial MT"/>
              </a:rPr>
              <a:t>abrir el interruptor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mientras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 está inyectando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intensidad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12700" marR="40005">
              <a:spcBef>
                <a:spcPts val="780"/>
              </a:spcBef>
            </a:pP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interruptores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más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una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cámara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por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fase </a:t>
            </a:r>
            <a:r>
              <a:rPr sz="1600" spc="-5" dirty="0">
                <a:latin typeface="Arial MT"/>
                <a:cs typeface="Arial MT"/>
              </a:rPr>
              <a:t>se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medirá,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inicialmente</a:t>
            </a:r>
            <a:r>
              <a:rPr sz="1600" spc="-5" dirty="0">
                <a:latin typeface="Arial MT"/>
                <a:cs typeface="Arial MT"/>
              </a:rPr>
              <a:t>,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resistencia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 </a:t>
            </a:r>
            <a:r>
              <a:rPr sz="1600" spc="-5" dirty="0">
                <a:latin typeface="Arial MT"/>
                <a:cs typeface="Arial MT"/>
              </a:rPr>
              <a:t>la </a:t>
            </a:r>
            <a:r>
              <a:rPr sz="1600" spc="-5" dirty="0">
                <a:latin typeface="Arial MT"/>
                <a:cs typeface="Arial MT"/>
              </a:rPr>
              <a:t>fase completa. Si el valor obtenido </a:t>
            </a:r>
            <a:r>
              <a:rPr sz="1600" dirty="0">
                <a:latin typeface="Arial MT"/>
                <a:cs typeface="Arial MT"/>
              </a:rPr>
              <a:t>(suma </a:t>
            </a:r>
            <a:r>
              <a:rPr sz="1600" spc="-5" dirty="0">
                <a:latin typeface="Arial MT"/>
                <a:cs typeface="Arial MT"/>
              </a:rPr>
              <a:t>de las </a:t>
            </a:r>
            <a:r>
              <a:rPr sz="1600" dirty="0">
                <a:latin typeface="Arial MT"/>
                <a:cs typeface="Arial MT"/>
              </a:rPr>
              <a:t>resistencias </a:t>
            </a:r>
            <a:r>
              <a:rPr sz="1600" spc="-5" dirty="0">
                <a:latin typeface="Arial MT"/>
                <a:cs typeface="Arial MT"/>
              </a:rPr>
              <a:t>de </a:t>
            </a:r>
            <a:r>
              <a:rPr sz="1600" dirty="0" err="1">
                <a:latin typeface="Arial MT"/>
                <a:cs typeface="Arial MT"/>
              </a:rPr>
              <a:t>contactos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dirty="0" smtClean="0">
                <a:latin typeface="Arial MT"/>
                <a:cs typeface="Arial MT"/>
              </a:rPr>
              <a:t>y</a:t>
            </a:r>
            <a:r>
              <a:rPr lang="es-ES" sz="1600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uniones</a:t>
            </a:r>
            <a:r>
              <a:rPr sz="1600" spc="-5" dirty="0">
                <a:latin typeface="Arial MT"/>
                <a:cs typeface="Arial MT"/>
              </a:rPr>
              <a:t>) se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encuentra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dentro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esperado,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no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será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necesario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realizar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más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medidas</a:t>
            </a:r>
            <a:r>
              <a:rPr sz="1600" spc="-5" dirty="0" smtClean="0">
                <a:latin typeface="Arial MT"/>
                <a:cs typeface="Arial MT"/>
              </a:rPr>
              <a:t>.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dirty="0" err="1" smtClean="0">
                <a:latin typeface="Arial MT"/>
                <a:cs typeface="Arial MT"/>
              </a:rPr>
              <a:t>En</a:t>
            </a:r>
            <a:r>
              <a:rPr sz="1600" dirty="0" smtClean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caso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contrario,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se </a:t>
            </a:r>
            <a:r>
              <a:rPr sz="1600" spc="-5" dirty="0">
                <a:latin typeface="Arial MT"/>
                <a:cs typeface="Arial MT"/>
              </a:rPr>
              <a:t>realizarán medidas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para cada cámara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corte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objeto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poder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determinar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los contactos </a:t>
            </a:r>
            <a:r>
              <a:rPr sz="1600" dirty="0">
                <a:latin typeface="Arial MT"/>
                <a:cs typeface="Arial MT"/>
              </a:rPr>
              <a:t>o</a:t>
            </a:r>
            <a:r>
              <a:rPr sz="1600" spc="-5" dirty="0">
                <a:latin typeface="Arial MT"/>
                <a:cs typeface="Arial MT"/>
              </a:rPr>
              <a:t> uniones incorrectos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3876" y="5329174"/>
            <a:ext cx="2127928" cy="1033271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64797" y="1157478"/>
            <a:ext cx="7426959" cy="34342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DEFINICIONES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650" dirty="0">
              <a:latin typeface="Arial"/>
              <a:cs typeface="Arial"/>
            </a:endParaRPr>
          </a:p>
          <a:p>
            <a:pPr marL="12700"/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Tiempo</a:t>
            </a:r>
            <a:r>
              <a:rPr sz="1600"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6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apertura</a:t>
            </a:r>
            <a:r>
              <a:rPr sz="1600" b="1" spc="-5" dirty="0"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12700" marR="236854">
              <a:spcBef>
                <a:spcPts val="780"/>
              </a:spcBef>
            </a:pPr>
            <a:r>
              <a:rPr sz="1600" spc="-5" dirty="0">
                <a:latin typeface="Arial MT"/>
                <a:cs typeface="Arial MT"/>
              </a:rPr>
              <a:t>Tiempo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transcurrido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desde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que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empieza</a:t>
            </a:r>
            <a:r>
              <a:rPr sz="1600" dirty="0">
                <a:latin typeface="Arial MT"/>
                <a:cs typeface="Arial MT"/>
              </a:rPr>
              <a:t> 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pasar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intensidad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por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 </a:t>
            </a:r>
            <a:r>
              <a:rPr sz="1600" spc="-5" dirty="0" err="1">
                <a:latin typeface="Arial MT"/>
                <a:cs typeface="Arial MT"/>
              </a:rPr>
              <a:t>bobina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apertura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hasta que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 </a:t>
            </a:r>
            <a:r>
              <a:rPr sz="1600" spc="-5" dirty="0">
                <a:latin typeface="Arial MT"/>
                <a:cs typeface="Arial MT"/>
              </a:rPr>
              <a:t>separan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los contactos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fijos</a:t>
            </a:r>
            <a:r>
              <a:rPr sz="1600" dirty="0">
                <a:latin typeface="Arial MT"/>
                <a:cs typeface="Arial MT"/>
              </a:rPr>
              <a:t> y </a:t>
            </a:r>
            <a:r>
              <a:rPr sz="1600" spc="-5" dirty="0">
                <a:latin typeface="Arial MT"/>
                <a:cs typeface="Arial MT"/>
              </a:rPr>
              <a:t>móviles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cámara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del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interruptor</a:t>
            </a:r>
            <a:r>
              <a:rPr sz="1600" spc="-5" dirty="0">
                <a:latin typeface="Arial MT"/>
                <a:cs typeface="Arial MT"/>
              </a:rPr>
              <a:t>.</a:t>
            </a:r>
            <a:r>
              <a:rPr sz="1600" spc="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interruptores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varias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cámaras,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tiempo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apertura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mide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hasta </a:t>
            </a:r>
            <a:r>
              <a:rPr sz="1600" spc="-5" dirty="0">
                <a:latin typeface="Arial MT"/>
                <a:cs typeface="Arial MT"/>
              </a:rPr>
              <a:t>que se </a:t>
            </a:r>
            <a:r>
              <a:rPr sz="1600" spc="-5" dirty="0">
                <a:latin typeface="Arial MT"/>
                <a:cs typeface="Arial MT"/>
              </a:rPr>
              <a:t>separan los contactos 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 primera cámara que abra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45"/>
              </a:spcBef>
            </a:pPr>
            <a:endParaRPr sz="1650" dirty="0">
              <a:latin typeface="Arial MT"/>
              <a:cs typeface="Arial MT"/>
            </a:endParaRPr>
          </a:p>
          <a:p>
            <a:pPr marL="12700"/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Tiempo</a:t>
            </a:r>
            <a:r>
              <a:rPr sz="1600"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600"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cierre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12700" marR="5080">
              <a:spcBef>
                <a:spcPts val="780"/>
              </a:spcBef>
            </a:pPr>
            <a:r>
              <a:rPr sz="1600" spc="-5" dirty="0">
                <a:latin typeface="Arial MT"/>
                <a:cs typeface="Arial MT"/>
              </a:rPr>
              <a:t>Tiempo</a:t>
            </a:r>
            <a:r>
              <a:rPr sz="1600" spc="5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transcurrido</a:t>
            </a:r>
            <a:r>
              <a:rPr sz="1600" spc="5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desde</a:t>
            </a:r>
            <a:r>
              <a:rPr sz="1600" spc="5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que</a:t>
            </a:r>
            <a:r>
              <a:rPr sz="1600" spc="5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empieza</a:t>
            </a:r>
            <a:r>
              <a:rPr sz="1600" spc="5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4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pasar</a:t>
            </a:r>
            <a:r>
              <a:rPr sz="1600" spc="5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intensidad</a:t>
            </a:r>
            <a:r>
              <a:rPr sz="1600" spc="4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por</a:t>
            </a:r>
            <a:r>
              <a:rPr sz="1600" spc="6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spc="45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bobina</a:t>
            </a:r>
            <a:r>
              <a:rPr sz="1600" spc="45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cierre</a:t>
            </a:r>
            <a:r>
              <a:rPr sz="1600" spc="4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hasta</a:t>
            </a:r>
            <a:r>
              <a:rPr sz="1600" spc="4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que</a:t>
            </a:r>
            <a:r>
              <a:rPr sz="1600" spc="4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entran</a:t>
            </a:r>
            <a:r>
              <a:rPr sz="1600" spc="4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spc="4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contacto</a:t>
            </a:r>
            <a:r>
              <a:rPr sz="1600" spc="4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los</a:t>
            </a:r>
            <a:r>
              <a:rPr sz="1600" spc="4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contactos</a:t>
            </a:r>
            <a:r>
              <a:rPr sz="1600" spc="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fijos</a:t>
            </a:r>
            <a:r>
              <a:rPr sz="1600" spc="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</a:t>
            </a:r>
            <a:r>
              <a:rPr sz="1600" spc="5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móviles</a:t>
            </a:r>
            <a:r>
              <a:rPr sz="1600" spc="4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del</a:t>
            </a:r>
            <a:r>
              <a:rPr sz="1600" spc="45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interruptor</a:t>
            </a:r>
            <a:r>
              <a:rPr sz="1600" spc="-5" dirty="0" smtClean="0">
                <a:latin typeface="Arial MT"/>
                <a:cs typeface="Arial MT"/>
              </a:rPr>
              <a:t>.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En</a:t>
            </a:r>
            <a:r>
              <a:rPr sz="160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interruptores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varias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cámaras,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tiempo 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cierre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mide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hasta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que </a:t>
            </a:r>
            <a:r>
              <a:rPr sz="1600" spc="-5" dirty="0" err="1" smtClean="0">
                <a:latin typeface="Arial MT"/>
                <a:cs typeface="Arial MT"/>
              </a:rPr>
              <a:t>entran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en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contacto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los contactos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fijos</a:t>
            </a:r>
            <a:r>
              <a:rPr sz="1600" dirty="0">
                <a:latin typeface="Arial MT"/>
                <a:cs typeface="Arial MT"/>
              </a:rPr>
              <a:t> y </a:t>
            </a:r>
            <a:r>
              <a:rPr sz="1600" spc="-5" dirty="0">
                <a:latin typeface="Arial MT"/>
                <a:cs typeface="Arial MT"/>
              </a:rPr>
              <a:t>móviles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la última cámara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que cierre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37367" y="920801"/>
            <a:ext cx="8014334" cy="3900427"/>
          </a:xfrm>
          <a:prstGeom prst="rect">
            <a:avLst/>
          </a:prstGeom>
        </p:spPr>
        <p:txBody>
          <a:bodyPr vert="horz" wrap="square" lIns="0" tIns="121285" rIns="0" bIns="0" rtlCol="0">
            <a:spAutoFit/>
          </a:bodyPr>
          <a:lstStyle/>
          <a:p>
            <a:pPr marL="12700" algn="just">
              <a:spcBef>
                <a:spcPts val="955"/>
              </a:spcBef>
            </a:pP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Sincronismo</a:t>
            </a:r>
            <a:r>
              <a:rPr sz="1600"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longitudinal:</a:t>
            </a:r>
            <a:endParaRPr sz="1600" dirty="0">
              <a:latin typeface="Arial"/>
              <a:cs typeface="Arial"/>
            </a:endParaRPr>
          </a:p>
          <a:p>
            <a:pPr marL="12700" marR="40005" algn="just">
              <a:spcBef>
                <a:spcPts val="860"/>
              </a:spcBef>
            </a:pPr>
            <a:r>
              <a:rPr sz="1600" spc="-5" dirty="0">
                <a:latin typeface="Arial MT"/>
                <a:cs typeface="Arial MT"/>
              </a:rPr>
              <a:t>Aplicable cuando hay más de una cámara de corte por fase. Sincronismo</a:t>
            </a:r>
            <a:r>
              <a:rPr sz="1600" spc="-5" dirty="0">
                <a:latin typeface="Arial MT"/>
                <a:cs typeface="Arial MT"/>
              </a:rPr>
              <a:t> entre </a:t>
            </a:r>
            <a:r>
              <a:rPr sz="1600" spc="-5" dirty="0" err="1" smtClean="0">
                <a:latin typeface="Arial MT"/>
                <a:cs typeface="Arial MT"/>
              </a:rPr>
              <a:t>cámaras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 </a:t>
            </a:r>
            <a:r>
              <a:rPr sz="1600" spc="-5" dirty="0">
                <a:latin typeface="Arial MT"/>
                <a:cs typeface="Arial MT"/>
              </a:rPr>
              <a:t>una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misma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fase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12700" marR="5080" algn="just">
              <a:spcBef>
                <a:spcPts val="10"/>
              </a:spcBef>
            </a:pPr>
            <a:r>
              <a:rPr sz="1600" spc="-5" dirty="0">
                <a:latin typeface="Arial MT"/>
                <a:cs typeface="Arial MT"/>
              </a:rPr>
              <a:t>Maniobra de apertura: diferencia de tiempo entre la primera </a:t>
            </a:r>
            <a:r>
              <a:rPr sz="1600" dirty="0">
                <a:latin typeface="Arial MT"/>
                <a:cs typeface="Arial MT"/>
              </a:rPr>
              <a:t>y </a:t>
            </a:r>
            <a:r>
              <a:rPr sz="1600" spc="-5" dirty="0">
                <a:latin typeface="Arial MT"/>
                <a:cs typeface="Arial MT"/>
              </a:rPr>
              <a:t>la última cámara que </a:t>
            </a:r>
            <a:r>
              <a:rPr sz="1600" spc="-5" dirty="0" err="1">
                <a:latin typeface="Arial MT"/>
                <a:cs typeface="Arial MT"/>
              </a:rPr>
              <a:t>abre</a:t>
            </a:r>
            <a:r>
              <a:rPr sz="1600" spc="-5" dirty="0" smtClean="0">
                <a:latin typeface="Arial MT"/>
                <a:cs typeface="Arial MT"/>
              </a:rPr>
              <a:t>.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Maniobra</a:t>
            </a:r>
            <a:r>
              <a:rPr sz="160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cierre: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diferencia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tiempo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entre la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primera</a:t>
            </a:r>
            <a:r>
              <a:rPr sz="1600" dirty="0">
                <a:latin typeface="Arial MT"/>
                <a:cs typeface="Arial MT"/>
              </a:rPr>
              <a:t> y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última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cámara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que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cierra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45"/>
              </a:spcBef>
            </a:pPr>
            <a:endParaRPr sz="2250" dirty="0">
              <a:latin typeface="Arial MT"/>
              <a:cs typeface="Arial MT"/>
            </a:endParaRPr>
          </a:p>
          <a:p>
            <a:pPr marL="12700" algn="just">
              <a:spcBef>
                <a:spcPts val="5"/>
              </a:spcBef>
            </a:pP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Sincronismo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transversal</a:t>
            </a:r>
            <a:r>
              <a:rPr sz="1600" b="1" spc="-5" dirty="0"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12700" algn="just">
              <a:spcBef>
                <a:spcPts val="855"/>
              </a:spcBef>
            </a:pPr>
            <a:r>
              <a:rPr sz="1600" spc="-5" dirty="0">
                <a:latin typeface="Arial MT"/>
                <a:cs typeface="Arial MT"/>
              </a:rPr>
              <a:t>Sincronismo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entre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fases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12700" marR="309880" algn="just">
              <a:spcBef>
                <a:spcPts val="5"/>
              </a:spcBef>
            </a:pPr>
            <a:r>
              <a:rPr sz="1600" spc="-5" dirty="0">
                <a:latin typeface="Arial MT"/>
                <a:cs typeface="Arial MT"/>
              </a:rPr>
              <a:t>Maniobra de apertura: diferencia de tiempo entre la primera </a:t>
            </a:r>
            <a:r>
              <a:rPr sz="1600" dirty="0">
                <a:latin typeface="Arial MT"/>
                <a:cs typeface="Arial MT"/>
              </a:rPr>
              <a:t>y </a:t>
            </a:r>
            <a:r>
              <a:rPr sz="1600" spc="-5" dirty="0">
                <a:latin typeface="Arial MT"/>
                <a:cs typeface="Arial MT"/>
              </a:rPr>
              <a:t>la última </a:t>
            </a:r>
            <a:r>
              <a:rPr sz="1600" dirty="0">
                <a:latin typeface="Arial MT"/>
                <a:cs typeface="Arial MT"/>
              </a:rPr>
              <a:t>fase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que </a:t>
            </a:r>
            <a:r>
              <a:rPr sz="1600" spc="-5" dirty="0" err="1" smtClean="0">
                <a:latin typeface="Arial MT"/>
                <a:cs typeface="Arial MT"/>
              </a:rPr>
              <a:t>abre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(</a:t>
            </a:r>
            <a:r>
              <a:rPr sz="1600" spc="-5" dirty="0">
                <a:latin typeface="Arial MT"/>
                <a:cs typeface="Arial MT"/>
              </a:rPr>
              <a:t>diferencia entre la primera cámara que abre de la primera fase que abre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 </a:t>
            </a:r>
            <a:r>
              <a:rPr sz="1600" spc="-5" dirty="0">
                <a:latin typeface="Arial MT"/>
                <a:cs typeface="Arial MT"/>
              </a:rPr>
              <a:t>la </a:t>
            </a:r>
            <a:r>
              <a:rPr sz="1600" spc="-5" dirty="0" err="1" smtClean="0">
                <a:latin typeface="Arial MT"/>
                <a:cs typeface="Arial MT"/>
              </a:rPr>
              <a:t>primera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cámara</a:t>
            </a:r>
            <a:r>
              <a:rPr sz="160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que </a:t>
            </a:r>
            <a:r>
              <a:rPr sz="1600" spc="-5" dirty="0">
                <a:latin typeface="Arial MT"/>
                <a:cs typeface="Arial MT"/>
              </a:rPr>
              <a:t>abre de la última fase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que abre</a:t>
            </a:r>
            <a:r>
              <a:rPr sz="1600" spc="-5" dirty="0">
                <a:latin typeface="Arial MT"/>
                <a:cs typeface="Arial MT"/>
              </a:rPr>
              <a:t>).</a:t>
            </a:r>
            <a:endParaRPr sz="1600" dirty="0">
              <a:latin typeface="Arial MT"/>
              <a:cs typeface="Arial MT"/>
            </a:endParaRPr>
          </a:p>
          <a:p>
            <a:pPr marL="12700" marR="400685">
              <a:spcBef>
                <a:spcPts val="15"/>
              </a:spcBef>
            </a:pPr>
            <a:r>
              <a:rPr sz="1600" spc="-5" dirty="0">
                <a:latin typeface="Arial MT"/>
                <a:cs typeface="Arial MT"/>
              </a:rPr>
              <a:t>Maniobra 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cierre: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diferencia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tiempo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entre la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primera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última</a:t>
            </a:r>
            <a:r>
              <a:rPr sz="1600" dirty="0">
                <a:latin typeface="Arial MT"/>
                <a:cs typeface="Arial MT"/>
              </a:rPr>
              <a:t> fase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que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cierra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(</a:t>
            </a:r>
            <a:r>
              <a:rPr sz="1600" spc="-5" dirty="0">
                <a:latin typeface="Arial MT"/>
                <a:cs typeface="Arial MT"/>
              </a:rPr>
              <a:t>diferencia entre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última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cámara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que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cierra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primera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fase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que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cierra</a:t>
            </a:r>
            <a:r>
              <a:rPr sz="1600" dirty="0">
                <a:latin typeface="Arial MT"/>
                <a:cs typeface="Arial MT"/>
              </a:rPr>
              <a:t> y</a:t>
            </a:r>
            <a:r>
              <a:rPr sz="1600" spc="-5" dirty="0">
                <a:latin typeface="Arial MT"/>
                <a:cs typeface="Arial MT"/>
              </a:rPr>
              <a:t> 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última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cámara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que </a:t>
            </a:r>
            <a:r>
              <a:rPr sz="1600" spc="-5" dirty="0">
                <a:latin typeface="Arial MT"/>
                <a:cs typeface="Arial MT"/>
              </a:rPr>
              <a:t>cierra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la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última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fase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que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cierra</a:t>
            </a:r>
            <a:r>
              <a:rPr sz="1600" spc="-5" dirty="0">
                <a:latin typeface="Arial MT"/>
                <a:cs typeface="Arial MT"/>
              </a:rPr>
              <a:t>).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01203" y="1032511"/>
            <a:ext cx="2905760" cy="9515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5615"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Ejemplo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sincronismo: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450">
              <a:latin typeface="Arial"/>
              <a:cs typeface="Arial"/>
            </a:endParaRPr>
          </a:p>
          <a:p>
            <a:pPr marL="12700"/>
            <a:r>
              <a:rPr sz="1250" b="1" spc="60" dirty="0">
                <a:latin typeface="Arial"/>
                <a:cs typeface="Arial"/>
              </a:rPr>
              <a:t>Apertura:</a:t>
            </a:r>
            <a:endParaRPr sz="125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173904" y="2184019"/>
          <a:ext cx="4605653" cy="835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1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23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62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62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87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1435"/>
                        </a:lnSpc>
                      </a:pPr>
                      <a:r>
                        <a:rPr sz="1250" spc="45" dirty="0">
                          <a:latin typeface="Arial MT"/>
                          <a:cs typeface="Arial MT"/>
                        </a:rPr>
                        <a:t>Cámara</a:t>
                      </a:r>
                      <a:r>
                        <a:rPr sz="12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60" dirty="0">
                          <a:latin typeface="Arial MT"/>
                          <a:cs typeface="Arial MT"/>
                        </a:rPr>
                        <a:t>1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1435"/>
                        </a:lnSpc>
                      </a:pPr>
                      <a:r>
                        <a:rPr sz="1250" spc="45" dirty="0">
                          <a:latin typeface="Arial MT"/>
                          <a:cs typeface="Arial MT"/>
                        </a:rPr>
                        <a:t>Cámara</a:t>
                      </a:r>
                      <a:r>
                        <a:rPr sz="12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60" dirty="0">
                          <a:latin typeface="Arial MT"/>
                          <a:cs typeface="Arial MT"/>
                        </a:rPr>
                        <a:t>2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145" algn="ctr">
                        <a:lnSpc>
                          <a:spcPts val="1435"/>
                        </a:lnSpc>
                      </a:pPr>
                      <a:r>
                        <a:rPr sz="1250" spc="45" dirty="0">
                          <a:latin typeface="Arial MT"/>
                          <a:cs typeface="Arial MT"/>
                        </a:rPr>
                        <a:t>Cámara</a:t>
                      </a:r>
                      <a:r>
                        <a:rPr sz="12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60" dirty="0">
                          <a:latin typeface="Arial MT"/>
                          <a:cs typeface="Arial MT"/>
                        </a:rPr>
                        <a:t>3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145" algn="ctr">
                        <a:lnSpc>
                          <a:spcPts val="1435"/>
                        </a:lnSpc>
                      </a:pPr>
                      <a:r>
                        <a:rPr sz="1250" spc="45" dirty="0">
                          <a:latin typeface="Arial MT"/>
                          <a:cs typeface="Arial MT"/>
                        </a:rPr>
                        <a:t>Cámara</a:t>
                      </a:r>
                      <a:r>
                        <a:rPr sz="12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60" dirty="0">
                          <a:latin typeface="Arial MT"/>
                          <a:cs typeface="Arial MT"/>
                        </a:rPr>
                        <a:t>4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787">
                <a:tc>
                  <a:txBody>
                    <a:bodyPr/>
                    <a:lstStyle/>
                    <a:p>
                      <a:pPr marL="33020">
                        <a:lnSpc>
                          <a:spcPts val="1435"/>
                        </a:lnSpc>
                      </a:pPr>
                      <a:r>
                        <a:rPr sz="1250" spc="65" dirty="0">
                          <a:latin typeface="Arial MT"/>
                          <a:cs typeface="Arial MT"/>
                        </a:rPr>
                        <a:t>Fase</a:t>
                      </a:r>
                      <a:r>
                        <a:rPr sz="12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30" dirty="0">
                          <a:latin typeface="Arial MT"/>
                          <a:cs typeface="Arial MT"/>
                        </a:rPr>
                        <a:t>R: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785">
                        <a:lnSpc>
                          <a:spcPts val="1435"/>
                        </a:lnSpc>
                      </a:pPr>
                      <a:r>
                        <a:rPr sz="1250" spc="50" dirty="0">
                          <a:latin typeface="Arial MT"/>
                          <a:cs typeface="Arial MT"/>
                        </a:rPr>
                        <a:t>23,2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2420">
                        <a:lnSpc>
                          <a:spcPts val="1435"/>
                        </a:lnSpc>
                      </a:pPr>
                      <a:r>
                        <a:rPr sz="1250" spc="50" dirty="0">
                          <a:latin typeface="Arial MT"/>
                          <a:cs typeface="Arial MT"/>
                        </a:rPr>
                        <a:t>22,8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1435"/>
                        </a:lnSpc>
                      </a:pPr>
                      <a:r>
                        <a:rPr sz="1250" spc="50" dirty="0">
                          <a:latin typeface="Arial MT"/>
                          <a:cs typeface="Arial MT"/>
                        </a:rPr>
                        <a:t>22,0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435"/>
                        </a:lnSpc>
                      </a:pPr>
                      <a:r>
                        <a:rPr sz="1250" spc="50" dirty="0">
                          <a:latin typeface="Arial MT"/>
                          <a:cs typeface="Arial MT"/>
                        </a:rPr>
                        <a:t>21,8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787">
                <a:tc>
                  <a:txBody>
                    <a:bodyPr/>
                    <a:lstStyle/>
                    <a:p>
                      <a:pPr marL="33020">
                        <a:lnSpc>
                          <a:spcPts val="1435"/>
                        </a:lnSpc>
                      </a:pPr>
                      <a:r>
                        <a:rPr sz="1250" spc="65" dirty="0">
                          <a:latin typeface="Arial MT"/>
                          <a:cs typeface="Arial MT"/>
                        </a:rPr>
                        <a:t>Fase</a:t>
                      </a:r>
                      <a:r>
                        <a:rPr sz="12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65" dirty="0">
                          <a:latin typeface="Arial MT"/>
                          <a:cs typeface="Arial MT"/>
                        </a:rPr>
                        <a:t>S: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785">
                        <a:lnSpc>
                          <a:spcPts val="1435"/>
                        </a:lnSpc>
                      </a:pPr>
                      <a:r>
                        <a:rPr sz="1250" spc="50" dirty="0">
                          <a:latin typeface="Arial MT"/>
                          <a:cs typeface="Arial MT"/>
                        </a:rPr>
                        <a:t>21,6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2420">
                        <a:lnSpc>
                          <a:spcPts val="1435"/>
                        </a:lnSpc>
                      </a:pPr>
                      <a:r>
                        <a:rPr sz="1250" spc="50" dirty="0">
                          <a:latin typeface="Arial MT"/>
                          <a:cs typeface="Arial MT"/>
                        </a:rPr>
                        <a:t>21,4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1435"/>
                        </a:lnSpc>
                      </a:pPr>
                      <a:r>
                        <a:rPr sz="1250" spc="50" dirty="0">
                          <a:latin typeface="Arial MT"/>
                          <a:cs typeface="Arial MT"/>
                        </a:rPr>
                        <a:t>21,8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435"/>
                        </a:lnSpc>
                      </a:pPr>
                      <a:r>
                        <a:rPr sz="1250" spc="50" dirty="0">
                          <a:latin typeface="Arial MT"/>
                          <a:cs typeface="Arial MT"/>
                        </a:rPr>
                        <a:t>21,4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169">
                <a:tc>
                  <a:txBody>
                    <a:bodyPr/>
                    <a:lstStyle/>
                    <a:p>
                      <a:pPr marL="33020">
                        <a:lnSpc>
                          <a:spcPts val="1435"/>
                        </a:lnSpc>
                      </a:pPr>
                      <a:r>
                        <a:rPr sz="1250" spc="65" dirty="0">
                          <a:latin typeface="Arial MT"/>
                          <a:cs typeface="Arial MT"/>
                        </a:rPr>
                        <a:t>Fase</a:t>
                      </a:r>
                      <a:r>
                        <a:rPr sz="12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5" dirty="0">
                          <a:latin typeface="Arial MT"/>
                          <a:cs typeface="Arial MT"/>
                        </a:rPr>
                        <a:t>T: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785">
                        <a:lnSpc>
                          <a:spcPts val="1435"/>
                        </a:lnSpc>
                      </a:pPr>
                      <a:r>
                        <a:rPr sz="1250" spc="50" dirty="0">
                          <a:latin typeface="Arial MT"/>
                          <a:cs typeface="Arial MT"/>
                        </a:rPr>
                        <a:t>22,0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2420">
                        <a:lnSpc>
                          <a:spcPts val="1435"/>
                        </a:lnSpc>
                      </a:pPr>
                      <a:r>
                        <a:rPr sz="1250" spc="50" dirty="0">
                          <a:latin typeface="Arial MT"/>
                          <a:cs typeface="Arial MT"/>
                        </a:rPr>
                        <a:t>21,6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1435"/>
                        </a:lnSpc>
                      </a:pPr>
                      <a:r>
                        <a:rPr sz="1250" spc="50" dirty="0">
                          <a:latin typeface="Arial MT"/>
                          <a:cs typeface="Arial MT"/>
                        </a:rPr>
                        <a:t>21,6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1435"/>
                        </a:lnSpc>
                      </a:pPr>
                      <a:r>
                        <a:rPr sz="1250" spc="50" dirty="0">
                          <a:latin typeface="Arial MT"/>
                          <a:cs typeface="Arial MT"/>
                        </a:rPr>
                        <a:t>21,4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938690" y="2184020"/>
          <a:ext cx="1075055" cy="8355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5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8787">
                <a:tc>
                  <a:txBody>
                    <a:bodyPr/>
                    <a:lstStyle/>
                    <a:p>
                      <a:pPr marL="45085">
                        <a:lnSpc>
                          <a:spcPts val="1435"/>
                        </a:lnSpc>
                      </a:pPr>
                      <a:r>
                        <a:rPr sz="1250" spc="-5" dirty="0">
                          <a:latin typeface="Arial MT"/>
                          <a:cs typeface="Arial MT"/>
                        </a:rPr>
                        <a:t>T.</a:t>
                      </a:r>
                      <a:r>
                        <a:rPr sz="125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45" dirty="0">
                          <a:latin typeface="Arial MT"/>
                          <a:cs typeface="Arial MT"/>
                        </a:rPr>
                        <a:t>Operación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788">
                <a:tc>
                  <a:txBody>
                    <a:bodyPr/>
                    <a:lstStyle/>
                    <a:p>
                      <a:pPr marL="16510" algn="ctr">
                        <a:lnSpc>
                          <a:spcPts val="1475"/>
                        </a:lnSpc>
                      </a:pPr>
                      <a:r>
                        <a:rPr sz="1250" b="1" spc="45" dirty="0">
                          <a:latin typeface="Arial"/>
                          <a:cs typeface="Arial"/>
                        </a:rPr>
                        <a:t>21,8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787">
                <a:tc>
                  <a:txBody>
                    <a:bodyPr/>
                    <a:lstStyle/>
                    <a:p>
                      <a:pPr marL="16510" algn="ctr">
                        <a:lnSpc>
                          <a:spcPts val="1470"/>
                        </a:lnSpc>
                      </a:pPr>
                      <a:r>
                        <a:rPr sz="1250" b="1" spc="45" dirty="0">
                          <a:latin typeface="Arial"/>
                          <a:cs typeface="Arial"/>
                        </a:rPr>
                        <a:t>21,4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169">
                <a:tc>
                  <a:txBody>
                    <a:bodyPr/>
                    <a:lstStyle/>
                    <a:p>
                      <a:pPr marL="16510" algn="ctr">
                        <a:lnSpc>
                          <a:spcPts val="1470"/>
                        </a:lnSpc>
                      </a:pPr>
                      <a:r>
                        <a:rPr sz="1250" b="1" spc="45" dirty="0">
                          <a:latin typeface="Arial"/>
                          <a:cs typeface="Arial"/>
                        </a:rPr>
                        <a:t>21,4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8173131" y="2184020"/>
          <a:ext cx="915669" cy="8355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5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8787">
                <a:tc>
                  <a:txBody>
                    <a:bodyPr/>
                    <a:lstStyle/>
                    <a:p>
                      <a:pPr marR="1905" algn="ctr">
                        <a:lnSpc>
                          <a:spcPts val="1435"/>
                        </a:lnSpc>
                      </a:pPr>
                      <a:r>
                        <a:rPr sz="1250" spc="60" dirty="0">
                          <a:latin typeface="Arial MT"/>
                          <a:cs typeface="Arial MT"/>
                        </a:rPr>
                        <a:t>Sincr</a:t>
                      </a:r>
                      <a:r>
                        <a:rPr sz="12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30" dirty="0">
                          <a:latin typeface="Arial MT"/>
                          <a:cs typeface="Arial MT"/>
                        </a:rPr>
                        <a:t>long.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788">
                <a:tc>
                  <a:txBody>
                    <a:bodyPr/>
                    <a:lstStyle/>
                    <a:p>
                      <a:pPr marL="3175" algn="ctr">
                        <a:lnSpc>
                          <a:spcPts val="1475"/>
                        </a:lnSpc>
                      </a:pPr>
                      <a:r>
                        <a:rPr sz="1250" b="1" spc="55" dirty="0">
                          <a:latin typeface="Arial"/>
                          <a:cs typeface="Arial"/>
                        </a:rPr>
                        <a:t>1,4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787">
                <a:tc>
                  <a:txBody>
                    <a:bodyPr/>
                    <a:lstStyle/>
                    <a:p>
                      <a:pPr marL="3175" algn="ctr">
                        <a:lnSpc>
                          <a:spcPts val="1470"/>
                        </a:lnSpc>
                      </a:pPr>
                      <a:r>
                        <a:rPr sz="1250" b="1" spc="55" dirty="0">
                          <a:latin typeface="Arial"/>
                          <a:cs typeface="Arial"/>
                        </a:rPr>
                        <a:t>0,4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169">
                <a:tc>
                  <a:txBody>
                    <a:bodyPr/>
                    <a:lstStyle/>
                    <a:p>
                      <a:pPr marL="3175" algn="ctr">
                        <a:lnSpc>
                          <a:spcPts val="1470"/>
                        </a:lnSpc>
                      </a:pPr>
                      <a:r>
                        <a:rPr sz="1250" b="1" spc="55" dirty="0">
                          <a:latin typeface="Arial"/>
                          <a:cs typeface="Arial"/>
                        </a:rPr>
                        <a:t>0,6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9255360" y="2190686"/>
            <a:ext cx="1049020" cy="179536"/>
          </a:xfrm>
          <a:prstGeom prst="rect">
            <a:avLst/>
          </a:prstGeom>
          <a:ln w="14098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5720">
              <a:lnSpc>
                <a:spcPts val="1435"/>
              </a:lnSpc>
            </a:pPr>
            <a:r>
              <a:rPr sz="1250" spc="60" dirty="0">
                <a:latin typeface="Arial MT"/>
                <a:cs typeface="Arial MT"/>
              </a:rPr>
              <a:t>Sincr</a:t>
            </a:r>
            <a:r>
              <a:rPr sz="1250" spc="10" dirty="0">
                <a:latin typeface="Arial MT"/>
                <a:cs typeface="Arial MT"/>
              </a:rPr>
              <a:t> </a:t>
            </a:r>
            <a:r>
              <a:rPr sz="1250" spc="20" dirty="0">
                <a:latin typeface="Arial MT"/>
                <a:cs typeface="Arial MT"/>
              </a:rPr>
              <a:t>transv.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55360" y="2399475"/>
            <a:ext cx="1049020" cy="408445"/>
          </a:xfrm>
          <a:prstGeom prst="rect">
            <a:avLst/>
          </a:prstGeom>
          <a:ln w="14098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endParaRPr sz="1400">
              <a:latin typeface="Times New Roman"/>
              <a:cs typeface="Times New Roman"/>
            </a:endParaRPr>
          </a:p>
          <a:p>
            <a:pPr marL="3175" algn="ctr"/>
            <a:r>
              <a:rPr sz="1250" b="1" spc="55" dirty="0">
                <a:latin typeface="Arial"/>
                <a:cs typeface="Arial"/>
              </a:rPr>
              <a:t>0,4</a:t>
            </a:r>
            <a:endParaRPr sz="1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01204" y="3217410"/>
            <a:ext cx="601345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250" b="1" spc="65" dirty="0">
                <a:latin typeface="Arial"/>
                <a:cs typeface="Arial"/>
              </a:rPr>
              <a:t>Cierre:</a:t>
            </a:r>
            <a:endParaRPr sz="1250">
              <a:latin typeface="Arial"/>
              <a:cs typeface="Arial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173904" y="3646296"/>
          <a:ext cx="4605653" cy="8359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1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23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62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62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87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1435"/>
                        </a:lnSpc>
                      </a:pPr>
                      <a:r>
                        <a:rPr sz="1250" spc="45" dirty="0">
                          <a:latin typeface="Arial MT"/>
                          <a:cs typeface="Arial MT"/>
                        </a:rPr>
                        <a:t>Cámara</a:t>
                      </a:r>
                      <a:r>
                        <a:rPr sz="12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60" dirty="0">
                          <a:latin typeface="Arial MT"/>
                          <a:cs typeface="Arial MT"/>
                        </a:rPr>
                        <a:t>1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1435"/>
                        </a:lnSpc>
                      </a:pPr>
                      <a:r>
                        <a:rPr sz="1250" spc="45" dirty="0">
                          <a:latin typeface="Arial MT"/>
                          <a:cs typeface="Arial MT"/>
                        </a:rPr>
                        <a:t>Cámara</a:t>
                      </a:r>
                      <a:r>
                        <a:rPr sz="12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60" dirty="0">
                          <a:latin typeface="Arial MT"/>
                          <a:cs typeface="Arial MT"/>
                        </a:rPr>
                        <a:t>2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ts val="1435"/>
                        </a:lnSpc>
                      </a:pPr>
                      <a:r>
                        <a:rPr sz="1250" spc="45" dirty="0">
                          <a:latin typeface="Arial MT"/>
                          <a:cs typeface="Arial MT"/>
                        </a:rPr>
                        <a:t>Cámara</a:t>
                      </a:r>
                      <a:r>
                        <a:rPr sz="12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60" dirty="0">
                          <a:latin typeface="Arial MT"/>
                          <a:cs typeface="Arial MT"/>
                        </a:rPr>
                        <a:t>3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ts val="1435"/>
                        </a:lnSpc>
                      </a:pPr>
                      <a:r>
                        <a:rPr sz="1250" spc="45" dirty="0">
                          <a:latin typeface="Arial MT"/>
                          <a:cs typeface="Arial MT"/>
                        </a:rPr>
                        <a:t>Cámara</a:t>
                      </a:r>
                      <a:r>
                        <a:rPr sz="12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60" dirty="0">
                          <a:latin typeface="Arial MT"/>
                          <a:cs typeface="Arial MT"/>
                        </a:rPr>
                        <a:t>4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169">
                <a:tc>
                  <a:txBody>
                    <a:bodyPr/>
                    <a:lstStyle/>
                    <a:p>
                      <a:pPr marL="33020">
                        <a:lnSpc>
                          <a:spcPts val="1435"/>
                        </a:lnSpc>
                      </a:pPr>
                      <a:r>
                        <a:rPr sz="1250" spc="65" dirty="0">
                          <a:latin typeface="Arial MT"/>
                          <a:cs typeface="Arial MT"/>
                        </a:rPr>
                        <a:t>Fase</a:t>
                      </a:r>
                      <a:r>
                        <a:rPr sz="12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30" dirty="0">
                          <a:latin typeface="Arial MT"/>
                          <a:cs typeface="Arial MT"/>
                        </a:rPr>
                        <a:t>R: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ts val="1435"/>
                        </a:lnSpc>
                      </a:pPr>
                      <a:r>
                        <a:rPr sz="1250" spc="45" dirty="0">
                          <a:latin typeface="Arial MT"/>
                          <a:cs typeface="Arial MT"/>
                        </a:rPr>
                        <a:t>131,2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ts val="1435"/>
                        </a:lnSpc>
                      </a:pPr>
                      <a:r>
                        <a:rPr sz="1250" spc="45" dirty="0">
                          <a:latin typeface="Arial MT"/>
                          <a:cs typeface="Arial MT"/>
                        </a:rPr>
                        <a:t>131,4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ts val="1435"/>
                        </a:lnSpc>
                      </a:pPr>
                      <a:r>
                        <a:rPr sz="1250" spc="45" dirty="0">
                          <a:latin typeface="Arial MT"/>
                          <a:cs typeface="Arial MT"/>
                        </a:rPr>
                        <a:t>132,4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ts val="1435"/>
                        </a:lnSpc>
                      </a:pPr>
                      <a:r>
                        <a:rPr sz="1250" spc="45" dirty="0">
                          <a:latin typeface="Arial MT"/>
                          <a:cs typeface="Arial MT"/>
                        </a:rPr>
                        <a:t>132,8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787">
                <a:tc>
                  <a:txBody>
                    <a:bodyPr/>
                    <a:lstStyle/>
                    <a:p>
                      <a:pPr marL="33020">
                        <a:lnSpc>
                          <a:spcPts val="1435"/>
                        </a:lnSpc>
                      </a:pPr>
                      <a:r>
                        <a:rPr sz="1250" spc="65" dirty="0">
                          <a:latin typeface="Arial MT"/>
                          <a:cs typeface="Arial MT"/>
                        </a:rPr>
                        <a:t>Fase</a:t>
                      </a:r>
                      <a:r>
                        <a:rPr sz="12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65" dirty="0">
                          <a:latin typeface="Arial MT"/>
                          <a:cs typeface="Arial MT"/>
                        </a:rPr>
                        <a:t>S: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ts val="1435"/>
                        </a:lnSpc>
                      </a:pPr>
                      <a:r>
                        <a:rPr sz="1250" spc="45" dirty="0">
                          <a:latin typeface="Arial MT"/>
                          <a:cs typeface="Arial MT"/>
                        </a:rPr>
                        <a:t>133,2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ts val="1435"/>
                        </a:lnSpc>
                      </a:pPr>
                      <a:r>
                        <a:rPr sz="1250" spc="45" dirty="0">
                          <a:latin typeface="Arial MT"/>
                          <a:cs typeface="Arial MT"/>
                        </a:rPr>
                        <a:t>132,6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435"/>
                        </a:lnSpc>
                      </a:pPr>
                      <a:r>
                        <a:rPr sz="1250" spc="45" dirty="0">
                          <a:latin typeface="Arial MT"/>
                          <a:cs typeface="Arial MT"/>
                        </a:rPr>
                        <a:t>132,6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ts val="1435"/>
                        </a:lnSpc>
                      </a:pPr>
                      <a:r>
                        <a:rPr sz="1250" spc="45" dirty="0">
                          <a:latin typeface="Arial MT"/>
                          <a:cs typeface="Arial MT"/>
                        </a:rPr>
                        <a:t>132,8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169">
                <a:tc>
                  <a:txBody>
                    <a:bodyPr/>
                    <a:lstStyle/>
                    <a:p>
                      <a:pPr marL="33020">
                        <a:lnSpc>
                          <a:spcPts val="1435"/>
                        </a:lnSpc>
                      </a:pPr>
                      <a:r>
                        <a:rPr sz="1250" spc="65" dirty="0">
                          <a:latin typeface="Arial MT"/>
                          <a:cs typeface="Arial MT"/>
                        </a:rPr>
                        <a:t>Fase</a:t>
                      </a:r>
                      <a:r>
                        <a:rPr sz="12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5" dirty="0">
                          <a:latin typeface="Arial MT"/>
                          <a:cs typeface="Arial MT"/>
                        </a:rPr>
                        <a:t>T: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ts val="1435"/>
                        </a:lnSpc>
                      </a:pPr>
                      <a:r>
                        <a:rPr sz="1250" spc="45" dirty="0">
                          <a:latin typeface="Arial MT"/>
                          <a:cs typeface="Arial MT"/>
                        </a:rPr>
                        <a:t>130,4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ts val="1435"/>
                        </a:lnSpc>
                      </a:pPr>
                      <a:r>
                        <a:rPr sz="1250" spc="45" dirty="0">
                          <a:latin typeface="Arial MT"/>
                          <a:cs typeface="Arial MT"/>
                        </a:rPr>
                        <a:t>130,2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ts val="1435"/>
                        </a:lnSpc>
                      </a:pPr>
                      <a:r>
                        <a:rPr sz="1250" spc="45" dirty="0">
                          <a:latin typeface="Arial MT"/>
                          <a:cs typeface="Arial MT"/>
                        </a:rPr>
                        <a:t>130,6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ts val="1435"/>
                        </a:lnSpc>
                      </a:pPr>
                      <a:r>
                        <a:rPr sz="1250" spc="45" dirty="0">
                          <a:latin typeface="Arial MT"/>
                          <a:cs typeface="Arial MT"/>
                        </a:rPr>
                        <a:t>131,4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6938690" y="3646296"/>
          <a:ext cx="1075055" cy="8359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5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8788">
                <a:tc>
                  <a:txBody>
                    <a:bodyPr/>
                    <a:lstStyle/>
                    <a:p>
                      <a:pPr marL="45085">
                        <a:lnSpc>
                          <a:spcPts val="1435"/>
                        </a:lnSpc>
                      </a:pPr>
                      <a:r>
                        <a:rPr sz="1250" spc="-5" dirty="0">
                          <a:latin typeface="Arial MT"/>
                          <a:cs typeface="Arial MT"/>
                        </a:rPr>
                        <a:t>T.</a:t>
                      </a:r>
                      <a:r>
                        <a:rPr sz="125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45" dirty="0">
                          <a:latin typeface="Arial MT"/>
                          <a:cs typeface="Arial MT"/>
                        </a:rPr>
                        <a:t>Operación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168">
                <a:tc>
                  <a:txBody>
                    <a:bodyPr/>
                    <a:lstStyle/>
                    <a:p>
                      <a:pPr marL="3175" algn="ctr">
                        <a:lnSpc>
                          <a:spcPts val="1470"/>
                        </a:lnSpc>
                      </a:pPr>
                      <a:r>
                        <a:rPr sz="1250" b="1" spc="45" dirty="0">
                          <a:latin typeface="Arial"/>
                          <a:cs typeface="Arial"/>
                        </a:rPr>
                        <a:t>132,8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787">
                <a:tc>
                  <a:txBody>
                    <a:bodyPr/>
                    <a:lstStyle/>
                    <a:p>
                      <a:pPr marL="3175" algn="ctr">
                        <a:lnSpc>
                          <a:spcPts val="1470"/>
                        </a:lnSpc>
                      </a:pPr>
                      <a:r>
                        <a:rPr sz="1250" b="1" spc="45" dirty="0">
                          <a:latin typeface="Arial"/>
                          <a:cs typeface="Arial"/>
                        </a:rPr>
                        <a:t>133,2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169">
                <a:tc>
                  <a:txBody>
                    <a:bodyPr/>
                    <a:lstStyle/>
                    <a:p>
                      <a:pPr marL="3175" algn="ctr">
                        <a:lnSpc>
                          <a:spcPts val="1470"/>
                        </a:lnSpc>
                      </a:pPr>
                      <a:r>
                        <a:rPr sz="1250" b="1" spc="45" dirty="0">
                          <a:latin typeface="Arial"/>
                          <a:cs typeface="Arial"/>
                        </a:rPr>
                        <a:t>131,4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8173131" y="3646296"/>
          <a:ext cx="915669" cy="8359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5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8787">
                <a:tc>
                  <a:txBody>
                    <a:bodyPr/>
                    <a:lstStyle/>
                    <a:p>
                      <a:pPr marR="1905" algn="ctr">
                        <a:lnSpc>
                          <a:spcPts val="1435"/>
                        </a:lnSpc>
                      </a:pPr>
                      <a:r>
                        <a:rPr sz="1250" spc="60" dirty="0">
                          <a:latin typeface="Arial MT"/>
                          <a:cs typeface="Arial MT"/>
                        </a:rPr>
                        <a:t>Sincr</a:t>
                      </a:r>
                      <a:r>
                        <a:rPr sz="12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30" dirty="0">
                          <a:latin typeface="Arial MT"/>
                          <a:cs typeface="Arial MT"/>
                        </a:rPr>
                        <a:t>long.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169">
                <a:tc>
                  <a:txBody>
                    <a:bodyPr/>
                    <a:lstStyle/>
                    <a:p>
                      <a:pPr marL="3175" algn="ctr">
                        <a:lnSpc>
                          <a:spcPts val="1470"/>
                        </a:lnSpc>
                      </a:pPr>
                      <a:r>
                        <a:rPr sz="1250" b="1" spc="55" dirty="0">
                          <a:latin typeface="Arial"/>
                          <a:cs typeface="Arial"/>
                        </a:rPr>
                        <a:t>1,6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787">
                <a:tc>
                  <a:txBody>
                    <a:bodyPr/>
                    <a:lstStyle/>
                    <a:p>
                      <a:pPr marL="3175" algn="ctr">
                        <a:lnSpc>
                          <a:spcPts val="1470"/>
                        </a:lnSpc>
                      </a:pPr>
                      <a:r>
                        <a:rPr sz="1250" b="1" spc="55" dirty="0">
                          <a:latin typeface="Arial"/>
                          <a:cs typeface="Arial"/>
                        </a:rPr>
                        <a:t>0,6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169">
                <a:tc>
                  <a:txBody>
                    <a:bodyPr/>
                    <a:lstStyle/>
                    <a:p>
                      <a:pPr marL="3175" algn="ctr">
                        <a:lnSpc>
                          <a:spcPts val="1470"/>
                        </a:lnSpc>
                      </a:pPr>
                      <a:r>
                        <a:rPr sz="1250" b="1" spc="55" dirty="0">
                          <a:latin typeface="Arial"/>
                          <a:cs typeface="Arial"/>
                        </a:rPr>
                        <a:t>1,2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9255360" y="3652964"/>
            <a:ext cx="1049020" cy="179536"/>
          </a:xfrm>
          <a:prstGeom prst="rect">
            <a:avLst/>
          </a:prstGeom>
          <a:ln w="14098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5720">
              <a:lnSpc>
                <a:spcPts val="1435"/>
              </a:lnSpc>
            </a:pPr>
            <a:r>
              <a:rPr sz="1250" spc="60" dirty="0">
                <a:latin typeface="Arial MT"/>
                <a:cs typeface="Arial MT"/>
              </a:rPr>
              <a:t>Sincr</a:t>
            </a:r>
            <a:r>
              <a:rPr sz="1250" spc="10" dirty="0">
                <a:latin typeface="Arial MT"/>
                <a:cs typeface="Arial MT"/>
              </a:rPr>
              <a:t> </a:t>
            </a:r>
            <a:r>
              <a:rPr sz="1250" spc="20" dirty="0">
                <a:latin typeface="Arial MT"/>
                <a:cs typeface="Arial MT"/>
              </a:rPr>
              <a:t>transv.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55360" y="3861753"/>
            <a:ext cx="1049020" cy="408445"/>
          </a:xfrm>
          <a:prstGeom prst="rect">
            <a:avLst/>
          </a:prstGeom>
          <a:ln w="14098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endParaRPr sz="1400">
              <a:latin typeface="Times New Roman"/>
              <a:cs typeface="Times New Roman"/>
            </a:endParaRPr>
          </a:p>
          <a:p>
            <a:pPr marL="3175" algn="ctr"/>
            <a:r>
              <a:rPr sz="1250" b="1" spc="55" dirty="0">
                <a:latin typeface="Arial"/>
                <a:cs typeface="Arial"/>
              </a:rPr>
              <a:t>1,8</a:t>
            </a:r>
            <a:endParaRPr sz="12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37371" y="1107491"/>
            <a:ext cx="8129270" cy="4498667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spcBef>
                <a:spcPts val="880"/>
              </a:spcBef>
            </a:pP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Carrera</a:t>
            </a:r>
            <a:r>
              <a:rPr sz="1600"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total</a:t>
            </a:r>
            <a:r>
              <a:rPr sz="1600"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(Recorrido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):</a:t>
            </a:r>
            <a:endParaRPr sz="1600" dirty="0">
              <a:latin typeface="Arial"/>
              <a:cs typeface="Arial"/>
            </a:endParaRPr>
          </a:p>
          <a:p>
            <a:pPr marL="12700" marR="207645">
              <a:spcBef>
                <a:spcPts val="780"/>
              </a:spcBef>
            </a:pPr>
            <a:r>
              <a:rPr sz="1600" spc="-5" dirty="0">
                <a:latin typeface="Arial MT"/>
                <a:cs typeface="Arial MT"/>
              </a:rPr>
              <a:t>Diferencia entre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posición inicial,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antes</a:t>
            </a:r>
            <a:r>
              <a:rPr sz="1600" spc="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del comienzo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 maniobra</a:t>
            </a:r>
            <a:r>
              <a:rPr sz="1600" spc="-5" dirty="0">
                <a:latin typeface="Arial MT"/>
                <a:cs typeface="Arial MT"/>
              </a:rPr>
              <a:t>,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hasta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 </a:t>
            </a:r>
            <a:r>
              <a:rPr sz="1600" spc="-5" dirty="0" err="1" smtClean="0">
                <a:latin typeface="Arial MT"/>
                <a:cs typeface="Arial MT"/>
              </a:rPr>
              <a:t>posición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final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alcanzada al termino de dicha maniobra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20"/>
              </a:spcBef>
            </a:pPr>
            <a:endParaRPr sz="2000" dirty="0">
              <a:latin typeface="Arial MT"/>
              <a:cs typeface="Arial MT"/>
            </a:endParaRPr>
          </a:p>
          <a:p>
            <a:pPr marL="12700"/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Penetración</a:t>
            </a:r>
            <a:r>
              <a:rPr sz="1600"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6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contactos</a:t>
            </a:r>
            <a:r>
              <a:rPr sz="1600" b="1" spc="-5" dirty="0"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12700" marR="34290">
              <a:spcBef>
                <a:spcPts val="780"/>
              </a:spcBef>
            </a:pPr>
            <a:r>
              <a:rPr sz="1600" spc="-5" dirty="0">
                <a:latin typeface="Arial MT"/>
                <a:cs typeface="Arial MT"/>
              </a:rPr>
              <a:t>Maniobra 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apertura: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diferencia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entre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posición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inicial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(interruptor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cerrado</a:t>
            </a:r>
            <a:r>
              <a:rPr sz="1600" spc="-5" dirty="0">
                <a:latin typeface="Arial MT"/>
                <a:cs typeface="Arial MT"/>
              </a:rPr>
              <a:t>)</a:t>
            </a:r>
            <a:r>
              <a:rPr sz="1600" dirty="0">
                <a:latin typeface="Arial MT"/>
                <a:cs typeface="Arial MT"/>
              </a:rPr>
              <a:t> y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posición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en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 que </a:t>
            </a:r>
            <a:r>
              <a:rPr sz="1600" spc="-5" dirty="0">
                <a:latin typeface="Arial MT"/>
                <a:cs typeface="Arial MT"/>
              </a:rPr>
              <a:t>dejan de estar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contacto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contactos</a:t>
            </a:r>
            <a:r>
              <a:rPr sz="1600" dirty="0">
                <a:latin typeface="Arial MT"/>
                <a:cs typeface="Arial MT"/>
              </a:rPr>
              <a:t> fijos y </a:t>
            </a:r>
            <a:r>
              <a:rPr sz="1600" spc="-5" dirty="0">
                <a:latin typeface="Arial MT"/>
                <a:cs typeface="Arial MT"/>
              </a:rPr>
              <a:t>móvil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</a:pPr>
            <a:endParaRPr sz="1650" dirty="0">
              <a:latin typeface="Arial MT"/>
              <a:cs typeface="Arial MT"/>
            </a:endParaRPr>
          </a:p>
          <a:p>
            <a:pPr marL="12700" marR="676910"/>
            <a:r>
              <a:rPr sz="1600" spc="-5" dirty="0">
                <a:latin typeface="Arial MT"/>
                <a:cs typeface="Arial MT"/>
              </a:rPr>
              <a:t>Maniobra 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cierre: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diferencia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entre 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posición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 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que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empiezan</a:t>
            </a:r>
            <a:r>
              <a:rPr sz="1600" dirty="0">
                <a:latin typeface="Arial MT"/>
                <a:cs typeface="Arial MT"/>
              </a:rPr>
              <a:t> a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contactar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los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contactos</a:t>
            </a:r>
            <a:r>
              <a:rPr sz="1600" dirty="0" smtClean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fijos y </a:t>
            </a:r>
            <a:r>
              <a:rPr sz="1600" spc="-5" dirty="0">
                <a:latin typeface="Arial MT"/>
                <a:cs typeface="Arial MT"/>
              </a:rPr>
              <a:t>móvil</a:t>
            </a:r>
            <a:r>
              <a:rPr sz="1600" dirty="0">
                <a:latin typeface="Arial MT"/>
                <a:cs typeface="Arial MT"/>
              </a:rPr>
              <a:t> y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posición</a:t>
            </a:r>
            <a:r>
              <a:rPr sz="1600" spc="-5" dirty="0">
                <a:latin typeface="Arial MT"/>
                <a:cs typeface="Arial MT"/>
              </a:rPr>
              <a:t> final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(interruptor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cerrado</a:t>
            </a:r>
            <a:r>
              <a:rPr sz="1600" spc="-5" dirty="0">
                <a:latin typeface="Arial MT"/>
                <a:cs typeface="Arial MT"/>
              </a:rPr>
              <a:t>).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1650" dirty="0">
              <a:latin typeface="Arial MT"/>
              <a:cs typeface="Arial MT"/>
            </a:endParaRPr>
          </a:p>
          <a:p>
            <a:pPr marL="12700" marR="5080"/>
            <a:r>
              <a:rPr sz="1600" spc="-5" dirty="0">
                <a:latin typeface="Arial MT"/>
                <a:cs typeface="Arial MT"/>
              </a:rPr>
              <a:t>Debido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5" dirty="0">
                <a:latin typeface="Arial MT"/>
                <a:cs typeface="Arial MT"/>
              </a:rPr>
              <a:t> holguras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 las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transmisiones no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coinciden las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penetraciones 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contactos </a:t>
            </a:r>
            <a:r>
              <a:rPr sz="1600" spc="-5" dirty="0" err="1">
                <a:latin typeface="Arial MT"/>
                <a:cs typeface="Arial MT"/>
              </a:rPr>
              <a:t>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la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apertura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 </a:t>
            </a:r>
            <a:r>
              <a:rPr sz="1600" spc="-5" dirty="0">
                <a:latin typeface="Arial MT"/>
                <a:cs typeface="Arial MT"/>
              </a:rPr>
              <a:t>el </a:t>
            </a:r>
            <a:r>
              <a:rPr sz="1600" spc="-5" dirty="0">
                <a:latin typeface="Arial MT"/>
                <a:cs typeface="Arial MT"/>
              </a:rPr>
              <a:t>cierre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aunque son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muy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similar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20"/>
              </a:spcBef>
            </a:pPr>
            <a:endParaRPr sz="2000" dirty="0">
              <a:latin typeface="Arial MT"/>
              <a:cs typeface="Arial MT"/>
            </a:endParaRPr>
          </a:p>
          <a:p>
            <a:pPr marL="12700">
              <a:spcBef>
                <a:spcPts val="5"/>
              </a:spcBef>
            </a:pP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Velocidad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apertura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cierre</a:t>
            </a:r>
            <a:r>
              <a:rPr sz="1600" b="1" spc="-5" dirty="0"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12700">
              <a:spcBef>
                <a:spcPts val="780"/>
              </a:spcBef>
            </a:pPr>
            <a:r>
              <a:rPr sz="1600" spc="-5" dirty="0">
                <a:latin typeface="Arial MT"/>
                <a:cs typeface="Arial MT"/>
              </a:rPr>
              <a:t>Conociendo las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carreras 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apertura </a:t>
            </a:r>
            <a:r>
              <a:rPr sz="1600" dirty="0">
                <a:latin typeface="Arial MT"/>
                <a:cs typeface="Arial MT"/>
              </a:rPr>
              <a:t>y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cierre </a:t>
            </a:r>
            <a:r>
              <a:rPr sz="1600" dirty="0">
                <a:latin typeface="Arial MT"/>
                <a:cs typeface="Arial MT"/>
              </a:rPr>
              <a:t>y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 tiempo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calculan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las velocidades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45754" y="1234744"/>
            <a:ext cx="7709534" cy="210314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spcBef>
                <a:spcPts val="880"/>
              </a:spcBef>
            </a:pP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Rebase:</a:t>
            </a:r>
            <a:endParaRPr sz="1600" dirty="0">
              <a:latin typeface="Arial"/>
              <a:cs typeface="Arial"/>
            </a:endParaRPr>
          </a:p>
          <a:p>
            <a:pPr marL="12700" marR="5080">
              <a:spcBef>
                <a:spcPts val="780"/>
              </a:spcBef>
            </a:pPr>
            <a:r>
              <a:rPr sz="1600" spc="-5" dirty="0">
                <a:latin typeface="Arial MT"/>
                <a:cs typeface="Arial MT"/>
              </a:rPr>
              <a:t>Desplazamiento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máximo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excedido</a:t>
            </a:r>
            <a:r>
              <a:rPr sz="1600" spc="-5" dirty="0">
                <a:latin typeface="Arial MT"/>
                <a:cs typeface="Arial MT"/>
              </a:rPr>
              <a:t> en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relación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posición final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alcanzada</a:t>
            </a:r>
            <a:r>
              <a:rPr sz="1600" spc="-5" dirty="0">
                <a:latin typeface="Arial MT"/>
                <a:cs typeface="Arial MT"/>
              </a:rPr>
              <a:t> al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término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maniobra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20"/>
              </a:spcBef>
            </a:pPr>
            <a:endParaRPr sz="2000" dirty="0">
              <a:latin typeface="Arial MT"/>
              <a:cs typeface="Arial MT"/>
            </a:endParaRPr>
          </a:p>
          <a:p>
            <a:pPr marL="12700"/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Rebote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12700" marR="535940">
              <a:spcBef>
                <a:spcPts val="780"/>
              </a:spcBef>
            </a:pPr>
            <a:r>
              <a:rPr sz="1600" spc="-5" dirty="0">
                <a:latin typeface="Arial MT"/>
                <a:cs typeface="Arial MT"/>
              </a:rPr>
              <a:t>Desplazamiento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máximo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retrocedido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relación </a:t>
            </a:r>
            <a:r>
              <a:rPr sz="1600" dirty="0">
                <a:latin typeface="Arial MT"/>
                <a:cs typeface="Arial MT"/>
              </a:rPr>
              <a:t>a </a:t>
            </a:r>
            <a:r>
              <a:rPr sz="1600" spc="-5" dirty="0">
                <a:latin typeface="Arial MT"/>
                <a:cs typeface="Arial MT"/>
              </a:rPr>
              <a:t>la posición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final </a:t>
            </a:r>
            <a:r>
              <a:rPr sz="1600" spc="-5" dirty="0" err="1">
                <a:latin typeface="Arial MT"/>
                <a:cs typeface="Arial MT"/>
              </a:rPr>
              <a:t>alcanzada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al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término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maniobra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126779" y="1295146"/>
            <a:ext cx="6859905" cy="4781550"/>
            <a:chOff x="1624209" y="1295146"/>
            <a:chExt cx="6859905" cy="47815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4209" y="1295146"/>
              <a:ext cx="6859523" cy="478155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79813" y="2622550"/>
              <a:ext cx="3886200" cy="1714500"/>
            </a:xfrm>
            <a:custGeom>
              <a:avLst/>
              <a:gdLst/>
              <a:ahLst/>
              <a:cxnLst/>
              <a:rect l="l" t="t" r="r" b="b"/>
              <a:pathLst>
                <a:path w="3886200" h="1714500">
                  <a:moveTo>
                    <a:pt x="3505187" y="825245"/>
                  </a:moveTo>
                  <a:lnTo>
                    <a:pt x="3448910" y="827866"/>
                  </a:lnTo>
                  <a:lnTo>
                    <a:pt x="3395188" y="835477"/>
                  </a:lnTo>
                  <a:lnTo>
                    <a:pt x="3344614" y="847705"/>
                  </a:lnTo>
                  <a:lnTo>
                    <a:pt x="3297776" y="864175"/>
                  </a:lnTo>
                  <a:lnTo>
                    <a:pt x="3255267" y="884514"/>
                  </a:lnTo>
                  <a:lnTo>
                    <a:pt x="3217676" y="908345"/>
                  </a:lnTo>
                  <a:lnTo>
                    <a:pt x="3185596" y="935296"/>
                  </a:lnTo>
                  <a:lnTo>
                    <a:pt x="3159615" y="964991"/>
                  </a:lnTo>
                  <a:lnTo>
                    <a:pt x="3128320" y="1031117"/>
                  </a:lnTo>
                  <a:lnTo>
                    <a:pt x="3124187" y="1066799"/>
                  </a:lnTo>
                  <a:lnTo>
                    <a:pt x="3128320" y="1102464"/>
                  </a:lnTo>
                  <a:lnTo>
                    <a:pt x="3159615" y="1168469"/>
                  </a:lnTo>
                  <a:lnTo>
                    <a:pt x="3185596" y="1198074"/>
                  </a:lnTo>
                  <a:lnTo>
                    <a:pt x="3217676" y="1224924"/>
                  </a:lnTo>
                  <a:lnTo>
                    <a:pt x="3255267" y="1248652"/>
                  </a:lnTo>
                  <a:lnTo>
                    <a:pt x="3297776" y="1268890"/>
                  </a:lnTo>
                  <a:lnTo>
                    <a:pt x="3344614" y="1285271"/>
                  </a:lnTo>
                  <a:lnTo>
                    <a:pt x="3395188" y="1297426"/>
                  </a:lnTo>
                  <a:lnTo>
                    <a:pt x="3448910" y="1304989"/>
                  </a:lnTo>
                  <a:lnTo>
                    <a:pt x="3505187" y="1307591"/>
                  </a:lnTo>
                  <a:lnTo>
                    <a:pt x="3561464" y="1304989"/>
                  </a:lnTo>
                  <a:lnTo>
                    <a:pt x="3615185" y="1297426"/>
                  </a:lnTo>
                  <a:lnTo>
                    <a:pt x="3665760" y="1285271"/>
                  </a:lnTo>
                  <a:lnTo>
                    <a:pt x="3712597" y="1268890"/>
                  </a:lnTo>
                  <a:lnTo>
                    <a:pt x="3755107" y="1248652"/>
                  </a:lnTo>
                  <a:lnTo>
                    <a:pt x="3792697" y="1224924"/>
                  </a:lnTo>
                  <a:lnTo>
                    <a:pt x="3824778" y="1198074"/>
                  </a:lnTo>
                  <a:lnTo>
                    <a:pt x="3850758" y="1168469"/>
                  </a:lnTo>
                  <a:lnTo>
                    <a:pt x="3882053" y="1102464"/>
                  </a:lnTo>
                  <a:lnTo>
                    <a:pt x="3886187" y="1066799"/>
                  </a:lnTo>
                  <a:lnTo>
                    <a:pt x="3882053" y="1031117"/>
                  </a:lnTo>
                  <a:lnTo>
                    <a:pt x="3850758" y="964991"/>
                  </a:lnTo>
                  <a:lnTo>
                    <a:pt x="3824778" y="935296"/>
                  </a:lnTo>
                  <a:lnTo>
                    <a:pt x="3792697" y="908345"/>
                  </a:lnTo>
                  <a:lnTo>
                    <a:pt x="3755107" y="884514"/>
                  </a:lnTo>
                  <a:lnTo>
                    <a:pt x="3712597" y="864175"/>
                  </a:lnTo>
                  <a:lnTo>
                    <a:pt x="3665760" y="847705"/>
                  </a:lnTo>
                  <a:lnTo>
                    <a:pt x="3615185" y="835477"/>
                  </a:lnTo>
                  <a:lnTo>
                    <a:pt x="3561464" y="827866"/>
                  </a:lnTo>
                  <a:lnTo>
                    <a:pt x="3505187" y="825245"/>
                  </a:lnTo>
                  <a:close/>
                </a:path>
                <a:path w="3886200" h="1714500">
                  <a:moveTo>
                    <a:pt x="747522" y="1155191"/>
                  </a:moveTo>
                  <a:lnTo>
                    <a:pt x="682843" y="1156332"/>
                  </a:lnTo>
                  <a:lnTo>
                    <a:pt x="619785" y="1159689"/>
                  </a:lnTo>
                  <a:lnTo>
                    <a:pt x="558599" y="1165164"/>
                  </a:lnTo>
                  <a:lnTo>
                    <a:pt x="499536" y="1172660"/>
                  </a:lnTo>
                  <a:lnTo>
                    <a:pt x="442849" y="1182078"/>
                  </a:lnTo>
                  <a:lnTo>
                    <a:pt x="388789" y="1193320"/>
                  </a:lnTo>
                  <a:lnTo>
                    <a:pt x="337607" y="1206288"/>
                  </a:lnTo>
                  <a:lnTo>
                    <a:pt x="289556" y="1220884"/>
                  </a:lnTo>
                  <a:lnTo>
                    <a:pt x="244887" y="1237011"/>
                  </a:lnTo>
                  <a:lnTo>
                    <a:pt x="203852" y="1254570"/>
                  </a:lnTo>
                  <a:lnTo>
                    <a:pt x="166702" y="1273464"/>
                  </a:lnTo>
                  <a:lnTo>
                    <a:pt x="133688" y="1293593"/>
                  </a:lnTo>
                  <a:lnTo>
                    <a:pt x="81079" y="1337169"/>
                  </a:lnTo>
                  <a:lnTo>
                    <a:pt x="48037" y="1384515"/>
                  </a:lnTo>
                  <a:lnTo>
                    <a:pt x="36576" y="1434845"/>
                  </a:lnTo>
                  <a:lnTo>
                    <a:pt x="39832" y="1461696"/>
                  </a:lnTo>
                  <a:lnTo>
                    <a:pt x="64989" y="1513165"/>
                  </a:lnTo>
                  <a:lnTo>
                    <a:pt x="113012" y="1560862"/>
                  </a:lnTo>
                  <a:lnTo>
                    <a:pt x="144852" y="1583000"/>
                  </a:lnTo>
                  <a:lnTo>
                    <a:pt x="181512" y="1603837"/>
                  </a:lnTo>
                  <a:lnTo>
                    <a:pt x="222694" y="1623254"/>
                  </a:lnTo>
                  <a:lnTo>
                    <a:pt x="268099" y="1641134"/>
                  </a:lnTo>
                  <a:lnTo>
                    <a:pt x="317428" y="1657356"/>
                  </a:lnTo>
                  <a:lnTo>
                    <a:pt x="370383" y="1671802"/>
                  </a:lnTo>
                  <a:lnTo>
                    <a:pt x="426665" y="1684352"/>
                  </a:lnTo>
                  <a:lnTo>
                    <a:pt x="485975" y="1694888"/>
                  </a:lnTo>
                  <a:lnTo>
                    <a:pt x="548014" y="1703289"/>
                  </a:lnTo>
                  <a:lnTo>
                    <a:pt x="612484" y="1709438"/>
                  </a:lnTo>
                  <a:lnTo>
                    <a:pt x="679086" y="1713214"/>
                  </a:lnTo>
                  <a:lnTo>
                    <a:pt x="747522" y="1714500"/>
                  </a:lnTo>
                  <a:lnTo>
                    <a:pt x="812320" y="1713352"/>
                  </a:lnTo>
                  <a:lnTo>
                    <a:pt x="875485" y="1709977"/>
                  </a:lnTo>
                  <a:lnTo>
                    <a:pt x="936766" y="1704474"/>
                  </a:lnTo>
                  <a:lnTo>
                    <a:pt x="995911" y="1696943"/>
                  </a:lnTo>
                  <a:lnTo>
                    <a:pt x="1052669" y="1687486"/>
                  </a:lnTo>
                  <a:lnTo>
                    <a:pt x="1106791" y="1676202"/>
                  </a:lnTo>
                  <a:lnTo>
                    <a:pt x="1158024" y="1663192"/>
                  </a:lnTo>
                  <a:lnTo>
                    <a:pt x="1206118" y="1648556"/>
                  </a:lnTo>
                  <a:lnTo>
                    <a:pt x="1250823" y="1632394"/>
                  </a:lnTo>
                  <a:lnTo>
                    <a:pt x="1291886" y="1614807"/>
                  </a:lnTo>
                  <a:lnTo>
                    <a:pt x="1329059" y="1595895"/>
                  </a:lnTo>
                  <a:lnTo>
                    <a:pt x="1362089" y="1575759"/>
                  </a:lnTo>
                  <a:lnTo>
                    <a:pt x="1414718" y="1532214"/>
                  </a:lnTo>
                  <a:lnTo>
                    <a:pt x="1447767" y="1484975"/>
                  </a:lnTo>
                  <a:lnTo>
                    <a:pt x="1459229" y="1434845"/>
                  </a:lnTo>
                  <a:lnTo>
                    <a:pt x="1456322" y="1409356"/>
                  </a:lnTo>
                  <a:lnTo>
                    <a:pt x="1433815" y="1360420"/>
                  </a:lnTo>
                  <a:lnTo>
                    <a:pt x="1390725" y="1314861"/>
                  </a:lnTo>
                  <a:lnTo>
                    <a:pt x="1329059" y="1273464"/>
                  </a:lnTo>
                  <a:lnTo>
                    <a:pt x="1291886" y="1254570"/>
                  </a:lnTo>
                  <a:lnTo>
                    <a:pt x="1250823" y="1237011"/>
                  </a:lnTo>
                  <a:lnTo>
                    <a:pt x="1206118" y="1220884"/>
                  </a:lnTo>
                  <a:lnTo>
                    <a:pt x="1158024" y="1206288"/>
                  </a:lnTo>
                  <a:lnTo>
                    <a:pt x="1106791" y="1193320"/>
                  </a:lnTo>
                  <a:lnTo>
                    <a:pt x="1052669" y="1182078"/>
                  </a:lnTo>
                  <a:lnTo>
                    <a:pt x="995911" y="1172660"/>
                  </a:lnTo>
                  <a:lnTo>
                    <a:pt x="936766" y="1165164"/>
                  </a:lnTo>
                  <a:lnTo>
                    <a:pt x="875485" y="1159689"/>
                  </a:lnTo>
                  <a:lnTo>
                    <a:pt x="812320" y="1156332"/>
                  </a:lnTo>
                  <a:lnTo>
                    <a:pt x="747522" y="1155191"/>
                  </a:lnTo>
                  <a:close/>
                </a:path>
                <a:path w="3886200" h="1714500">
                  <a:moveTo>
                    <a:pt x="792479" y="0"/>
                  </a:moveTo>
                  <a:lnTo>
                    <a:pt x="724034" y="1068"/>
                  </a:lnTo>
                  <a:lnTo>
                    <a:pt x="657218" y="4215"/>
                  </a:lnTo>
                  <a:lnTo>
                    <a:pt x="592269" y="9355"/>
                  </a:lnTo>
                  <a:lnTo>
                    <a:pt x="529422" y="16401"/>
                  </a:lnTo>
                  <a:lnTo>
                    <a:pt x="468916" y="25265"/>
                  </a:lnTo>
                  <a:lnTo>
                    <a:pt x="410985" y="35862"/>
                  </a:lnTo>
                  <a:lnTo>
                    <a:pt x="355868" y="48105"/>
                  </a:lnTo>
                  <a:lnTo>
                    <a:pt x="303800" y="61907"/>
                  </a:lnTo>
                  <a:lnTo>
                    <a:pt x="255018" y="77181"/>
                  </a:lnTo>
                  <a:lnTo>
                    <a:pt x="209759" y="93841"/>
                  </a:lnTo>
                  <a:lnTo>
                    <a:pt x="168259" y="111801"/>
                  </a:lnTo>
                  <a:lnTo>
                    <a:pt x="130756" y="130972"/>
                  </a:lnTo>
                  <a:lnTo>
                    <a:pt x="97485" y="151270"/>
                  </a:lnTo>
                  <a:lnTo>
                    <a:pt x="44589" y="194896"/>
                  </a:lnTo>
                  <a:lnTo>
                    <a:pt x="11462" y="241985"/>
                  </a:lnTo>
                  <a:lnTo>
                    <a:pt x="0" y="291845"/>
                  </a:lnTo>
                  <a:lnTo>
                    <a:pt x="2905" y="317078"/>
                  </a:lnTo>
                  <a:lnTo>
                    <a:pt x="25436" y="365640"/>
                  </a:lnTo>
                  <a:lnTo>
                    <a:pt x="68684" y="411084"/>
                  </a:lnTo>
                  <a:lnTo>
                    <a:pt x="130756" y="452719"/>
                  </a:lnTo>
                  <a:lnTo>
                    <a:pt x="168259" y="471890"/>
                  </a:lnTo>
                  <a:lnTo>
                    <a:pt x="209759" y="489850"/>
                  </a:lnTo>
                  <a:lnTo>
                    <a:pt x="255018" y="506510"/>
                  </a:lnTo>
                  <a:lnTo>
                    <a:pt x="303800" y="521784"/>
                  </a:lnTo>
                  <a:lnTo>
                    <a:pt x="355868" y="535586"/>
                  </a:lnTo>
                  <a:lnTo>
                    <a:pt x="410985" y="547829"/>
                  </a:lnTo>
                  <a:lnTo>
                    <a:pt x="468916" y="558426"/>
                  </a:lnTo>
                  <a:lnTo>
                    <a:pt x="529422" y="567290"/>
                  </a:lnTo>
                  <a:lnTo>
                    <a:pt x="592269" y="574336"/>
                  </a:lnTo>
                  <a:lnTo>
                    <a:pt x="657218" y="579476"/>
                  </a:lnTo>
                  <a:lnTo>
                    <a:pt x="724034" y="582623"/>
                  </a:lnTo>
                  <a:lnTo>
                    <a:pt x="792479" y="583691"/>
                  </a:lnTo>
                  <a:lnTo>
                    <a:pt x="860811" y="582623"/>
                  </a:lnTo>
                  <a:lnTo>
                    <a:pt x="927525" y="579476"/>
                  </a:lnTo>
                  <a:lnTo>
                    <a:pt x="992383" y="574336"/>
                  </a:lnTo>
                  <a:lnTo>
                    <a:pt x="1055150" y="567290"/>
                  </a:lnTo>
                  <a:lnTo>
                    <a:pt x="1115586" y="558426"/>
                  </a:lnTo>
                  <a:lnTo>
                    <a:pt x="1173456" y="547829"/>
                  </a:lnTo>
                  <a:lnTo>
                    <a:pt x="1228521" y="535586"/>
                  </a:lnTo>
                  <a:lnTo>
                    <a:pt x="1280545" y="521784"/>
                  </a:lnTo>
                  <a:lnTo>
                    <a:pt x="1329290" y="506510"/>
                  </a:lnTo>
                  <a:lnTo>
                    <a:pt x="1374519" y="489850"/>
                  </a:lnTo>
                  <a:lnTo>
                    <a:pt x="1415995" y="471890"/>
                  </a:lnTo>
                  <a:lnTo>
                    <a:pt x="1453479" y="452719"/>
                  </a:lnTo>
                  <a:lnTo>
                    <a:pt x="1486736" y="432421"/>
                  </a:lnTo>
                  <a:lnTo>
                    <a:pt x="1539616" y="388795"/>
                  </a:lnTo>
                  <a:lnTo>
                    <a:pt x="1572736" y="341705"/>
                  </a:lnTo>
                  <a:lnTo>
                    <a:pt x="1584198" y="291845"/>
                  </a:lnTo>
                  <a:lnTo>
                    <a:pt x="1581293" y="266612"/>
                  </a:lnTo>
                  <a:lnTo>
                    <a:pt x="1558764" y="218051"/>
                  </a:lnTo>
                  <a:lnTo>
                    <a:pt x="1515527" y="172607"/>
                  </a:lnTo>
                  <a:lnTo>
                    <a:pt x="1453479" y="130972"/>
                  </a:lnTo>
                  <a:lnTo>
                    <a:pt x="1415995" y="111801"/>
                  </a:lnTo>
                  <a:lnTo>
                    <a:pt x="1374519" y="93841"/>
                  </a:lnTo>
                  <a:lnTo>
                    <a:pt x="1329290" y="77181"/>
                  </a:lnTo>
                  <a:lnTo>
                    <a:pt x="1280545" y="61907"/>
                  </a:lnTo>
                  <a:lnTo>
                    <a:pt x="1228521" y="48105"/>
                  </a:lnTo>
                  <a:lnTo>
                    <a:pt x="1173456" y="35862"/>
                  </a:lnTo>
                  <a:lnTo>
                    <a:pt x="1115586" y="25265"/>
                  </a:lnTo>
                  <a:lnTo>
                    <a:pt x="1055150" y="16401"/>
                  </a:lnTo>
                  <a:lnTo>
                    <a:pt x="992383" y="9355"/>
                  </a:lnTo>
                  <a:lnTo>
                    <a:pt x="927525" y="4215"/>
                  </a:lnTo>
                  <a:lnTo>
                    <a:pt x="860811" y="1068"/>
                  </a:lnTo>
                  <a:lnTo>
                    <a:pt x="792479" y="0"/>
                  </a:lnTo>
                  <a:close/>
                </a:path>
                <a:path w="3886200" h="1714500">
                  <a:moveTo>
                    <a:pt x="773429" y="558545"/>
                  </a:moveTo>
                  <a:lnTo>
                    <a:pt x="703991" y="559658"/>
                  </a:lnTo>
                  <a:lnTo>
                    <a:pt x="636315" y="562933"/>
                  </a:lnTo>
                  <a:lnTo>
                    <a:pt x="570670" y="568275"/>
                  </a:lnTo>
                  <a:lnTo>
                    <a:pt x="507323" y="575587"/>
                  </a:lnTo>
                  <a:lnTo>
                    <a:pt x="446541" y="584775"/>
                  </a:lnTo>
                  <a:lnTo>
                    <a:pt x="388591" y="595742"/>
                  </a:lnTo>
                  <a:lnTo>
                    <a:pt x="333741" y="608393"/>
                  </a:lnTo>
                  <a:lnTo>
                    <a:pt x="282258" y="622633"/>
                  </a:lnTo>
                  <a:lnTo>
                    <a:pt x="234410" y="638365"/>
                  </a:lnTo>
                  <a:lnTo>
                    <a:pt x="190463" y="655494"/>
                  </a:lnTo>
                  <a:lnTo>
                    <a:pt x="150685" y="673924"/>
                  </a:lnTo>
                  <a:lnTo>
                    <a:pt x="115344" y="693560"/>
                  </a:lnTo>
                  <a:lnTo>
                    <a:pt x="59039" y="736067"/>
                  </a:lnTo>
                  <a:lnTo>
                    <a:pt x="23688" y="782249"/>
                  </a:lnTo>
                  <a:lnTo>
                    <a:pt x="11429" y="831341"/>
                  </a:lnTo>
                  <a:lnTo>
                    <a:pt x="14539" y="856210"/>
                  </a:lnTo>
                  <a:lnTo>
                    <a:pt x="38611" y="903992"/>
                  </a:lnTo>
                  <a:lnTo>
                    <a:pt x="84706" y="948520"/>
                  </a:lnTo>
                  <a:lnTo>
                    <a:pt x="150685" y="989015"/>
                  </a:lnTo>
                  <a:lnTo>
                    <a:pt x="190463" y="1007507"/>
                  </a:lnTo>
                  <a:lnTo>
                    <a:pt x="234410" y="1024699"/>
                  </a:lnTo>
                  <a:lnTo>
                    <a:pt x="282258" y="1040494"/>
                  </a:lnTo>
                  <a:lnTo>
                    <a:pt x="333741" y="1054795"/>
                  </a:lnTo>
                  <a:lnTo>
                    <a:pt x="388591" y="1067505"/>
                  </a:lnTo>
                  <a:lnTo>
                    <a:pt x="446541" y="1078526"/>
                  </a:lnTo>
                  <a:lnTo>
                    <a:pt x="507323" y="1087761"/>
                  </a:lnTo>
                  <a:lnTo>
                    <a:pt x="570670" y="1095113"/>
                  </a:lnTo>
                  <a:lnTo>
                    <a:pt x="636315" y="1100485"/>
                  </a:lnTo>
                  <a:lnTo>
                    <a:pt x="703991" y="1103780"/>
                  </a:lnTo>
                  <a:lnTo>
                    <a:pt x="773429" y="1104900"/>
                  </a:lnTo>
                  <a:lnTo>
                    <a:pt x="842755" y="1103780"/>
                  </a:lnTo>
                  <a:lnTo>
                    <a:pt x="910343" y="1100485"/>
                  </a:lnTo>
                  <a:lnTo>
                    <a:pt x="975924" y="1095113"/>
                  </a:lnTo>
                  <a:lnTo>
                    <a:pt x="1039229" y="1087761"/>
                  </a:lnTo>
                  <a:lnTo>
                    <a:pt x="1099987" y="1078526"/>
                  </a:lnTo>
                  <a:lnTo>
                    <a:pt x="1157929" y="1067505"/>
                  </a:lnTo>
                  <a:lnTo>
                    <a:pt x="1212786" y="1054795"/>
                  </a:lnTo>
                  <a:lnTo>
                    <a:pt x="1264287" y="1040494"/>
                  </a:lnTo>
                  <a:lnTo>
                    <a:pt x="1312164" y="1024699"/>
                  </a:lnTo>
                  <a:lnTo>
                    <a:pt x="1356145" y="1007507"/>
                  </a:lnTo>
                  <a:lnTo>
                    <a:pt x="1395963" y="989015"/>
                  </a:lnTo>
                  <a:lnTo>
                    <a:pt x="1431346" y="969320"/>
                  </a:lnTo>
                  <a:lnTo>
                    <a:pt x="1487732" y="926712"/>
                  </a:lnTo>
                  <a:lnTo>
                    <a:pt x="1523146" y="880460"/>
                  </a:lnTo>
                  <a:lnTo>
                    <a:pt x="1535429" y="831341"/>
                  </a:lnTo>
                  <a:lnTo>
                    <a:pt x="1532314" y="806479"/>
                  </a:lnTo>
                  <a:lnTo>
                    <a:pt x="1508195" y="758747"/>
                  </a:lnTo>
                  <a:lnTo>
                    <a:pt x="1462026" y="714307"/>
                  </a:lnTo>
                  <a:lnTo>
                    <a:pt x="1395963" y="673924"/>
                  </a:lnTo>
                  <a:lnTo>
                    <a:pt x="1356145" y="655494"/>
                  </a:lnTo>
                  <a:lnTo>
                    <a:pt x="1312164" y="638365"/>
                  </a:lnTo>
                  <a:lnTo>
                    <a:pt x="1264287" y="622633"/>
                  </a:lnTo>
                  <a:lnTo>
                    <a:pt x="1212786" y="608393"/>
                  </a:lnTo>
                  <a:lnTo>
                    <a:pt x="1157929" y="595742"/>
                  </a:lnTo>
                  <a:lnTo>
                    <a:pt x="1099987" y="584775"/>
                  </a:lnTo>
                  <a:lnTo>
                    <a:pt x="1039229" y="575587"/>
                  </a:lnTo>
                  <a:lnTo>
                    <a:pt x="975924" y="568275"/>
                  </a:lnTo>
                  <a:lnTo>
                    <a:pt x="910343" y="562933"/>
                  </a:lnTo>
                  <a:lnTo>
                    <a:pt x="842755" y="559658"/>
                  </a:lnTo>
                  <a:lnTo>
                    <a:pt x="773429" y="558545"/>
                  </a:lnTo>
                  <a:close/>
                </a:path>
              </a:pathLst>
            </a:custGeom>
            <a:ln w="19050">
              <a:solidFill>
                <a:srgbClr val="FFFF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16539" y="2317749"/>
              <a:ext cx="2573655" cy="2376805"/>
            </a:xfrm>
            <a:custGeom>
              <a:avLst/>
              <a:gdLst/>
              <a:ahLst/>
              <a:cxnLst/>
              <a:rect l="l" t="t" r="r" b="b"/>
              <a:pathLst>
                <a:path w="2573654" h="2376804">
                  <a:moveTo>
                    <a:pt x="385572" y="0"/>
                  </a:moveTo>
                  <a:lnTo>
                    <a:pt x="304800" y="25146"/>
                  </a:lnTo>
                  <a:lnTo>
                    <a:pt x="324802" y="46024"/>
                  </a:lnTo>
                  <a:lnTo>
                    <a:pt x="0" y="361188"/>
                  </a:lnTo>
                  <a:lnTo>
                    <a:pt x="12954" y="374904"/>
                  </a:lnTo>
                  <a:lnTo>
                    <a:pt x="337858" y="59651"/>
                  </a:lnTo>
                  <a:lnTo>
                    <a:pt x="346710" y="68884"/>
                  </a:lnTo>
                  <a:lnTo>
                    <a:pt x="357378" y="80010"/>
                  </a:lnTo>
                  <a:lnTo>
                    <a:pt x="385572" y="0"/>
                  </a:lnTo>
                  <a:close/>
                </a:path>
                <a:path w="2573654" h="2376804">
                  <a:moveTo>
                    <a:pt x="565404" y="520446"/>
                  </a:moveTo>
                  <a:lnTo>
                    <a:pt x="489204" y="559308"/>
                  </a:lnTo>
                  <a:lnTo>
                    <a:pt x="512203" y="576275"/>
                  </a:lnTo>
                  <a:lnTo>
                    <a:pt x="200406" y="997470"/>
                  </a:lnTo>
                  <a:lnTo>
                    <a:pt x="215646" y="1008888"/>
                  </a:lnTo>
                  <a:lnTo>
                    <a:pt x="527177" y="587324"/>
                  </a:lnTo>
                  <a:lnTo>
                    <a:pt x="534924" y="593026"/>
                  </a:lnTo>
                  <a:lnTo>
                    <a:pt x="550164" y="604266"/>
                  </a:lnTo>
                  <a:lnTo>
                    <a:pt x="565404" y="520446"/>
                  </a:lnTo>
                  <a:close/>
                </a:path>
                <a:path w="2573654" h="2376804">
                  <a:moveTo>
                    <a:pt x="566928" y="2362200"/>
                  </a:moveTo>
                  <a:lnTo>
                    <a:pt x="504444" y="2303526"/>
                  </a:lnTo>
                  <a:lnTo>
                    <a:pt x="496354" y="2331237"/>
                  </a:lnTo>
                  <a:lnTo>
                    <a:pt x="226314" y="2250948"/>
                  </a:lnTo>
                  <a:lnTo>
                    <a:pt x="220980" y="2269236"/>
                  </a:lnTo>
                  <a:lnTo>
                    <a:pt x="491020" y="2349525"/>
                  </a:lnTo>
                  <a:lnTo>
                    <a:pt x="483108" y="2376678"/>
                  </a:lnTo>
                  <a:lnTo>
                    <a:pt x="508254" y="2372334"/>
                  </a:lnTo>
                  <a:lnTo>
                    <a:pt x="566928" y="2362200"/>
                  </a:lnTo>
                  <a:close/>
                </a:path>
                <a:path w="2573654" h="2376804">
                  <a:moveTo>
                    <a:pt x="679704" y="1840992"/>
                  </a:moveTo>
                  <a:lnTo>
                    <a:pt x="615696" y="1784604"/>
                  </a:lnTo>
                  <a:lnTo>
                    <a:pt x="608177" y="1812658"/>
                  </a:lnTo>
                  <a:lnTo>
                    <a:pt x="248412" y="1717548"/>
                  </a:lnTo>
                  <a:lnTo>
                    <a:pt x="243840" y="1735836"/>
                  </a:lnTo>
                  <a:lnTo>
                    <a:pt x="603288" y="1830857"/>
                  </a:lnTo>
                  <a:lnTo>
                    <a:pt x="595884" y="1858518"/>
                  </a:lnTo>
                  <a:lnTo>
                    <a:pt x="620268" y="1853425"/>
                  </a:lnTo>
                  <a:lnTo>
                    <a:pt x="679704" y="1840992"/>
                  </a:lnTo>
                  <a:close/>
                </a:path>
                <a:path w="2573654" h="2376804">
                  <a:moveTo>
                    <a:pt x="2573261" y="838200"/>
                  </a:moveTo>
                  <a:lnTo>
                    <a:pt x="2494026" y="868680"/>
                  </a:lnTo>
                  <a:lnTo>
                    <a:pt x="2515082" y="888009"/>
                  </a:lnTo>
                  <a:lnTo>
                    <a:pt x="2310384" y="1110996"/>
                  </a:lnTo>
                  <a:lnTo>
                    <a:pt x="2324849" y="1123950"/>
                  </a:lnTo>
                  <a:lnTo>
                    <a:pt x="2528989" y="900785"/>
                  </a:lnTo>
                  <a:lnTo>
                    <a:pt x="2537447" y="908532"/>
                  </a:lnTo>
                  <a:lnTo>
                    <a:pt x="2549652" y="919734"/>
                  </a:lnTo>
                  <a:lnTo>
                    <a:pt x="2573261" y="838200"/>
                  </a:lnTo>
                  <a:close/>
                </a:path>
              </a:pathLst>
            </a:custGeom>
            <a:solidFill>
              <a:srgbClr val="FFFF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184176" y="1988058"/>
            <a:ext cx="3714750" cy="1426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85140">
              <a:spcBef>
                <a:spcPts val="100"/>
              </a:spcBef>
            </a:pPr>
            <a:r>
              <a:rPr sz="1000" b="1" spc="-5" dirty="0">
                <a:solidFill>
                  <a:srgbClr val="FFFF00"/>
                </a:solidFill>
                <a:latin typeface="Arial"/>
                <a:cs typeface="Arial"/>
              </a:rPr>
              <a:t>12 canales digitales </a:t>
            </a:r>
            <a:r>
              <a:rPr sz="1000" b="1" spc="-10" dirty="0">
                <a:solidFill>
                  <a:srgbClr val="FFFF00"/>
                </a:solidFill>
                <a:latin typeface="Arial"/>
                <a:cs typeface="Arial"/>
              </a:rPr>
              <a:t>para </a:t>
            </a:r>
            <a:r>
              <a:rPr sz="1000" b="1" spc="-5" dirty="0">
                <a:solidFill>
                  <a:srgbClr val="FFFF00"/>
                </a:solidFill>
                <a:latin typeface="Arial"/>
                <a:cs typeface="Arial"/>
              </a:rPr>
              <a:t>medir tiempos</a:t>
            </a:r>
            <a:r>
              <a:rPr sz="1000" b="1" spc="-5" dirty="0">
                <a:solidFill>
                  <a:srgbClr val="FFFF00"/>
                </a:solidFill>
                <a:latin typeface="Arial"/>
                <a:cs typeface="Arial"/>
              </a:rPr>
              <a:t> de </a:t>
            </a:r>
            <a:r>
              <a:rPr sz="1000" b="1" spc="-10" dirty="0" err="1" smtClean="0">
                <a:solidFill>
                  <a:srgbClr val="FFFF00"/>
                </a:solidFill>
                <a:latin typeface="Arial"/>
                <a:cs typeface="Arial"/>
              </a:rPr>
              <a:t>operación</a:t>
            </a:r>
            <a:r>
              <a:rPr lang="es-ES" sz="1000" b="1" spc="-10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dirty="0" smtClean="0">
                <a:solidFill>
                  <a:srgbClr val="FFFF00"/>
                </a:solidFill>
                <a:latin typeface="Arial"/>
                <a:cs typeface="Arial"/>
              </a:rPr>
              <a:t>(</a:t>
            </a:r>
            <a:r>
              <a:rPr sz="1000" b="1" dirty="0">
                <a:solidFill>
                  <a:srgbClr val="FFFF00"/>
                </a:solidFill>
                <a:latin typeface="Arial"/>
                <a:cs typeface="Arial"/>
              </a:rPr>
              <a:t>4</a:t>
            </a:r>
            <a:r>
              <a:rPr sz="1000" b="1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00"/>
                </a:solidFill>
                <a:latin typeface="Arial"/>
                <a:cs typeface="Arial"/>
              </a:rPr>
              <a:t>cámaras </a:t>
            </a:r>
            <a:r>
              <a:rPr sz="1000" b="1" dirty="0">
                <a:solidFill>
                  <a:srgbClr val="FFFF00"/>
                </a:solidFill>
                <a:latin typeface="Arial"/>
                <a:cs typeface="Arial"/>
              </a:rPr>
              <a:t>por</a:t>
            </a:r>
            <a:r>
              <a:rPr sz="1000" b="1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00"/>
                </a:solidFill>
                <a:latin typeface="Arial"/>
                <a:cs typeface="Arial"/>
              </a:rPr>
              <a:t>fase</a:t>
            </a:r>
            <a:r>
              <a:rPr sz="1000" b="1" spc="-10" dirty="0">
                <a:solidFill>
                  <a:srgbClr val="FFFF00"/>
                </a:solidFill>
                <a:latin typeface="Arial"/>
                <a:cs typeface="Arial"/>
              </a:rPr>
              <a:t>)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950" dirty="0">
              <a:latin typeface="Arial"/>
              <a:cs typeface="Arial"/>
            </a:endParaRPr>
          </a:p>
          <a:p>
            <a:pPr marL="231775">
              <a:spcBef>
                <a:spcPts val="5"/>
              </a:spcBef>
            </a:pPr>
            <a:r>
              <a:rPr sz="1000" b="1" dirty="0">
                <a:solidFill>
                  <a:srgbClr val="FFFF00"/>
                </a:solidFill>
                <a:latin typeface="Arial"/>
                <a:cs typeface="Arial"/>
              </a:rPr>
              <a:t>4</a:t>
            </a:r>
            <a:r>
              <a:rPr sz="1000" b="1" spc="-10" dirty="0">
                <a:solidFill>
                  <a:srgbClr val="FFFF00"/>
                </a:solidFill>
                <a:latin typeface="Arial"/>
                <a:cs typeface="Arial"/>
              </a:rPr>
              <a:t> canales</a:t>
            </a:r>
            <a:r>
              <a:rPr sz="1000" b="1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FFFF00"/>
                </a:solidFill>
                <a:latin typeface="Arial"/>
                <a:cs typeface="Arial"/>
              </a:rPr>
              <a:t>digitales </a:t>
            </a:r>
            <a:r>
              <a:rPr sz="1000" b="1" spc="-10" dirty="0">
                <a:solidFill>
                  <a:srgbClr val="FFFF00"/>
                </a:solidFill>
                <a:latin typeface="Arial"/>
                <a:cs typeface="Arial"/>
              </a:rPr>
              <a:t>para </a:t>
            </a:r>
            <a:r>
              <a:rPr sz="1000" b="1" spc="-5" dirty="0">
                <a:solidFill>
                  <a:srgbClr val="FFFF00"/>
                </a:solidFill>
                <a:latin typeface="Arial"/>
                <a:cs typeface="Arial"/>
              </a:rPr>
              <a:t>medir contactos </a:t>
            </a:r>
            <a:r>
              <a:rPr sz="1000" b="1" spc="-10" dirty="0">
                <a:solidFill>
                  <a:srgbClr val="FFFF00"/>
                </a:solidFill>
                <a:latin typeface="Arial"/>
                <a:cs typeface="Arial"/>
              </a:rPr>
              <a:t>auxiliares</a:t>
            </a:r>
            <a:endParaRPr sz="1000"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200" dirty="0">
              <a:latin typeface="Arial"/>
              <a:cs typeface="Arial"/>
            </a:endParaRPr>
          </a:p>
          <a:p>
            <a:pPr marL="2247265" marR="5080"/>
            <a:r>
              <a:rPr sz="1000" b="1" dirty="0">
                <a:solidFill>
                  <a:srgbClr val="FFFF00"/>
                </a:solidFill>
                <a:latin typeface="Arial"/>
                <a:cs typeface="Arial"/>
              </a:rPr>
              <a:t>2 </a:t>
            </a:r>
            <a:r>
              <a:rPr sz="1000" b="1" spc="-10" dirty="0" err="1">
                <a:solidFill>
                  <a:srgbClr val="FFFF00"/>
                </a:solidFill>
                <a:latin typeface="Arial"/>
                <a:cs typeface="Arial"/>
              </a:rPr>
              <a:t>canales</a:t>
            </a:r>
            <a:r>
              <a:rPr sz="1000" b="1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spc="-5" dirty="0" err="1" smtClean="0">
                <a:solidFill>
                  <a:srgbClr val="FFFF00"/>
                </a:solidFill>
                <a:latin typeface="Arial"/>
                <a:cs typeface="Arial"/>
              </a:rPr>
              <a:t>analógicos</a:t>
            </a:r>
            <a:r>
              <a:rPr lang="es-ES" sz="1000" b="1" spc="-5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spc="-5" dirty="0" smtClean="0">
                <a:solidFill>
                  <a:srgbClr val="FFFF00"/>
                </a:solidFill>
                <a:latin typeface="Arial"/>
                <a:cs typeface="Arial"/>
              </a:rPr>
              <a:t>para </a:t>
            </a:r>
            <a:r>
              <a:rPr sz="1000" b="1" spc="-5" dirty="0" err="1">
                <a:solidFill>
                  <a:srgbClr val="FFFF00"/>
                </a:solidFill>
                <a:latin typeface="Arial"/>
                <a:cs typeface="Arial"/>
              </a:rPr>
              <a:t>medir</a:t>
            </a:r>
            <a:r>
              <a:rPr sz="1000" b="1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spc="-10" dirty="0" err="1" smtClean="0">
                <a:solidFill>
                  <a:srgbClr val="FFFF00"/>
                </a:solidFill>
                <a:latin typeface="Arial"/>
                <a:cs typeface="Arial"/>
              </a:rPr>
              <a:t>intensidades</a:t>
            </a:r>
            <a:r>
              <a:rPr lang="es-ES" sz="1000" b="1" spc="-10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spc="-5" dirty="0" smtClean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1000" b="1" spc="-10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FFFF00"/>
                </a:solidFill>
                <a:latin typeface="Arial"/>
                <a:cs typeface="Arial"/>
              </a:rPr>
              <a:t>bobinas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21159" y="4036316"/>
            <a:ext cx="2542540" cy="104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3510" marR="447040">
              <a:spcBef>
                <a:spcPts val="100"/>
              </a:spcBef>
            </a:pPr>
            <a:r>
              <a:rPr sz="1000" b="1" dirty="0">
                <a:solidFill>
                  <a:srgbClr val="FFFF00"/>
                </a:solidFill>
                <a:latin typeface="Arial"/>
                <a:cs typeface="Arial"/>
              </a:rPr>
              <a:t>3 </a:t>
            </a:r>
            <a:r>
              <a:rPr sz="1000" b="1" spc="-10" dirty="0">
                <a:solidFill>
                  <a:srgbClr val="FFFF00"/>
                </a:solidFill>
                <a:latin typeface="Arial"/>
                <a:cs typeface="Arial"/>
              </a:rPr>
              <a:t>canales </a:t>
            </a:r>
            <a:r>
              <a:rPr sz="1000" b="1" spc="-5" dirty="0">
                <a:solidFill>
                  <a:srgbClr val="FFFF00"/>
                </a:solidFill>
                <a:latin typeface="Arial"/>
                <a:cs typeface="Arial"/>
              </a:rPr>
              <a:t>analógicos</a:t>
            </a:r>
            <a:r>
              <a:rPr sz="1000" b="1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00"/>
                </a:solidFill>
                <a:latin typeface="Arial"/>
                <a:cs typeface="Arial"/>
              </a:rPr>
              <a:t>para </a:t>
            </a:r>
            <a:r>
              <a:rPr sz="1000" b="1" spc="-5" dirty="0" err="1" smtClean="0">
                <a:solidFill>
                  <a:srgbClr val="FFFF00"/>
                </a:solidFill>
                <a:latin typeface="Arial"/>
                <a:cs typeface="Arial"/>
              </a:rPr>
              <a:t>medir</a:t>
            </a:r>
            <a:r>
              <a:rPr lang="es-ES" sz="1000" b="1" spc="-5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spc="-5" dirty="0" err="1" smtClean="0">
                <a:solidFill>
                  <a:srgbClr val="FFFF00"/>
                </a:solidFill>
                <a:latin typeface="Arial"/>
                <a:cs typeface="Arial"/>
              </a:rPr>
              <a:t>desplazamientos</a:t>
            </a:r>
            <a:r>
              <a:rPr sz="1000" b="1" spc="-15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1000" b="1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FFFF00"/>
                </a:solidFill>
                <a:latin typeface="Arial"/>
                <a:cs typeface="Arial"/>
              </a:rPr>
              <a:t>contactos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 dirty="0">
              <a:latin typeface="Arial"/>
              <a:cs typeface="Arial"/>
            </a:endParaRPr>
          </a:p>
          <a:p>
            <a:pPr marL="12700" marR="5080">
              <a:spcBef>
                <a:spcPts val="735"/>
              </a:spcBef>
            </a:pPr>
            <a:r>
              <a:rPr sz="1000" b="1" dirty="0">
                <a:solidFill>
                  <a:srgbClr val="FFFF00"/>
                </a:solidFill>
                <a:latin typeface="Arial"/>
                <a:cs typeface="Arial"/>
              </a:rPr>
              <a:t>3</a:t>
            </a:r>
            <a:r>
              <a:rPr sz="1000" b="1" spc="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00"/>
                </a:solidFill>
                <a:latin typeface="Arial"/>
                <a:cs typeface="Arial"/>
              </a:rPr>
              <a:t>canales</a:t>
            </a:r>
            <a:r>
              <a:rPr sz="1000" b="1" spc="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FFFF00"/>
                </a:solidFill>
                <a:latin typeface="Arial"/>
                <a:cs typeface="Arial"/>
              </a:rPr>
              <a:t>analógicos</a:t>
            </a:r>
            <a:r>
              <a:rPr sz="1000" b="1" spc="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00"/>
                </a:solidFill>
                <a:latin typeface="Arial"/>
                <a:cs typeface="Arial"/>
              </a:rPr>
              <a:t>libres</a:t>
            </a:r>
            <a:r>
              <a:rPr sz="1000" b="1" spc="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FFFF00"/>
                </a:solidFill>
                <a:latin typeface="Arial"/>
                <a:cs typeface="Arial"/>
              </a:rPr>
              <a:t>para</a:t>
            </a:r>
            <a:r>
              <a:rPr sz="1000" b="1" spc="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spc="-5" dirty="0" err="1" smtClean="0">
                <a:solidFill>
                  <a:srgbClr val="FFFF00"/>
                </a:solidFill>
                <a:latin typeface="Arial"/>
                <a:cs typeface="Arial"/>
              </a:rPr>
              <a:t>medir</a:t>
            </a:r>
            <a:r>
              <a:rPr lang="es-ES" sz="1000" b="1" spc="-5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spc="-5" dirty="0" err="1" smtClean="0">
                <a:solidFill>
                  <a:srgbClr val="FFFF00"/>
                </a:solidFill>
                <a:latin typeface="Arial"/>
                <a:cs typeface="Arial"/>
              </a:rPr>
              <a:t>por</a:t>
            </a:r>
            <a:r>
              <a:rPr sz="1000" b="1" spc="-5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FFFF00"/>
                </a:solidFill>
                <a:latin typeface="Arial"/>
                <a:cs typeface="Arial"/>
              </a:rPr>
              <a:t>ejemplo </a:t>
            </a:r>
            <a:r>
              <a:rPr sz="1000" b="1" spc="-10" dirty="0">
                <a:solidFill>
                  <a:srgbClr val="FFFF00"/>
                </a:solidFill>
                <a:latin typeface="Arial"/>
                <a:cs typeface="Arial"/>
              </a:rPr>
              <a:t>resistencia </a:t>
            </a:r>
            <a:r>
              <a:rPr sz="1000" b="1" spc="-5" dirty="0">
                <a:solidFill>
                  <a:srgbClr val="FFFF00"/>
                </a:solidFill>
                <a:latin typeface="Arial"/>
                <a:cs typeface="Arial"/>
              </a:rPr>
              <a:t>dinámica</a:t>
            </a:r>
            <a:r>
              <a:rPr sz="1000" b="1" spc="-5" dirty="0">
                <a:solidFill>
                  <a:srgbClr val="FFFF00"/>
                </a:solidFill>
                <a:latin typeface="Arial"/>
                <a:cs typeface="Arial"/>
              </a:rPr>
              <a:t>, </a:t>
            </a:r>
            <a:r>
              <a:rPr sz="1000" b="1" spc="-5" dirty="0" err="1" smtClean="0">
                <a:solidFill>
                  <a:srgbClr val="FFFF00"/>
                </a:solidFill>
                <a:latin typeface="Arial"/>
                <a:cs typeface="Arial"/>
              </a:rPr>
              <a:t>tensión</a:t>
            </a:r>
            <a:r>
              <a:rPr lang="es-ES" sz="1000" b="1" spc="-5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spc="-5" dirty="0" smtClean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1000" b="1" spc="-15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00"/>
                </a:solidFill>
                <a:latin typeface="Arial"/>
                <a:cs typeface="Arial"/>
              </a:rPr>
              <a:t>alimentación </a:t>
            </a:r>
            <a:r>
              <a:rPr sz="1000" b="1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000" b="1" spc="-5" dirty="0">
                <a:solidFill>
                  <a:srgbClr val="FFFF00"/>
                </a:solidFill>
                <a:latin typeface="Arial"/>
                <a:cs typeface="Arial"/>
              </a:rPr>
              <a:t> intensidad</a:t>
            </a:r>
            <a:r>
              <a:rPr sz="1000" b="1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1000" b="1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FFFF00"/>
                </a:solidFill>
                <a:latin typeface="Arial"/>
                <a:cs typeface="Arial"/>
              </a:rPr>
              <a:t>motores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18959" y="4311142"/>
            <a:ext cx="1423035" cy="559435"/>
          </a:xfrm>
          <a:custGeom>
            <a:avLst/>
            <a:gdLst/>
            <a:ahLst/>
            <a:cxnLst/>
            <a:rect l="l" t="t" r="r" b="b"/>
            <a:pathLst>
              <a:path w="1423035" h="559435">
                <a:moveTo>
                  <a:pt x="710946" y="0"/>
                </a:moveTo>
                <a:lnTo>
                  <a:pt x="646267" y="1140"/>
                </a:lnTo>
                <a:lnTo>
                  <a:pt x="583209" y="4497"/>
                </a:lnTo>
                <a:lnTo>
                  <a:pt x="522022" y="9973"/>
                </a:lnTo>
                <a:lnTo>
                  <a:pt x="462960" y="17468"/>
                </a:lnTo>
                <a:lnTo>
                  <a:pt x="406273" y="26886"/>
                </a:lnTo>
                <a:lnTo>
                  <a:pt x="352213" y="38128"/>
                </a:lnTo>
                <a:lnTo>
                  <a:pt x="301031" y="51096"/>
                </a:lnTo>
                <a:lnTo>
                  <a:pt x="252980" y="65693"/>
                </a:lnTo>
                <a:lnTo>
                  <a:pt x="208311" y="81819"/>
                </a:lnTo>
                <a:lnTo>
                  <a:pt x="167276" y="99378"/>
                </a:lnTo>
                <a:lnTo>
                  <a:pt x="130125" y="118272"/>
                </a:lnTo>
                <a:lnTo>
                  <a:pt x="97112" y="138401"/>
                </a:lnTo>
                <a:lnTo>
                  <a:pt x="44503" y="181978"/>
                </a:lnTo>
                <a:lnTo>
                  <a:pt x="11461" y="229323"/>
                </a:lnTo>
                <a:lnTo>
                  <a:pt x="0" y="279653"/>
                </a:lnTo>
                <a:lnTo>
                  <a:pt x="3256" y="306504"/>
                </a:lnTo>
                <a:lnTo>
                  <a:pt x="28413" y="357973"/>
                </a:lnTo>
                <a:lnTo>
                  <a:pt x="76436" y="405671"/>
                </a:lnTo>
                <a:lnTo>
                  <a:pt x="108276" y="427808"/>
                </a:lnTo>
                <a:lnTo>
                  <a:pt x="144936" y="448645"/>
                </a:lnTo>
                <a:lnTo>
                  <a:pt x="186118" y="468063"/>
                </a:lnTo>
                <a:lnTo>
                  <a:pt x="231523" y="485942"/>
                </a:lnTo>
                <a:lnTo>
                  <a:pt x="280852" y="502164"/>
                </a:lnTo>
                <a:lnTo>
                  <a:pt x="333807" y="516610"/>
                </a:lnTo>
                <a:lnTo>
                  <a:pt x="390089" y="529160"/>
                </a:lnTo>
                <a:lnTo>
                  <a:pt x="449399" y="539696"/>
                </a:lnTo>
                <a:lnTo>
                  <a:pt x="511438" y="548097"/>
                </a:lnTo>
                <a:lnTo>
                  <a:pt x="575908" y="554246"/>
                </a:lnTo>
                <a:lnTo>
                  <a:pt x="642510" y="558022"/>
                </a:lnTo>
                <a:lnTo>
                  <a:pt x="710946" y="559308"/>
                </a:lnTo>
                <a:lnTo>
                  <a:pt x="775744" y="558160"/>
                </a:lnTo>
                <a:lnTo>
                  <a:pt x="838909" y="554785"/>
                </a:lnTo>
                <a:lnTo>
                  <a:pt x="900190" y="549282"/>
                </a:lnTo>
                <a:lnTo>
                  <a:pt x="959335" y="541751"/>
                </a:lnTo>
                <a:lnTo>
                  <a:pt x="1016093" y="532294"/>
                </a:lnTo>
                <a:lnTo>
                  <a:pt x="1070214" y="521010"/>
                </a:lnTo>
                <a:lnTo>
                  <a:pt x="1121448" y="508000"/>
                </a:lnTo>
                <a:lnTo>
                  <a:pt x="1169542" y="493364"/>
                </a:lnTo>
                <a:lnTo>
                  <a:pt x="1214246" y="477202"/>
                </a:lnTo>
                <a:lnTo>
                  <a:pt x="1255310" y="459615"/>
                </a:lnTo>
                <a:lnTo>
                  <a:pt x="1292483" y="440703"/>
                </a:lnTo>
                <a:lnTo>
                  <a:pt x="1325513" y="420567"/>
                </a:lnTo>
                <a:lnTo>
                  <a:pt x="1378142" y="377022"/>
                </a:lnTo>
                <a:lnTo>
                  <a:pt x="1411191" y="329783"/>
                </a:lnTo>
                <a:lnTo>
                  <a:pt x="1422653" y="279653"/>
                </a:lnTo>
                <a:lnTo>
                  <a:pt x="1419746" y="254164"/>
                </a:lnTo>
                <a:lnTo>
                  <a:pt x="1397239" y="205228"/>
                </a:lnTo>
                <a:lnTo>
                  <a:pt x="1354149" y="159669"/>
                </a:lnTo>
                <a:lnTo>
                  <a:pt x="1292483" y="118272"/>
                </a:lnTo>
                <a:lnTo>
                  <a:pt x="1255310" y="99378"/>
                </a:lnTo>
                <a:lnTo>
                  <a:pt x="1214246" y="81819"/>
                </a:lnTo>
                <a:lnTo>
                  <a:pt x="1169542" y="65693"/>
                </a:lnTo>
                <a:lnTo>
                  <a:pt x="1121448" y="51096"/>
                </a:lnTo>
                <a:lnTo>
                  <a:pt x="1070214" y="38128"/>
                </a:lnTo>
                <a:lnTo>
                  <a:pt x="1016093" y="26886"/>
                </a:lnTo>
                <a:lnTo>
                  <a:pt x="959335" y="17468"/>
                </a:lnTo>
                <a:lnTo>
                  <a:pt x="900190" y="9973"/>
                </a:lnTo>
                <a:lnTo>
                  <a:pt x="838909" y="4497"/>
                </a:lnTo>
                <a:lnTo>
                  <a:pt x="775744" y="1140"/>
                </a:lnTo>
                <a:lnTo>
                  <a:pt x="710946" y="0"/>
                </a:lnTo>
                <a:close/>
              </a:path>
            </a:pathLst>
          </a:custGeom>
          <a:ln w="19050">
            <a:solidFill>
              <a:srgbClr val="FFFF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44231" y="1547623"/>
            <a:ext cx="7718425" cy="1247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Conexión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las ordenes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 apertura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cierre</a:t>
            </a:r>
            <a:r>
              <a:rPr sz="1600" b="1" spc="-5" dirty="0"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650" dirty="0">
              <a:latin typeface="Arial"/>
              <a:cs typeface="Arial"/>
            </a:endParaRPr>
          </a:p>
          <a:p>
            <a:pPr marL="12700" marR="5080"/>
            <a:r>
              <a:rPr sz="1600" spc="-5" dirty="0">
                <a:latin typeface="Arial MT"/>
                <a:cs typeface="Arial MT"/>
              </a:rPr>
              <a:t>Las conexiones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cables 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ordenes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apertura</a:t>
            </a:r>
            <a:r>
              <a:rPr sz="1600" dirty="0">
                <a:latin typeface="Arial MT"/>
                <a:cs typeface="Arial MT"/>
              </a:rPr>
              <a:t> y </a:t>
            </a:r>
            <a:r>
              <a:rPr sz="1600" spc="-5" dirty="0">
                <a:latin typeface="Arial MT"/>
                <a:cs typeface="Arial MT"/>
              </a:rPr>
              <a:t>cierre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circuito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</a:t>
            </a:r>
            <a:r>
              <a:rPr sz="1600" spc="-5" dirty="0" smtClean="0">
                <a:latin typeface="Arial MT"/>
                <a:cs typeface="Arial MT"/>
              </a:rPr>
              <a:t>control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del</a:t>
            </a:r>
            <a:r>
              <a:rPr sz="160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interruptor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realizarán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modo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que</a:t>
            </a:r>
            <a:r>
              <a:rPr sz="1600" spc="-5" dirty="0">
                <a:latin typeface="Arial MT"/>
                <a:cs typeface="Arial MT"/>
              </a:rPr>
              <a:t> las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bobinas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apertura </a:t>
            </a:r>
            <a:r>
              <a:rPr sz="1600" dirty="0">
                <a:latin typeface="Arial MT"/>
                <a:cs typeface="Arial MT"/>
              </a:rPr>
              <a:t>y </a:t>
            </a:r>
            <a:r>
              <a:rPr sz="1600" spc="-5" dirty="0">
                <a:latin typeface="Arial MT"/>
                <a:cs typeface="Arial MT"/>
              </a:rPr>
              <a:t>cierre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estén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en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serie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los contactos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actuación</a:t>
            </a:r>
            <a:r>
              <a:rPr sz="1600" spc="-5" dirty="0">
                <a:latin typeface="Arial MT"/>
                <a:cs typeface="Arial MT"/>
              </a:rPr>
              <a:t> del CBT4/CBT400.</a:t>
            </a:r>
            <a:endParaRPr sz="1600" dirty="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076231" y="3142995"/>
            <a:ext cx="3542029" cy="1941830"/>
            <a:chOff x="2573661" y="3142995"/>
            <a:chExt cx="3542029" cy="19418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3661" y="3142995"/>
              <a:ext cx="3541775" cy="194157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293757" y="4419345"/>
              <a:ext cx="1752600" cy="114300"/>
            </a:xfrm>
            <a:custGeom>
              <a:avLst/>
              <a:gdLst/>
              <a:ahLst/>
              <a:cxnLst/>
              <a:rect l="l" t="t" r="r" b="b"/>
              <a:pathLst>
                <a:path w="1752600" h="114300">
                  <a:moveTo>
                    <a:pt x="137922" y="0"/>
                  </a:moveTo>
                  <a:lnTo>
                    <a:pt x="0" y="0"/>
                  </a:lnTo>
                  <a:lnTo>
                    <a:pt x="0" y="105918"/>
                  </a:lnTo>
                  <a:lnTo>
                    <a:pt x="137922" y="105918"/>
                  </a:lnTo>
                  <a:lnTo>
                    <a:pt x="137922" y="0"/>
                  </a:lnTo>
                  <a:close/>
                </a:path>
                <a:path w="1752600" h="114300">
                  <a:moveTo>
                    <a:pt x="1752600" y="7620"/>
                  </a:moveTo>
                  <a:lnTo>
                    <a:pt x="1616202" y="7620"/>
                  </a:lnTo>
                  <a:lnTo>
                    <a:pt x="1616202" y="114300"/>
                  </a:lnTo>
                  <a:lnTo>
                    <a:pt x="1752600" y="114300"/>
                  </a:lnTo>
                  <a:lnTo>
                    <a:pt x="1752600" y="7620"/>
                  </a:lnTo>
                  <a:close/>
                </a:path>
              </a:pathLst>
            </a:custGeom>
            <a:solidFill>
              <a:srgbClr val="FF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60457" y="4419345"/>
              <a:ext cx="1771650" cy="114300"/>
            </a:xfrm>
            <a:custGeom>
              <a:avLst/>
              <a:gdLst/>
              <a:ahLst/>
              <a:cxnLst/>
              <a:rect l="l" t="t" r="r" b="b"/>
              <a:pathLst>
                <a:path w="1771650" h="114300">
                  <a:moveTo>
                    <a:pt x="136398" y="0"/>
                  </a:moveTo>
                  <a:lnTo>
                    <a:pt x="0" y="0"/>
                  </a:lnTo>
                  <a:lnTo>
                    <a:pt x="0" y="105918"/>
                  </a:lnTo>
                  <a:lnTo>
                    <a:pt x="136398" y="105918"/>
                  </a:lnTo>
                  <a:lnTo>
                    <a:pt x="136398" y="0"/>
                  </a:lnTo>
                  <a:close/>
                </a:path>
                <a:path w="1771650" h="114300">
                  <a:moveTo>
                    <a:pt x="1771650" y="7620"/>
                  </a:moveTo>
                  <a:lnTo>
                    <a:pt x="1633728" y="7620"/>
                  </a:lnTo>
                  <a:lnTo>
                    <a:pt x="1633728" y="114300"/>
                  </a:lnTo>
                  <a:lnTo>
                    <a:pt x="1771650" y="114300"/>
                  </a:lnTo>
                  <a:lnTo>
                    <a:pt x="1771650" y="762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12405" y="807719"/>
            <a:ext cx="70783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spc="30" dirty="0">
                <a:solidFill>
                  <a:srgbClr val="003365"/>
                </a:solidFill>
                <a:latin typeface="Tahoma"/>
                <a:cs typeface="Tahoma"/>
              </a:rPr>
              <a:t>Explicación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5" dirty="0">
                <a:solidFill>
                  <a:srgbClr val="003365"/>
                </a:solidFill>
                <a:latin typeface="Tahoma"/>
                <a:cs typeface="Tahoma"/>
              </a:rPr>
              <a:t>registros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5" dirty="0">
                <a:solidFill>
                  <a:srgbClr val="003365"/>
                </a:solidFill>
                <a:latin typeface="Tahoma"/>
                <a:cs typeface="Tahoma"/>
              </a:rPr>
              <a:t>CBT4/CBT400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35" dirty="0">
                <a:solidFill>
                  <a:srgbClr val="003365"/>
                </a:solidFill>
                <a:latin typeface="Tahoma"/>
                <a:cs typeface="Tahoma"/>
              </a:rPr>
              <a:t>-Maniobra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35" dirty="0">
                <a:solidFill>
                  <a:srgbClr val="003365"/>
                </a:solidFill>
                <a:latin typeface="Tahoma"/>
                <a:cs typeface="Tahoma"/>
              </a:rPr>
              <a:t>apertura-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8303" y="1314196"/>
            <a:ext cx="6857999" cy="49530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396775" y="5334000"/>
            <a:ext cx="48005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solidFill>
                  <a:srgbClr val="FFFFFF"/>
                </a:solidFill>
                <a:latin typeface="Tahoma"/>
                <a:cs typeface="Tahoma"/>
              </a:rPr>
              <a:t>Fase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98297" y="5689092"/>
            <a:ext cx="4902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solidFill>
                  <a:srgbClr val="FFFFFF"/>
                </a:solidFill>
                <a:latin typeface="Tahoma"/>
                <a:cs typeface="Tahoma"/>
              </a:rPr>
              <a:t>Fase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96775" y="4965192"/>
            <a:ext cx="4756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solidFill>
                  <a:srgbClr val="FFFFFF"/>
                </a:solidFill>
                <a:latin typeface="Tahoma"/>
                <a:cs typeface="Tahoma"/>
              </a:rPr>
              <a:t>Fase</a:t>
            </a:r>
            <a:r>
              <a:rPr sz="12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52479" y="5500117"/>
            <a:ext cx="570865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00"/>
              </a:lnSpc>
              <a:spcBef>
                <a:spcPts val="100"/>
              </a:spcBef>
            </a:pPr>
            <a:r>
              <a:rPr sz="1000" spc="15" dirty="0">
                <a:solidFill>
                  <a:srgbClr val="FFFFFF"/>
                </a:solidFill>
                <a:latin typeface="Tahoma"/>
                <a:cs typeface="Tahoma"/>
              </a:rPr>
              <a:t>Cámar</a:t>
            </a:r>
            <a:r>
              <a:rPr sz="10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0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ts val="1000"/>
              </a:lnSpc>
            </a:pPr>
            <a:r>
              <a:rPr sz="1000" spc="15" dirty="0">
                <a:solidFill>
                  <a:srgbClr val="FFFFFF"/>
                </a:solidFill>
                <a:latin typeface="Tahoma"/>
                <a:cs typeface="Tahoma"/>
              </a:rPr>
              <a:t>Cámar</a:t>
            </a:r>
            <a:r>
              <a:rPr sz="10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0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ts val="1000"/>
              </a:lnSpc>
            </a:pPr>
            <a:r>
              <a:rPr sz="1000" spc="15" dirty="0">
                <a:solidFill>
                  <a:srgbClr val="FFFFFF"/>
                </a:solidFill>
                <a:latin typeface="Tahoma"/>
                <a:cs typeface="Tahoma"/>
              </a:rPr>
              <a:t>Cámar</a:t>
            </a:r>
            <a:r>
              <a:rPr sz="10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0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ts val="1100"/>
              </a:lnSpc>
            </a:pPr>
            <a:r>
              <a:rPr sz="1000" spc="15" dirty="0">
                <a:solidFill>
                  <a:srgbClr val="FFFFFF"/>
                </a:solidFill>
                <a:latin typeface="Tahoma"/>
                <a:cs typeface="Tahoma"/>
              </a:rPr>
              <a:t>Cámar</a:t>
            </a:r>
            <a:r>
              <a:rPr sz="10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0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269529" y="5576823"/>
            <a:ext cx="246379" cy="417830"/>
            <a:chOff x="3766959" y="5576823"/>
            <a:chExt cx="246379" cy="41783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66959" y="5918961"/>
              <a:ext cx="246126" cy="7543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66959" y="5699505"/>
              <a:ext cx="246126" cy="762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66959" y="5809995"/>
              <a:ext cx="246126" cy="762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66959" y="5576823"/>
              <a:ext cx="246126" cy="74675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309656" y="3098291"/>
            <a:ext cx="446659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87195">
              <a:spcBef>
                <a:spcPts val="100"/>
              </a:spcBef>
            </a:pPr>
            <a:r>
              <a:rPr sz="1200" spc="20" dirty="0">
                <a:solidFill>
                  <a:srgbClr val="FFFFFF"/>
                </a:solidFill>
                <a:latin typeface="Tahoma"/>
                <a:cs typeface="Tahoma"/>
              </a:rPr>
              <a:t>Gráficas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Tahoma"/>
                <a:cs typeface="Tahoma"/>
              </a:rPr>
              <a:t>desplaz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00" spc="10" dirty="0">
                <a:solidFill>
                  <a:srgbClr val="FFFFFF"/>
                </a:solidFill>
                <a:latin typeface="Tahoma"/>
                <a:cs typeface="Tahoma"/>
              </a:rPr>
              <a:t>miento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Tahoma"/>
                <a:cs typeface="Tahoma"/>
              </a:rPr>
              <a:t>contactos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400">
              <a:latin typeface="Tahoma"/>
              <a:cs typeface="Tahoma"/>
            </a:endParaRPr>
          </a:p>
          <a:p>
            <a:pPr>
              <a:spcBef>
                <a:spcPts val="40"/>
              </a:spcBef>
            </a:pPr>
            <a:endParaRPr sz="1350">
              <a:latin typeface="Tahoma"/>
              <a:cs typeface="Tahoma"/>
            </a:endParaRPr>
          </a:p>
          <a:p>
            <a:pPr marL="12700"/>
            <a:r>
              <a:rPr sz="1200" spc="-10" dirty="0">
                <a:solidFill>
                  <a:srgbClr val="FFFFFF"/>
                </a:solidFill>
                <a:latin typeface="Tahoma"/>
                <a:cs typeface="Tahoma"/>
              </a:rPr>
              <a:t>Intensida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bobina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56133" y="5269991"/>
            <a:ext cx="8039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spc="10" dirty="0" err="1">
                <a:solidFill>
                  <a:srgbClr val="FFFFFF"/>
                </a:solidFill>
                <a:latin typeface="Tahoma"/>
                <a:cs typeface="Tahoma"/>
              </a:rPr>
              <a:t>Tiempos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 smtClean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lang="es-ES" sz="1200" spc="-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10" dirty="0" err="1" smtClean="0">
                <a:solidFill>
                  <a:srgbClr val="FFFFFF"/>
                </a:solidFill>
                <a:latin typeface="Tahoma"/>
                <a:cs typeface="Tahoma"/>
              </a:rPr>
              <a:t>operación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742987" y="1852168"/>
            <a:ext cx="5260975" cy="4270375"/>
          </a:xfrm>
          <a:custGeom>
            <a:avLst/>
            <a:gdLst/>
            <a:ahLst/>
            <a:cxnLst/>
            <a:rect l="l" t="t" r="r" b="b"/>
            <a:pathLst>
              <a:path w="5260975" h="4270375">
                <a:moveTo>
                  <a:pt x="5260848" y="4232148"/>
                </a:moveTo>
                <a:lnTo>
                  <a:pt x="5184648" y="4194048"/>
                </a:lnTo>
                <a:lnTo>
                  <a:pt x="5184648" y="4219968"/>
                </a:lnTo>
                <a:lnTo>
                  <a:pt x="44234" y="4219968"/>
                </a:lnTo>
                <a:lnTo>
                  <a:pt x="50266" y="76200"/>
                </a:lnTo>
                <a:lnTo>
                  <a:pt x="76200" y="76200"/>
                </a:lnTo>
                <a:lnTo>
                  <a:pt x="38100" y="0"/>
                </a:lnTo>
                <a:lnTo>
                  <a:pt x="0" y="76200"/>
                </a:lnTo>
                <a:lnTo>
                  <a:pt x="25120" y="76200"/>
                </a:lnTo>
                <a:lnTo>
                  <a:pt x="19050" y="4246626"/>
                </a:lnTo>
                <a:lnTo>
                  <a:pt x="44196" y="4246626"/>
                </a:lnTo>
                <a:lnTo>
                  <a:pt x="44196" y="4245114"/>
                </a:lnTo>
                <a:lnTo>
                  <a:pt x="5184648" y="4245114"/>
                </a:lnTo>
                <a:lnTo>
                  <a:pt x="5184648" y="4270248"/>
                </a:lnTo>
                <a:lnTo>
                  <a:pt x="5197602" y="4263783"/>
                </a:lnTo>
                <a:lnTo>
                  <a:pt x="5260848" y="4232148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9200172" y="5707378"/>
            <a:ext cx="57023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dirty="0">
                <a:latin typeface="Tahoma"/>
                <a:cs typeface="Tahoma"/>
              </a:rPr>
              <a:t>tiempo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59742" y="2110940"/>
            <a:ext cx="430887" cy="1376680"/>
          </a:xfrm>
          <a:prstGeom prst="rect">
            <a:avLst/>
          </a:prstGeom>
        </p:spPr>
        <p:txBody>
          <a:bodyPr vert="vert270" wrap="square" lIns="0" tIns="9525" rIns="0" bIns="0" rtlCol="0">
            <a:spAutoFit/>
          </a:bodyPr>
          <a:lstStyle/>
          <a:p>
            <a:pPr marL="12700" marR="5080">
              <a:spcBef>
                <a:spcPts val="75"/>
              </a:spcBef>
            </a:pPr>
            <a:r>
              <a:rPr sz="1400" spc="-5" dirty="0" err="1">
                <a:latin typeface="Tahoma"/>
                <a:cs typeface="Tahoma"/>
              </a:rPr>
              <a:t>desplazamient</a:t>
            </a:r>
            <a:r>
              <a:rPr sz="1400" dirty="0" err="1">
                <a:latin typeface="Tahoma"/>
                <a:cs typeface="Tahoma"/>
              </a:rPr>
              <a:t>o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dirty="0" smtClean="0">
                <a:latin typeface="Tahoma"/>
                <a:cs typeface="Tahoma"/>
              </a:rPr>
              <a:t>/</a:t>
            </a:r>
            <a:r>
              <a:rPr lang="es-ES" sz="1400" dirty="0" smtClean="0">
                <a:latin typeface="Tahoma"/>
                <a:cs typeface="Tahoma"/>
              </a:rPr>
              <a:t> </a:t>
            </a:r>
            <a:r>
              <a:rPr sz="1400" spc="10" dirty="0" err="1" smtClean="0">
                <a:latin typeface="Tahoma"/>
                <a:cs typeface="Tahoma"/>
              </a:rPr>
              <a:t>intensidad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12405" y="879348"/>
            <a:ext cx="70783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spc="30" dirty="0">
                <a:solidFill>
                  <a:srgbClr val="003365"/>
                </a:solidFill>
                <a:latin typeface="Tahoma"/>
                <a:cs typeface="Tahoma"/>
              </a:rPr>
              <a:t>Explicación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5" dirty="0">
                <a:solidFill>
                  <a:srgbClr val="003365"/>
                </a:solidFill>
                <a:latin typeface="Tahoma"/>
                <a:cs typeface="Tahoma"/>
              </a:rPr>
              <a:t>registros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5" dirty="0">
                <a:solidFill>
                  <a:srgbClr val="003365"/>
                </a:solidFill>
                <a:latin typeface="Tahoma"/>
                <a:cs typeface="Tahoma"/>
              </a:rPr>
              <a:t>CBT4/CBT400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35" dirty="0">
                <a:solidFill>
                  <a:srgbClr val="003365"/>
                </a:solidFill>
                <a:latin typeface="Tahoma"/>
                <a:cs typeface="Tahoma"/>
              </a:rPr>
              <a:t>-Maniobra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35" dirty="0">
                <a:solidFill>
                  <a:srgbClr val="003365"/>
                </a:solidFill>
                <a:latin typeface="Tahoma"/>
                <a:cs typeface="Tahoma"/>
              </a:rPr>
              <a:t>apertura-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28302" y="1314196"/>
            <a:ext cx="6858000" cy="4953000"/>
            <a:chOff x="1625733" y="1314196"/>
            <a:chExt cx="6858000" cy="4953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5733" y="1314196"/>
              <a:ext cx="6857999" cy="4953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342013" y="3632200"/>
              <a:ext cx="0" cy="1139190"/>
            </a:xfrm>
            <a:custGeom>
              <a:avLst/>
              <a:gdLst/>
              <a:ahLst/>
              <a:cxnLst/>
              <a:rect l="l" t="t" r="r" b="b"/>
              <a:pathLst>
                <a:path h="1139189">
                  <a:moveTo>
                    <a:pt x="0" y="0"/>
                  </a:moveTo>
                  <a:lnTo>
                    <a:pt x="0" y="1139190"/>
                  </a:lnTo>
                </a:path>
              </a:pathLst>
            </a:custGeom>
            <a:ln w="9525">
              <a:solidFill>
                <a:srgbClr val="0101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16868" y="3828795"/>
              <a:ext cx="252729" cy="0"/>
            </a:xfrm>
            <a:custGeom>
              <a:avLst/>
              <a:gdLst/>
              <a:ahLst/>
              <a:cxnLst/>
              <a:rect l="l" t="t" r="r" b="b"/>
              <a:pathLst>
                <a:path w="252729">
                  <a:moveTo>
                    <a:pt x="0" y="0"/>
                  </a:moveTo>
                  <a:lnTo>
                    <a:pt x="252208" y="0"/>
                  </a:lnTo>
                </a:path>
              </a:pathLst>
            </a:custGeom>
            <a:ln w="222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176301" y="3314701"/>
            <a:ext cx="1712595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spc="20" dirty="0" err="1">
                <a:solidFill>
                  <a:srgbClr val="FFFFFF"/>
                </a:solidFill>
                <a:latin typeface="Tahoma"/>
                <a:cs typeface="Tahoma"/>
              </a:rPr>
              <a:t>Sincronism</a:t>
            </a:r>
            <a:r>
              <a:rPr sz="1200" spc="25" dirty="0" err="1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2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5" dirty="0" smtClean="0">
                <a:solidFill>
                  <a:srgbClr val="FFFFFF"/>
                </a:solidFill>
                <a:latin typeface="Tahoma"/>
                <a:cs typeface="Tahoma"/>
              </a:rPr>
              <a:t>longitudin</a:t>
            </a:r>
            <a:r>
              <a:rPr sz="1200" spc="10" dirty="0" smtClean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00" spc="100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es-ES" sz="1200" spc="10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10" dirty="0" err="1" smtClean="0">
                <a:solidFill>
                  <a:srgbClr val="FFFFFF"/>
                </a:solidFill>
                <a:latin typeface="Tahoma"/>
                <a:cs typeface="Tahoma"/>
              </a:rPr>
              <a:t>fase</a:t>
            </a:r>
            <a:r>
              <a:rPr sz="1200" spc="-8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endParaRPr sz="1200" dirty="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539783" y="3627438"/>
            <a:ext cx="954405" cy="1489075"/>
            <a:chOff x="5037213" y="3627437"/>
            <a:chExt cx="954405" cy="1489075"/>
          </a:xfrm>
        </p:grpSpPr>
        <p:sp>
          <p:nvSpPr>
            <p:cNvPr id="9" name="object 9"/>
            <p:cNvSpPr/>
            <p:nvPr/>
          </p:nvSpPr>
          <p:spPr>
            <a:xfrm>
              <a:off x="5545468" y="3632200"/>
              <a:ext cx="0" cy="1414780"/>
            </a:xfrm>
            <a:custGeom>
              <a:avLst/>
              <a:gdLst/>
              <a:ahLst/>
              <a:cxnLst/>
              <a:rect l="l" t="t" r="r" b="b"/>
              <a:pathLst>
                <a:path h="1414779">
                  <a:moveTo>
                    <a:pt x="0" y="0"/>
                  </a:moveTo>
                  <a:lnTo>
                    <a:pt x="0" y="1414271"/>
                  </a:lnTo>
                </a:path>
              </a:pathLst>
            </a:custGeom>
            <a:ln w="9525">
              <a:solidFill>
                <a:srgbClr val="0101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37213" y="3790695"/>
              <a:ext cx="817880" cy="76200"/>
            </a:xfrm>
            <a:custGeom>
              <a:avLst/>
              <a:gdLst/>
              <a:ahLst/>
              <a:cxnLst/>
              <a:rect l="l" t="t" r="r" b="b"/>
              <a:pathLst>
                <a:path w="817879" h="76200">
                  <a:moveTo>
                    <a:pt x="297180" y="38100"/>
                  </a:moveTo>
                  <a:lnTo>
                    <a:pt x="220980" y="0"/>
                  </a:lnTo>
                  <a:lnTo>
                    <a:pt x="220980" y="26670"/>
                  </a:lnTo>
                  <a:lnTo>
                    <a:pt x="0" y="26670"/>
                  </a:lnTo>
                  <a:lnTo>
                    <a:pt x="0" y="49530"/>
                  </a:lnTo>
                  <a:lnTo>
                    <a:pt x="220980" y="49530"/>
                  </a:lnTo>
                  <a:lnTo>
                    <a:pt x="220980" y="76200"/>
                  </a:lnTo>
                  <a:lnTo>
                    <a:pt x="233172" y="70104"/>
                  </a:lnTo>
                  <a:lnTo>
                    <a:pt x="297180" y="38100"/>
                  </a:lnTo>
                  <a:close/>
                </a:path>
                <a:path w="817879" h="76200">
                  <a:moveTo>
                    <a:pt x="817626" y="26670"/>
                  </a:moveTo>
                  <a:lnTo>
                    <a:pt x="596646" y="26670"/>
                  </a:lnTo>
                  <a:lnTo>
                    <a:pt x="596646" y="0"/>
                  </a:lnTo>
                  <a:lnTo>
                    <a:pt x="520446" y="38100"/>
                  </a:lnTo>
                  <a:lnTo>
                    <a:pt x="584454" y="70104"/>
                  </a:lnTo>
                  <a:lnTo>
                    <a:pt x="596646" y="76200"/>
                  </a:lnTo>
                  <a:lnTo>
                    <a:pt x="596646" y="49530"/>
                  </a:lnTo>
                  <a:lnTo>
                    <a:pt x="817626" y="49530"/>
                  </a:lnTo>
                  <a:lnTo>
                    <a:pt x="817626" y="266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99088" y="4730750"/>
              <a:ext cx="106425" cy="11252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02542" y="5003545"/>
              <a:ext cx="106425" cy="11252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350395" y="4444491"/>
              <a:ext cx="641350" cy="349250"/>
            </a:xfrm>
            <a:custGeom>
              <a:avLst/>
              <a:gdLst/>
              <a:ahLst/>
              <a:cxnLst/>
              <a:rect l="l" t="t" r="r" b="b"/>
              <a:pathLst>
                <a:path w="641350" h="349250">
                  <a:moveTo>
                    <a:pt x="576746" y="42003"/>
                  </a:moveTo>
                  <a:lnTo>
                    <a:pt x="570543" y="30631"/>
                  </a:lnTo>
                  <a:lnTo>
                    <a:pt x="0" y="337565"/>
                  </a:lnTo>
                  <a:lnTo>
                    <a:pt x="6096" y="348996"/>
                  </a:lnTo>
                  <a:lnTo>
                    <a:pt x="576746" y="42003"/>
                  </a:lnTo>
                  <a:close/>
                </a:path>
                <a:path w="641350" h="349250">
                  <a:moveTo>
                    <a:pt x="640829" y="0"/>
                  </a:moveTo>
                  <a:lnTo>
                    <a:pt x="555497" y="3048"/>
                  </a:lnTo>
                  <a:lnTo>
                    <a:pt x="570543" y="30631"/>
                  </a:lnTo>
                  <a:lnTo>
                    <a:pt x="582155" y="24384"/>
                  </a:lnTo>
                  <a:lnTo>
                    <a:pt x="588250" y="35814"/>
                  </a:lnTo>
                  <a:lnTo>
                    <a:pt x="588250" y="63095"/>
                  </a:lnTo>
                  <a:lnTo>
                    <a:pt x="592073" y="70103"/>
                  </a:lnTo>
                  <a:lnTo>
                    <a:pt x="640829" y="0"/>
                  </a:lnTo>
                  <a:close/>
                </a:path>
                <a:path w="641350" h="349250">
                  <a:moveTo>
                    <a:pt x="588250" y="35814"/>
                  </a:moveTo>
                  <a:lnTo>
                    <a:pt x="582155" y="24384"/>
                  </a:lnTo>
                  <a:lnTo>
                    <a:pt x="570543" y="30631"/>
                  </a:lnTo>
                  <a:lnTo>
                    <a:pt x="576746" y="42003"/>
                  </a:lnTo>
                  <a:lnTo>
                    <a:pt x="588250" y="35814"/>
                  </a:lnTo>
                  <a:close/>
                </a:path>
                <a:path w="641350" h="349250">
                  <a:moveTo>
                    <a:pt x="588250" y="63095"/>
                  </a:moveTo>
                  <a:lnTo>
                    <a:pt x="588250" y="35814"/>
                  </a:lnTo>
                  <a:lnTo>
                    <a:pt x="576746" y="42003"/>
                  </a:lnTo>
                  <a:lnTo>
                    <a:pt x="588250" y="630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641881" y="4203191"/>
            <a:ext cx="1459230" cy="924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922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Tiempo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15" dirty="0" err="1" smtClean="0">
                <a:solidFill>
                  <a:srgbClr val="FFFFFF"/>
                </a:solidFill>
                <a:latin typeface="Tahoma"/>
                <a:cs typeface="Tahoma"/>
              </a:rPr>
              <a:t>apertura</a:t>
            </a:r>
            <a:r>
              <a:rPr lang="es-ES" sz="1200" spc="1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25" dirty="0" err="1" smtClean="0">
                <a:solidFill>
                  <a:srgbClr val="FFFFFF"/>
                </a:solidFill>
                <a:latin typeface="Tahoma"/>
                <a:cs typeface="Tahoma"/>
              </a:rPr>
              <a:t>cámara</a:t>
            </a:r>
            <a:r>
              <a:rPr sz="1200" spc="-7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f</a:t>
            </a: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00" spc="30" dirty="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endParaRPr sz="1200" dirty="0"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1050" dirty="0">
              <a:latin typeface="Tahoma"/>
              <a:cs typeface="Tahoma"/>
            </a:endParaRPr>
          </a:p>
          <a:p>
            <a:pPr marL="116839" marR="5080"/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Tiempo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15" dirty="0" err="1" smtClean="0">
                <a:solidFill>
                  <a:srgbClr val="FFFFFF"/>
                </a:solidFill>
                <a:latin typeface="Tahoma"/>
                <a:cs typeface="Tahoma"/>
              </a:rPr>
              <a:t>apertura</a:t>
            </a:r>
            <a:r>
              <a:rPr lang="es-ES" sz="1200" spc="1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25" dirty="0" err="1" smtClean="0">
                <a:solidFill>
                  <a:srgbClr val="FFFFFF"/>
                </a:solidFill>
                <a:latin typeface="Tahoma"/>
                <a:cs typeface="Tahoma"/>
              </a:rPr>
              <a:t>cámara</a:t>
            </a:r>
            <a:r>
              <a:rPr sz="1200" spc="-7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f</a:t>
            </a: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00" spc="30" dirty="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054882" y="4926839"/>
            <a:ext cx="556260" cy="140335"/>
          </a:xfrm>
          <a:custGeom>
            <a:avLst/>
            <a:gdLst/>
            <a:ahLst/>
            <a:cxnLst/>
            <a:rect l="l" t="t" r="r" b="b"/>
            <a:pathLst>
              <a:path w="556260" h="140335">
                <a:moveTo>
                  <a:pt x="482878" y="43643"/>
                </a:moveTo>
                <a:lnTo>
                  <a:pt x="480392" y="31472"/>
                </a:lnTo>
                <a:lnTo>
                  <a:pt x="0" y="127253"/>
                </a:lnTo>
                <a:lnTo>
                  <a:pt x="2286" y="140207"/>
                </a:lnTo>
                <a:lnTo>
                  <a:pt x="482878" y="43643"/>
                </a:lnTo>
                <a:close/>
              </a:path>
              <a:path w="556260" h="140335">
                <a:moveTo>
                  <a:pt x="556259" y="22859"/>
                </a:moveTo>
                <a:lnTo>
                  <a:pt x="473964" y="0"/>
                </a:lnTo>
                <a:lnTo>
                  <a:pt x="480392" y="31472"/>
                </a:lnTo>
                <a:lnTo>
                  <a:pt x="493014" y="28956"/>
                </a:lnTo>
                <a:lnTo>
                  <a:pt x="495300" y="41147"/>
                </a:lnTo>
                <a:lnTo>
                  <a:pt x="495300" y="69974"/>
                </a:lnTo>
                <a:lnTo>
                  <a:pt x="556259" y="22859"/>
                </a:lnTo>
                <a:close/>
              </a:path>
              <a:path w="556260" h="140335">
                <a:moveTo>
                  <a:pt x="495300" y="41147"/>
                </a:moveTo>
                <a:lnTo>
                  <a:pt x="493014" y="28956"/>
                </a:lnTo>
                <a:lnTo>
                  <a:pt x="480392" y="31472"/>
                </a:lnTo>
                <a:lnTo>
                  <a:pt x="482878" y="43643"/>
                </a:lnTo>
                <a:lnTo>
                  <a:pt x="495300" y="41147"/>
                </a:lnTo>
                <a:close/>
              </a:path>
              <a:path w="556260" h="140335">
                <a:moveTo>
                  <a:pt x="495300" y="69974"/>
                </a:moveTo>
                <a:lnTo>
                  <a:pt x="495300" y="41147"/>
                </a:lnTo>
                <a:lnTo>
                  <a:pt x="482878" y="43643"/>
                </a:lnTo>
                <a:lnTo>
                  <a:pt x="489216" y="74675"/>
                </a:lnTo>
                <a:lnTo>
                  <a:pt x="495300" y="699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17" name="object 17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12405" y="879348"/>
            <a:ext cx="70783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spc="30" dirty="0">
                <a:solidFill>
                  <a:srgbClr val="003365"/>
                </a:solidFill>
                <a:latin typeface="Tahoma"/>
                <a:cs typeface="Tahoma"/>
              </a:rPr>
              <a:t>Explicación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5" dirty="0">
                <a:solidFill>
                  <a:srgbClr val="003365"/>
                </a:solidFill>
                <a:latin typeface="Tahoma"/>
                <a:cs typeface="Tahoma"/>
              </a:rPr>
              <a:t>registros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5" dirty="0">
                <a:solidFill>
                  <a:srgbClr val="003365"/>
                </a:solidFill>
                <a:latin typeface="Tahoma"/>
                <a:cs typeface="Tahoma"/>
              </a:rPr>
              <a:t>CBT4/CBT400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35" dirty="0">
                <a:solidFill>
                  <a:srgbClr val="003365"/>
                </a:solidFill>
                <a:latin typeface="Tahoma"/>
                <a:cs typeface="Tahoma"/>
              </a:rPr>
              <a:t>-Maniobra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35" dirty="0">
                <a:solidFill>
                  <a:srgbClr val="003365"/>
                </a:solidFill>
                <a:latin typeface="Tahoma"/>
                <a:cs typeface="Tahoma"/>
              </a:rPr>
              <a:t>apertura-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28302" y="1314196"/>
            <a:ext cx="6858000" cy="4953000"/>
            <a:chOff x="1625733" y="1314196"/>
            <a:chExt cx="6858000" cy="4953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5733" y="1314196"/>
              <a:ext cx="6857999" cy="4953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342013" y="3622294"/>
              <a:ext cx="0" cy="1711960"/>
            </a:xfrm>
            <a:custGeom>
              <a:avLst/>
              <a:gdLst/>
              <a:ahLst/>
              <a:cxnLst/>
              <a:rect l="l" t="t" r="r" b="b"/>
              <a:pathLst>
                <a:path h="1711960">
                  <a:moveTo>
                    <a:pt x="0" y="0"/>
                  </a:moveTo>
                  <a:lnTo>
                    <a:pt x="0" y="1711451"/>
                  </a:lnTo>
                </a:path>
              </a:pathLst>
            </a:custGeom>
            <a:ln w="9525">
              <a:solidFill>
                <a:srgbClr val="0101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16868" y="3818890"/>
              <a:ext cx="195580" cy="0"/>
            </a:xfrm>
            <a:custGeom>
              <a:avLst/>
              <a:gdLst/>
              <a:ahLst/>
              <a:cxnLst/>
              <a:rect l="l" t="t" r="r" b="b"/>
              <a:pathLst>
                <a:path w="195579">
                  <a:moveTo>
                    <a:pt x="0" y="0"/>
                  </a:moveTo>
                  <a:lnTo>
                    <a:pt x="195058" y="0"/>
                  </a:lnTo>
                </a:path>
              </a:pathLst>
            </a:custGeom>
            <a:ln w="222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148106" y="3552444"/>
            <a:ext cx="16814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20" dirty="0">
                <a:solidFill>
                  <a:srgbClr val="FFFFFF"/>
                </a:solidFill>
                <a:latin typeface="Tahoma"/>
                <a:cs typeface="Tahoma"/>
              </a:rPr>
              <a:t>Sincronism</a:t>
            </a:r>
            <a:r>
              <a:rPr sz="1200" spc="2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2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Tahoma"/>
                <a:cs typeface="Tahoma"/>
              </a:rPr>
              <a:t>transversal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539782" y="3617531"/>
            <a:ext cx="989330" cy="1946910"/>
            <a:chOff x="5037213" y="3617531"/>
            <a:chExt cx="989330" cy="1946910"/>
          </a:xfrm>
        </p:grpSpPr>
        <p:sp>
          <p:nvSpPr>
            <p:cNvPr id="9" name="object 9"/>
            <p:cNvSpPr/>
            <p:nvPr/>
          </p:nvSpPr>
          <p:spPr>
            <a:xfrm>
              <a:off x="5488318" y="3622294"/>
              <a:ext cx="9525" cy="1881505"/>
            </a:xfrm>
            <a:custGeom>
              <a:avLst/>
              <a:gdLst/>
              <a:ahLst/>
              <a:cxnLst/>
              <a:rect l="l" t="t" r="r" b="b"/>
              <a:pathLst>
                <a:path w="9525" h="1881504">
                  <a:moveTo>
                    <a:pt x="9130" y="0"/>
                  </a:moveTo>
                  <a:lnTo>
                    <a:pt x="0" y="1881377"/>
                  </a:lnTo>
                </a:path>
              </a:pathLst>
            </a:custGeom>
            <a:ln w="9525">
              <a:solidFill>
                <a:srgbClr val="0101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37213" y="3780802"/>
              <a:ext cx="750570" cy="76200"/>
            </a:xfrm>
            <a:custGeom>
              <a:avLst/>
              <a:gdLst/>
              <a:ahLst/>
              <a:cxnLst/>
              <a:rect l="l" t="t" r="r" b="b"/>
              <a:pathLst>
                <a:path w="750570" h="76200">
                  <a:moveTo>
                    <a:pt x="297180" y="38100"/>
                  </a:moveTo>
                  <a:lnTo>
                    <a:pt x="220980" y="0"/>
                  </a:lnTo>
                  <a:lnTo>
                    <a:pt x="220980" y="27419"/>
                  </a:lnTo>
                  <a:lnTo>
                    <a:pt x="0" y="27419"/>
                  </a:lnTo>
                  <a:lnTo>
                    <a:pt x="0" y="49530"/>
                  </a:lnTo>
                  <a:lnTo>
                    <a:pt x="220980" y="49530"/>
                  </a:lnTo>
                  <a:lnTo>
                    <a:pt x="220980" y="76200"/>
                  </a:lnTo>
                  <a:lnTo>
                    <a:pt x="233172" y="70104"/>
                  </a:lnTo>
                  <a:lnTo>
                    <a:pt x="297180" y="38100"/>
                  </a:lnTo>
                  <a:close/>
                </a:path>
                <a:path w="750570" h="76200">
                  <a:moveTo>
                    <a:pt x="750557" y="27419"/>
                  </a:moveTo>
                  <a:lnTo>
                    <a:pt x="530352" y="27419"/>
                  </a:lnTo>
                  <a:lnTo>
                    <a:pt x="530352" y="0"/>
                  </a:lnTo>
                  <a:lnTo>
                    <a:pt x="454152" y="38100"/>
                  </a:lnTo>
                  <a:lnTo>
                    <a:pt x="517385" y="69710"/>
                  </a:lnTo>
                  <a:lnTo>
                    <a:pt x="530352" y="76200"/>
                  </a:lnTo>
                  <a:lnTo>
                    <a:pt x="530352" y="49530"/>
                  </a:lnTo>
                  <a:lnTo>
                    <a:pt x="750557" y="49530"/>
                  </a:lnTo>
                  <a:lnTo>
                    <a:pt x="750557" y="274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99088" y="4720844"/>
              <a:ext cx="106425" cy="11252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26342" y="5450840"/>
              <a:ext cx="106425" cy="11328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99088" y="5101844"/>
              <a:ext cx="106425" cy="11252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99088" y="5283200"/>
              <a:ext cx="106425" cy="11252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357253" y="4525263"/>
              <a:ext cx="601980" cy="243204"/>
            </a:xfrm>
            <a:custGeom>
              <a:avLst/>
              <a:gdLst/>
              <a:ahLst/>
              <a:cxnLst/>
              <a:rect l="l" t="t" r="r" b="b"/>
              <a:pathLst>
                <a:path w="601979" h="243204">
                  <a:moveTo>
                    <a:pt x="533351" y="41248"/>
                  </a:moveTo>
                  <a:lnTo>
                    <a:pt x="528901" y="29750"/>
                  </a:lnTo>
                  <a:lnTo>
                    <a:pt x="0" y="230886"/>
                  </a:lnTo>
                  <a:lnTo>
                    <a:pt x="4571" y="243078"/>
                  </a:lnTo>
                  <a:lnTo>
                    <a:pt x="533351" y="41248"/>
                  </a:lnTo>
                  <a:close/>
                </a:path>
                <a:path w="601979" h="243204">
                  <a:moveTo>
                    <a:pt x="601966" y="8382"/>
                  </a:moveTo>
                  <a:lnTo>
                    <a:pt x="517385" y="0"/>
                  </a:lnTo>
                  <a:lnTo>
                    <a:pt x="528901" y="29750"/>
                  </a:lnTo>
                  <a:lnTo>
                    <a:pt x="541006" y="25146"/>
                  </a:lnTo>
                  <a:lnTo>
                    <a:pt x="545591" y="36576"/>
                  </a:lnTo>
                  <a:lnTo>
                    <a:pt x="545591" y="70018"/>
                  </a:lnTo>
                  <a:lnTo>
                    <a:pt x="601966" y="8382"/>
                  </a:lnTo>
                  <a:close/>
                </a:path>
                <a:path w="601979" h="243204">
                  <a:moveTo>
                    <a:pt x="545591" y="36576"/>
                  </a:moveTo>
                  <a:lnTo>
                    <a:pt x="541006" y="25146"/>
                  </a:lnTo>
                  <a:lnTo>
                    <a:pt x="528901" y="29750"/>
                  </a:lnTo>
                  <a:lnTo>
                    <a:pt x="533351" y="41248"/>
                  </a:lnTo>
                  <a:lnTo>
                    <a:pt x="545591" y="36576"/>
                  </a:lnTo>
                  <a:close/>
                </a:path>
                <a:path w="601979" h="243204">
                  <a:moveTo>
                    <a:pt x="545591" y="70018"/>
                  </a:moveTo>
                  <a:lnTo>
                    <a:pt x="545591" y="36576"/>
                  </a:lnTo>
                  <a:lnTo>
                    <a:pt x="533351" y="41248"/>
                  </a:lnTo>
                  <a:lnTo>
                    <a:pt x="544816" y="70866"/>
                  </a:lnTo>
                  <a:lnTo>
                    <a:pt x="545591" y="700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335917" y="4609845"/>
              <a:ext cx="690880" cy="738505"/>
            </a:xfrm>
            <a:custGeom>
              <a:avLst/>
              <a:gdLst/>
              <a:ahLst/>
              <a:cxnLst/>
              <a:rect l="l" t="t" r="r" b="b"/>
              <a:pathLst>
                <a:path w="690879" h="738504">
                  <a:moveTo>
                    <a:pt x="652259" y="0"/>
                  </a:moveTo>
                  <a:lnTo>
                    <a:pt x="569214" y="20586"/>
                  </a:lnTo>
                  <a:lnTo>
                    <a:pt x="589953" y="44843"/>
                  </a:lnTo>
                  <a:lnTo>
                    <a:pt x="32004" y="518922"/>
                  </a:lnTo>
                  <a:lnTo>
                    <a:pt x="40386" y="528828"/>
                  </a:lnTo>
                  <a:lnTo>
                    <a:pt x="598017" y="54279"/>
                  </a:lnTo>
                  <a:lnTo>
                    <a:pt x="608076" y="66027"/>
                  </a:lnTo>
                  <a:lnTo>
                    <a:pt x="618731" y="78486"/>
                  </a:lnTo>
                  <a:lnTo>
                    <a:pt x="652259" y="0"/>
                  </a:lnTo>
                  <a:close/>
                </a:path>
                <a:path w="690879" h="738504">
                  <a:moveTo>
                    <a:pt x="690359" y="123456"/>
                  </a:moveTo>
                  <a:lnTo>
                    <a:pt x="608076" y="146304"/>
                  </a:lnTo>
                  <a:lnTo>
                    <a:pt x="629119" y="169913"/>
                  </a:lnTo>
                  <a:lnTo>
                    <a:pt x="0" y="728472"/>
                  </a:lnTo>
                  <a:lnTo>
                    <a:pt x="9144" y="738378"/>
                  </a:lnTo>
                  <a:lnTo>
                    <a:pt x="637387" y="179184"/>
                  </a:lnTo>
                  <a:lnTo>
                    <a:pt x="646938" y="189890"/>
                  </a:lnTo>
                  <a:lnTo>
                    <a:pt x="658342" y="202692"/>
                  </a:lnTo>
                  <a:lnTo>
                    <a:pt x="690359" y="1234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584731" y="4355591"/>
            <a:ext cx="1459230" cy="924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922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Tiempo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15" dirty="0" err="1" smtClean="0">
                <a:solidFill>
                  <a:srgbClr val="FFFFFF"/>
                </a:solidFill>
                <a:latin typeface="Tahoma"/>
                <a:cs typeface="Tahoma"/>
              </a:rPr>
              <a:t>apertura</a:t>
            </a:r>
            <a:r>
              <a:rPr lang="es-ES" sz="1200" spc="1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 err="1" smtClean="0">
                <a:solidFill>
                  <a:srgbClr val="FFFFFF"/>
                </a:solidFill>
                <a:latin typeface="Tahoma"/>
                <a:cs typeface="Tahoma"/>
              </a:rPr>
              <a:t>f</a:t>
            </a:r>
            <a:r>
              <a:rPr sz="1200" dirty="0" err="1" smtClean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00" spc="20" dirty="0" err="1" smtClean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200" spc="35" dirty="0" err="1" smtClean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200" spc="55" dirty="0" err="1" smtClean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200" spc="-8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65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endParaRPr sz="1200" dirty="0"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1050" dirty="0">
              <a:latin typeface="Tahoma"/>
              <a:cs typeface="Tahoma"/>
            </a:endParaRPr>
          </a:p>
          <a:p>
            <a:pPr marL="116839" marR="5080"/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Tiempo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15" dirty="0" err="1" smtClean="0">
                <a:solidFill>
                  <a:srgbClr val="FFFFFF"/>
                </a:solidFill>
                <a:latin typeface="Tahoma"/>
                <a:cs typeface="Tahoma"/>
              </a:rPr>
              <a:t>apertura</a:t>
            </a:r>
            <a:r>
              <a:rPr lang="es-ES" sz="1200" spc="1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10" dirty="0" err="1" smtClean="0">
                <a:solidFill>
                  <a:srgbClr val="FFFFFF"/>
                </a:solidFill>
                <a:latin typeface="Tahoma"/>
                <a:cs typeface="Tahoma"/>
              </a:rPr>
              <a:t>fase</a:t>
            </a:r>
            <a:r>
              <a:rPr sz="1200" spc="-8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982506" y="5114290"/>
            <a:ext cx="584835" cy="396240"/>
          </a:xfrm>
          <a:custGeom>
            <a:avLst/>
            <a:gdLst/>
            <a:ahLst/>
            <a:cxnLst/>
            <a:rect l="l" t="t" r="r" b="b"/>
            <a:pathLst>
              <a:path w="584835" h="396239">
                <a:moveTo>
                  <a:pt x="524600" y="48081"/>
                </a:moveTo>
                <a:lnTo>
                  <a:pt x="517508" y="37570"/>
                </a:lnTo>
                <a:lnTo>
                  <a:pt x="0" y="385571"/>
                </a:lnTo>
                <a:lnTo>
                  <a:pt x="6858" y="396239"/>
                </a:lnTo>
                <a:lnTo>
                  <a:pt x="524600" y="48081"/>
                </a:lnTo>
                <a:close/>
              </a:path>
              <a:path w="584835" h="396239">
                <a:moveTo>
                  <a:pt x="584441" y="0"/>
                </a:moveTo>
                <a:lnTo>
                  <a:pt x="499871" y="11429"/>
                </a:lnTo>
                <a:lnTo>
                  <a:pt x="517508" y="37570"/>
                </a:lnTo>
                <a:lnTo>
                  <a:pt x="528053" y="30479"/>
                </a:lnTo>
                <a:lnTo>
                  <a:pt x="534910" y="41147"/>
                </a:lnTo>
                <a:lnTo>
                  <a:pt x="534910" y="63362"/>
                </a:lnTo>
                <a:lnTo>
                  <a:pt x="542543" y="74675"/>
                </a:lnTo>
                <a:lnTo>
                  <a:pt x="584441" y="0"/>
                </a:lnTo>
                <a:close/>
              </a:path>
              <a:path w="584835" h="396239">
                <a:moveTo>
                  <a:pt x="534910" y="41147"/>
                </a:moveTo>
                <a:lnTo>
                  <a:pt x="528053" y="30479"/>
                </a:lnTo>
                <a:lnTo>
                  <a:pt x="517508" y="37570"/>
                </a:lnTo>
                <a:lnTo>
                  <a:pt x="524600" y="48081"/>
                </a:lnTo>
                <a:lnTo>
                  <a:pt x="534910" y="41147"/>
                </a:lnTo>
                <a:close/>
              </a:path>
              <a:path w="584835" h="396239">
                <a:moveTo>
                  <a:pt x="534910" y="63362"/>
                </a:moveTo>
                <a:lnTo>
                  <a:pt x="534910" y="41147"/>
                </a:lnTo>
                <a:lnTo>
                  <a:pt x="524600" y="48081"/>
                </a:lnTo>
                <a:lnTo>
                  <a:pt x="534910" y="633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20" name="object 20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570" y="1314196"/>
            <a:ext cx="6808857" cy="4953000"/>
            <a:chOff x="0" y="1314196"/>
            <a:chExt cx="6808857" cy="4953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314196"/>
              <a:ext cx="6808857" cy="4953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43493" y="1980946"/>
              <a:ext cx="4124325" cy="3175"/>
            </a:xfrm>
            <a:custGeom>
              <a:avLst/>
              <a:gdLst/>
              <a:ahLst/>
              <a:cxnLst/>
              <a:rect l="l" t="t" r="r" b="b"/>
              <a:pathLst>
                <a:path w="4124325" h="3175">
                  <a:moveTo>
                    <a:pt x="4123931" y="3047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844830" y="3457194"/>
            <a:ext cx="5562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solidFill>
                  <a:srgbClr val="FFFFFF"/>
                </a:solidFill>
                <a:latin typeface="Tahoma"/>
                <a:cs typeface="Tahoma"/>
              </a:rPr>
              <a:t>Carrera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317600" y="1980946"/>
            <a:ext cx="3260090" cy="3802379"/>
            <a:chOff x="2815031" y="1980945"/>
            <a:chExt cx="3260090" cy="3802379"/>
          </a:xfrm>
        </p:grpSpPr>
        <p:sp>
          <p:nvSpPr>
            <p:cNvPr id="9" name="object 9"/>
            <p:cNvSpPr/>
            <p:nvPr/>
          </p:nvSpPr>
          <p:spPr>
            <a:xfrm>
              <a:off x="5985141" y="1980945"/>
              <a:ext cx="90170" cy="3257550"/>
            </a:xfrm>
            <a:custGeom>
              <a:avLst/>
              <a:gdLst/>
              <a:ahLst/>
              <a:cxnLst/>
              <a:rect l="l" t="t" r="r" b="b"/>
              <a:pathLst>
                <a:path w="90170" h="3257550">
                  <a:moveTo>
                    <a:pt x="28999" y="3181349"/>
                  </a:moveTo>
                  <a:lnTo>
                    <a:pt x="0" y="3181349"/>
                  </a:lnTo>
                  <a:lnTo>
                    <a:pt x="28943" y="3239236"/>
                  </a:lnTo>
                  <a:lnTo>
                    <a:pt x="28943" y="3194304"/>
                  </a:lnTo>
                  <a:lnTo>
                    <a:pt x="28999" y="3181349"/>
                  </a:lnTo>
                  <a:close/>
                </a:path>
                <a:path w="90170" h="3257550">
                  <a:moveTo>
                    <a:pt x="89916" y="76200"/>
                  </a:moveTo>
                  <a:lnTo>
                    <a:pt x="52578" y="0"/>
                  </a:lnTo>
                  <a:lnTo>
                    <a:pt x="13716" y="76200"/>
                  </a:lnTo>
                  <a:lnTo>
                    <a:pt x="42602" y="76200"/>
                  </a:lnTo>
                  <a:lnTo>
                    <a:pt x="42659" y="63245"/>
                  </a:lnTo>
                  <a:lnTo>
                    <a:pt x="61709" y="63245"/>
                  </a:lnTo>
                  <a:lnTo>
                    <a:pt x="61709" y="76200"/>
                  </a:lnTo>
                  <a:lnTo>
                    <a:pt x="89916" y="76200"/>
                  </a:lnTo>
                  <a:close/>
                </a:path>
                <a:path w="90170" h="3257550">
                  <a:moveTo>
                    <a:pt x="48049" y="3181349"/>
                  </a:moveTo>
                  <a:lnTo>
                    <a:pt x="28999" y="3181349"/>
                  </a:lnTo>
                  <a:lnTo>
                    <a:pt x="28943" y="3194304"/>
                  </a:lnTo>
                  <a:lnTo>
                    <a:pt x="47993" y="3194304"/>
                  </a:lnTo>
                  <a:lnTo>
                    <a:pt x="48049" y="3181349"/>
                  </a:lnTo>
                  <a:close/>
                </a:path>
                <a:path w="90170" h="3257550">
                  <a:moveTo>
                    <a:pt x="76200" y="3181349"/>
                  </a:moveTo>
                  <a:lnTo>
                    <a:pt x="48049" y="3181349"/>
                  </a:lnTo>
                  <a:lnTo>
                    <a:pt x="47993" y="3194304"/>
                  </a:lnTo>
                  <a:lnTo>
                    <a:pt x="28943" y="3194304"/>
                  </a:lnTo>
                  <a:lnTo>
                    <a:pt x="28943" y="3239236"/>
                  </a:lnTo>
                  <a:lnTo>
                    <a:pt x="38100" y="3257549"/>
                  </a:lnTo>
                  <a:lnTo>
                    <a:pt x="76200" y="3181349"/>
                  </a:lnTo>
                  <a:close/>
                </a:path>
                <a:path w="90170" h="3257550">
                  <a:moveTo>
                    <a:pt x="61652" y="76200"/>
                  </a:moveTo>
                  <a:lnTo>
                    <a:pt x="42602" y="76200"/>
                  </a:lnTo>
                  <a:lnTo>
                    <a:pt x="28999" y="3181349"/>
                  </a:lnTo>
                  <a:lnTo>
                    <a:pt x="48049" y="3181349"/>
                  </a:lnTo>
                  <a:lnTo>
                    <a:pt x="61652" y="76200"/>
                  </a:lnTo>
                  <a:close/>
                </a:path>
                <a:path w="90170" h="3257550">
                  <a:moveTo>
                    <a:pt x="61709" y="63245"/>
                  </a:moveTo>
                  <a:lnTo>
                    <a:pt x="42659" y="63245"/>
                  </a:lnTo>
                  <a:lnTo>
                    <a:pt x="42602" y="76200"/>
                  </a:lnTo>
                  <a:lnTo>
                    <a:pt x="61652" y="76200"/>
                  </a:lnTo>
                  <a:lnTo>
                    <a:pt x="61709" y="63245"/>
                  </a:lnTo>
                  <a:close/>
                </a:path>
                <a:path w="90170" h="3257550">
                  <a:moveTo>
                    <a:pt x="61709" y="76200"/>
                  </a:moveTo>
                  <a:lnTo>
                    <a:pt x="61709" y="63245"/>
                  </a:lnTo>
                  <a:lnTo>
                    <a:pt x="61652" y="76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819793" y="5160771"/>
              <a:ext cx="3061970" cy="195580"/>
            </a:xfrm>
            <a:custGeom>
              <a:avLst/>
              <a:gdLst/>
              <a:ahLst/>
              <a:cxnLst/>
              <a:rect l="l" t="t" r="r" b="b"/>
              <a:pathLst>
                <a:path w="3061970" h="195579">
                  <a:moveTo>
                    <a:pt x="3061703" y="0"/>
                  </a:moveTo>
                  <a:lnTo>
                    <a:pt x="313944" y="1523"/>
                  </a:lnTo>
                </a:path>
                <a:path w="3061970" h="195579">
                  <a:moveTo>
                    <a:pt x="2785872" y="195072"/>
                  </a:moveTo>
                  <a:lnTo>
                    <a:pt x="0" y="192023"/>
                  </a:lnTo>
                </a:path>
              </a:pathLst>
            </a:custGeom>
            <a:ln w="9525">
              <a:solidFill>
                <a:srgbClr val="0101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516498" y="5217921"/>
              <a:ext cx="1905" cy="142875"/>
            </a:xfrm>
            <a:custGeom>
              <a:avLst/>
              <a:gdLst/>
              <a:ahLst/>
              <a:cxnLst/>
              <a:rect l="l" t="t" r="r" b="b"/>
              <a:pathLst>
                <a:path w="1904" h="142875">
                  <a:moveTo>
                    <a:pt x="768" y="-11112"/>
                  </a:moveTo>
                  <a:lnTo>
                    <a:pt x="768" y="153606"/>
                  </a:lnTo>
                </a:path>
              </a:pathLst>
            </a:custGeom>
            <a:ln w="2376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483720" y="4942852"/>
              <a:ext cx="76200" cy="840740"/>
            </a:xfrm>
            <a:custGeom>
              <a:avLst/>
              <a:gdLst/>
              <a:ahLst/>
              <a:cxnLst/>
              <a:rect l="l" t="t" r="r" b="b"/>
              <a:pathLst>
                <a:path w="76200" h="840739">
                  <a:moveTo>
                    <a:pt x="76200" y="476250"/>
                  </a:moveTo>
                  <a:lnTo>
                    <a:pt x="37338" y="400050"/>
                  </a:lnTo>
                  <a:lnTo>
                    <a:pt x="0" y="476999"/>
                  </a:lnTo>
                  <a:lnTo>
                    <a:pt x="26695" y="476732"/>
                  </a:lnTo>
                  <a:lnTo>
                    <a:pt x="28194" y="840473"/>
                  </a:lnTo>
                  <a:lnTo>
                    <a:pt x="50304" y="839711"/>
                  </a:lnTo>
                  <a:lnTo>
                    <a:pt x="48818" y="476516"/>
                  </a:lnTo>
                  <a:lnTo>
                    <a:pt x="76200" y="476250"/>
                  </a:lnTo>
                  <a:close/>
                </a:path>
                <a:path w="76200" h="840739">
                  <a:moveTo>
                    <a:pt x="76200" y="216395"/>
                  </a:moveTo>
                  <a:lnTo>
                    <a:pt x="49580" y="216395"/>
                  </a:lnTo>
                  <a:lnTo>
                    <a:pt x="50304" y="749"/>
                  </a:lnTo>
                  <a:lnTo>
                    <a:pt x="28194" y="0"/>
                  </a:lnTo>
                  <a:lnTo>
                    <a:pt x="26771" y="216395"/>
                  </a:lnTo>
                  <a:lnTo>
                    <a:pt x="0" y="216395"/>
                  </a:lnTo>
                  <a:lnTo>
                    <a:pt x="26695" y="270852"/>
                  </a:lnTo>
                  <a:lnTo>
                    <a:pt x="37338" y="292595"/>
                  </a:lnTo>
                  <a:lnTo>
                    <a:pt x="76200" y="2163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93117" y="5160771"/>
              <a:ext cx="3175" cy="85725"/>
            </a:xfrm>
            <a:custGeom>
              <a:avLst/>
              <a:gdLst/>
              <a:ahLst/>
              <a:cxnLst/>
              <a:rect l="l" t="t" r="r" b="b"/>
              <a:pathLst>
                <a:path w="3175" h="85725">
                  <a:moveTo>
                    <a:pt x="1524" y="-11112"/>
                  </a:moveTo>
                  <a:lnTo>
                    <a:pt x="1524" y="96456"/>
                  </a:lnTo>
                </a:path>
              </a:pathLst>
            </a:custGeom>
            <a:ln w="2527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55005" y="4138167"/>
              <a:ext cx="81280" cy="1378585"/>
            </a:xfrm>
            <a:custGeom>
              <a:avLst/>
              <a:gdLst/>
              <a:ahLst/>
              <a:cxnLst/>
              <a:rect l="l" t="t" r="r" b="b"/>
              <a:pathLst>
                <a:path w="81279" h="1378585">
                  <a:moveTo>
                    <a:pt x="76200" y="1157478"/>
                  </a:moveTo>
                  <a:lnTo>
                    <a:pt x="38100" y="1081278"/>
                  </a:lnTo>
                  <a:lnTo>
                    <a:pt x="0" y="1157478"/>
                  </a:lnTo>
                  <a:lnTo>
                    <a:pt x="27419" y="1157478"/>
                  </a:lnTo>
                  <a:lnTo>
                    <a:pt x="28194" y="1378458"/>
                  </a:lnTo>
                  <a:lnTo>
                    <a:pt x="50279" y="1377696"/>
                  </a:lnTo>
                  <a:lnTo>
                    <a:pt x="49568" y="1157478"/>
                  </a:lnTo>
                  <a:lnTo>
                    <a:pt x="76200" y="1157478"/>
                  </a:lnTo>
                  <a:close/>
                </a:path>
                <a:path w="81279" h="1378585">
                  <a:moveTo>
                    <a:pt x="80772" y="963930"/>
                  </a:moveTo>
                  <a:lnTo>
                    <a:pt x="54152" y="963930"/>
                  </a:lnTo>
                  <a:lnTo>
                    <a:pt x="57150" y="0"/>
                  </a:lnTo>
                  <a:lnTo>
                    <a:pt x="35064" y="0"/>
                  </a:lnTo>
                  <a:lnTo>
                    <a:pt x="32054" y="963930"/>
                  </a:lnTo>
                  <a:lnTo>
                    <a:pt x="4572" y="963930"/>
                  </a:lnTo>
                  <a:lnTo>
                    <a:pt x="32016" y="1018832"/>
                  </a:lnTo>
                  <a:lnTo>
                    <a:pt x="42672" y="1040130"/>
                  </a:lnTo>
                  <a:lnTo>
                    <a:pt x="80772" y="9639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061238" y="4161221"/>
            <a:ext cx="184666" cy="502284"/>
          </a:xfrm>
          <a:prstGeom prst="rect">
            <a:avLst/>
          </a:prstGeom>
        </p:spPr>
        <p:txBody>
          <a:bodyPr vert="vert270" wrap="square" lIns="0" tIns="10160" rIns="0" bIns="0" rtlCol="0">
            <a:spAutoFit/>
          </a:bodyPr>
          <a:lstStyle/>
          <a:p>
            <a:pPr marL="12700">
              <a:spcBef>
                <a:spcPts val="8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Rebote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118403" y="1685861"/>
            <a:ext cx="7374255" cy="4781550"/>
            <a:chOff x="1615833" y="1685861"/>
            <a:chExt cx="7374255" cy="4781550"/>
          </a:xfrm>
        </p:grpSpPr>
        <p:sp>
          <p:nvSpPr>
            <p:cNvPr id="17" name="object 17"/>
            <p:cNvSpPr/>
            <p:nvPr/>
          </p:nvSpPr>
          <p:spPr>
            <a:xfrm>
              <a:off x="7175373" y="2106675"/>
              <a:ext cx="109855" cy="4327525"/>
            </a:xfrm>
            <a:custGeom>
              <a:avLst/>
              <a:gdLst/>
              <a:ahLst/>
              <a:cxnLst/>
              <a:rect l="l" t="t" r="r" b="b"/>
              <a:pathLst>
                <a:path w="109854" h="4327525">
                  <a:moveTo>
                    <a:pt x="109728" y="0"/>
                  </a:moveTo>
                  <a:lnTo>
                    <a:pt x="109728" y="4327398"/>
                  </a:lnTo>
                </a:path>
                <a:path w="109854" h="4327525">
                  <a:moveTo>
                    <a:pt x="0" y="0"/>
                  </a:moveTo>
                  <a:lnTo>
                    <a:pt x="0" y="4327398"/>
                  </a:lnTo>
                </a:path>
              </a:pathLst>
            </a:custGeom>
            <a:ln w="952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006970" y="1690623"/>
              <a:ext cx="445134" cy="1624330"/>
            </a:xfrm>
            <a:custGeom>
              <a:avLst/>
              <a:gdLst/>
              <a:ahLst/>
              <a:cxnLst/>
              <a:rect l="l" t="t" r="r" b="b"/>
              <a:pathLst>
                <a:path w="445134" h="1624329">
                  <a:moveTo>
                    <a:pt x="445021" y="1523"/>
                  </a:moveTo>
                  <a:lnTo>
                    <a:pt x="445021" y="1606296"/>
                  </a:lnTo>
                </a:path>
                <a:path w="445134" h="1624329">
                  <a:moveTo>
                    <a:pt x="349771" y="1523"/>
                  </a:moveTo>
                  <a:lnTo>
                    <a:pt x="349771" y="1368551"/>
                  </a:lnTo>
                </a:path>
                <a:path w="445134" h="1624329">
                  <a:moveTo>
                    <a:pt x="348246" y="1368551"/>
                  </a:moveTo>
                  <a:lnTo>
                    <a:pt x="292621" y="1395221"/>
                  </a:lnTo>
                </a:path>
                <a:path w="445134" h="1624329">
                  <a:moveTo>
                    <a:pt x="288049" y="1395221"/>
                  </a:moveTo>
                  <a:lnTo>
                    <a:pt x="288049" y="1569719"/>
                  </a:lnTo>
                </a:path>
                <a:path w="445134" h="1624329">
                  <a:moveTo>
                    <a:pt x="445021" y="1623821"/>
                  </a:moveTo>
                  <a:lnTo>
                    <a:pt x="349771" y="1623821"/>
                  </a:lnTo>
                </a:path>
                <a:path w="445134" h="1624329">
                  <a:moveTo>
                    <a:pt x="341376" y="1613916"/>
                  </a:moveTo>
                  <a:lnTo>
                    <a:pt x="288049" y="1587246"/>
                  </a:lnTo>
                </a:path>
                <a:path w="445134" h="1624329">
                  <a:moveTo>
                    <a:pt x="0" y="0"/>
                  </a:moveTo>
                  <a:lnTo>
                    <a:pt x="0" y="1604771"/>
                  </a:lnTo>
                </a:path>
              </a:pathLst>
            </a:custGeom>
            <a:ln w="9525">
              <a:solidFill>
                <a:srgbClr val="FF34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173849" y="1967991"/>
              <a:ext cx="109855" cy="89535"/>
            </a:xfrm>
            <a:custGeom>
              <a:avLst/>
              <a:gdLst/>
              <a:ahLst/>
              <a:cxnLst/>
              <a:rect l="l" t="t" r="r" b="b"/>
              <a:pathLst>
                <a:path w="109854" h="89535">
                  <a:moveTo>
                    <a:pt x="89167" y="0"/>
                  </a:moveTo>
                  <a:lnTo>
                    <a:pt x="20573" y="0"/>
                  </a:lnTo>
                </a:path>
                <a:path w="109854" h="89535">
                  <a:moveTo>
                    <a:pt x="109728" y="89154"/>
                  </a:moveTo>
                  <a:lnTo>
                    <a:pt x="92201" y="0"/>
                  </a:lnTo>
                </a:path>
                <a:path w="109854" h="89535">
                  <a:moveTo>
                    <a:pt x="0" y="89154"/>
                  </a:moveTo>
                  <a:lnTo>
                    <a:pt x="17525" y="0"/>
                  </a:lnTo>
                </a:path>
              </a:pathLst>
            </a:custGeom>
            <a:ln w="952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006970" y="1690623"/>
              <a:ext cx="158115" cy="1624330"/>
            </a:xfrm>
            <a:custGeom>
              <a:avLst/>
              <a:gdLst/>
              <a:ahLst/>
              <a:cxnLst/>
              <a:rect l="l" t="t" r="r" b="b"/>
              <a:pathLst>
                <a:path w="158115" h="1624329">
                  <a:moveTo>
                    <a:pt x="95250" y="0"/>
                  </a:moveTo>
                  <a:lnTo>
                    <a:pt x="95250" y="1366266"/>
                  </a:lnTo>
                  <a:lnTo>
                    <a:pt x="150876" y="1393697"/>
                  </a:lnTo>
                </a:path>
                <a:path w="158115" h="1624329">
                  <a:moveTo>
                    <a:pt x="157746" y="1395221"/>
                  </a:moveTo>
                  <a:lnTo>
                    <a:pt x="157746" y="1569719"/>
                  </a:lnTo>
                </a:path>
                <a:path w="158115" h="1624329">
                  <a:moveTo>
                    <a:pt x="0" y="1623821"/>
                  </a:moveTo>
                  <a:lnTo>
                    <a:pt x="95250" y="1623821"/>
                  </a:lnTo>
                </a:path>
                <a:path w="158115" h="1624329">
                  <a:moveTo>
                    <a:pt x="103645" y="1612391"/>
                  </a:moveTo>
                  <a:lnTo>
                    <a:pt x="157746" y="1585721"/>
                  </a:lnTo>
                </a:path>
              </a:pathLst>
            </a:custGeom>
            <a:ln w="9525">
              <a:solidFill>
                <a:srgbClr val="FF34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929766" y="3292347"/>
              <a:ext cx="111760" cy="3169920"/>
            </a:xfrm>
            <a:custGeom>
              <a:avLst/>
              <a:gdLst/>
              <a:ahLst/>
              <a:cxnLst/>
              <a:rect l="l" t="t" r="r" b="b"/>
              <a:pathLst>
                <a:path w="111759" h="3169920">
                  <a:moveTo>
                    <a:pt x="111252" y="96774"/>
                  </a:moveTo>
                  <a:lnTo>
                    <a:pt x="111252" y="3169919"/>
                  </a:lnTo>
                </a:path>
                <a:path w="111759" h="3169920">
                  <a:moveTo>
                    <a:pt x="89153" y="0"/>
                  </a:moveTo>
                  <a:lnTo>
                    <a:pt x="20560" y="0"/>
                  </a:lnTo>
                </a:path>
                <a:path w="111759" h="3169920">
                  <a:moveTo>
                    <a:pt x="109727" y="63246"/>
                  </a:moveTo>
                  <a:lnTo>
                    <a:pt x="92202" y="0"/>
                  </a:lnTo>
                </a:path>
                <a:path w="111759" h="3169920">
                  <a:moveTo>
                    <a:pt x="1510" y="96774"/>
                  </a:moveTo>
                  <a:lnTo>
                    <a:pt x="1510" y="3169919"/>
                  </a:lnTo>
                </a:path>
                <a:path w="111759" h="3169920">
                  <a:moveTo>
                    <a:pt x="0" y="63246"/>
                  </a:moveTo>
                  <a:lnTo>
                    <a:pt x="17526" y="0"/>
                  </a:lnTo>
                </a:path>
              </a:pathLst>
            </a:custGeom>
            <a:ln w="952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762875" y="1699767"/>
              <a:ext cx="444500" cy="1624330"/>
            </a:xfrm>
            <a:custGeom>
              <a:avLst/>
              <a:gdLst/>
              <a:ahLst/>
              <a:cxnLst/>
              <a:rect l="l" t="t" r="r" b="b"/>
              <a:pathLst>
                <a:path w="444500" h="1624329">
                  <a:moveTo>
                    <a:pt x="444245" y="1523"/>
                  </a:moveTo>
                  <a:lnTo>
                    <a:pt x="444245" y="1607057"/>
                  </a:lnTo>
                </a:path>
                <a:path w="444500" h="1624329">
                  <a:moveTo>
                    <a:pt x="348995" y="1523"/>
                  </a:moveTo>
                  <a:lnTo>
                    <a:pt x="348995" y="1368552"/>
                  </a:lnTo>
                </a:path>
                <a:path w="444500" h="1624329">
                  <a:moveTo>
                    <a:pt x="347471" y="1368552"/>
                  </a:moveTo>
                  <a:lnTo>
                    <a:pt x="291845" y="1395222"/>
                  </a:lnTo>
                </a:path>
                <a:path w="444500" h="1624329">
                  <a:moveTo>
                    <a:pt x="287274" y="1395222"/>
                  </a:moveTo>
                  <a:lnTo>
                    <a:pt x="287274" y="1570481"/>
                  </a:lnTo>
                </a:path>
                <a:path w="444500" h="1624329">
                  <a:moveTo>
                    <a:pt x="444245" y="1623822"/>
                  </a:moveTo>
                  <a:lnTo>
                    <a:pt x="348995" y="1623822"/>
                  </a:lnTo>
                </a:path>
                <a:path w="444500" h="1624329">
                  <a:moveTo>
                    <a:pt x="341375" y="1614677"/>
                  </a:moveTo>
                  <a:lnTo>
                    <a:pt x="287274" y="1588007"/>
                  </a:lnTo>
                </a:path>
                <a:path w="444500" h="1624329">
                  <a:moveTo>
                    <a:pt x="0" y="0"/>
                  </a:moveTo>
                  <a:lnTo>
                    <a:pt x="0" y="1604772"/>
                  </a:lnTo>
                </a:path>
                <a:path w="444500" h="1624329">
                  <a:moveTo>
                    <a:pt x="95250" y="0"/>
                  </a:moveTo>
                  <a:lnTo>
                    <a:pt x="95250" y="1367027"/>
                  </a:lnTo>
                  <a:lnTo>
                    <a:pt x="150875" y="1393697"/>
                  </a:lnTo>
                </a:path>
                <a:path w="444500" h="1624329">
                  <a:moveTo>
                    <a:pt x="156971" y="1395222"/>
                  </a:moveTo>
                  <a:lnTo>
                    <a:pt x="156971" y="1570481"/>
                  </a:lnTo>
                </a:path>
                <a:path w="444500" h="1624329">
                  <a:moveTo>
                    <a:pt x="0" y="1623822"/>
                  </a:moveTo>
                  <a:lnTo>
                    <a:pt x="95250" y="1623822"/>
                  </a:lnTo>
                </a:path>
                <a:path w="444500" h="1624329">
                  <a:moveTo>
                    <a:pt x="103644" y="1613153"/>
                  </a:moveTo>
                  <a:lnTo>
                    <a:pt x="156971" y="1585722"/>
                  </a:lnTo>
                </a:path>
              </a:pathLst>
            </a:custGeom>
            <a:ln w="9525">
              <a:solidFill>
                <a:srgbClr val="FF34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707768" y="5178297"/>
              <a:ext cx="111760" cy="1264920"/>
            </a:xfrm>
            <a:custGeom>
              <a:avLst/>
              <a:gdLst/>
              <a:ahLst/>
              <a:cxnLst/>
              <a:rect l="l" t="t" r="r" b="b"/>
              <a:pathLst>
                <a:path w="111759" h="1264920">
                  <a:moveTo>
                    <a:pt x="111251" y="39624"/>
                  </a:moveTo>
                  <a:lnTo>
                    <a:pt x="111251" y="1264919"/>
                  </a:lnTo>
                </a:path>
                <a:path w="111759" h="1264920">
                  <a:moveTo>
                    <a:pt x="88378" y="0"/>
                  </a:moveTo>
                  <a:lnTo>
                    <a:pt x="20574" y="0"/>
                  </a:lnTo>
                </a:path>
                <a:path w="111759" h="1264920">
                  <a:moveTo>
                    <a:pt x="108952" y="25146"/>
                  </a:moveTo>
                  <a:lnTo>
                    <a:pt x="92201" y="0"/>
                  </a:lnTo>
                </a:path>
                <a:path w="111759" h="1264920">
                  <a:moveTo>
                    <a:pt x="1524" y="39624"/>
                  </a:moveTo>
                  <a:lnTo>
                    <a:pt x="1524" y="1264919"/>
                  </a:lnTo>
                </a:path>
                <a:path w="111759" h="1264920">
                  <a:moveTo>
                    <a:pt x="0" y="25146"/>
                  </a:moveTo>
                  <a:lnTo>
                    <a:pt x="17525" y="0"/>
                  </a:lnTo>
                </a:path>
              </a:pathLst>
            </a:custGeom>
            <a:ln w="952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540876" y="1699767"/>
              <a:ext cx="444500" cy="1624330"/>
            </a:xfrm>
            <a:custGeom>
              <a:avLst/>
              <a:gdLst/>
              <a:ahLst/>
              <a:cxnLst/>
              <a:rect l="l" t="t" r="r" b="b"/>
              <a:pathLst>
                <a:path w="444500" h="1624329">
                  <a:moveTo>
                    <a:pt x="444245" y="1523"/>
                  </a:moveTo>
                  <a:lnTo>
                    <a:pt x="444245" y="1607058"/>
                  </a:lnTo>
                </a:path>
                <a:path w="444500" h="1624329">
                  <a:moveTo>
                    <a:pt x="348995" y="1523"/>
                  </a:moveTo>
                  <a:lnTo>
                    <a:pt x="348995" y="1368552"/>
                  </a:lnTo>
                </a:path>
                <a:path w="444500" h="1624329">
                  <a:moveTo>
                    <a:pt x="347471" y="1368552"/>
                  </a:moveTo>
                  <a:lnTo>
                    <a:pt x="291845" y="1395222"/>
                  </a:lnTo>
                </a:path>
                <a:path w="444500" h="1624329">
                  <a:moveTo>
                    <a:pt x="287273" y="1395222"/>
                  </a:moveTo>
                  <a:lnTo>
                    <a:pt x="287273" y="1570482"/>
                  </a:lnTo>
                </a:path>
                <a:path w="444500" h="1624329">
                  <a:moveTo>
                    <a:pt x="444245" y="1623822"/>
                  </a:moveTo>
                  <a:lnTo>
                    <a:pt x="348995" y="1623822"/>
                  </a:lnTo>
                </a:path>
                <a:path w="444500" h="1624329">
                  <a:moveTo>
                    <a:pt x="341389" y="1614677"/>
                  </a:moveTo>
                  <a:lnTo>
                    <a:pt x="287273" y="1588008"/>
                  </a:lnTo>
                </a:path>
                <a:path w="444500" h="1624329">
                  <a:moveTo>
                    <a:pt x="0" y="0"/>
                  </a:moveTo>
                  <a:lnTo>
                    <a:pt x="0" y="1604772"/>
                  </a:lnTo>
                </a:path>
                <a:path w="444500" h="1624329">
                  <a:moveTo>
                    <a:pt x="95250" y="0"/>
                  </a:moveTo>
                  <a:lnTo>
                    <a:pt x="95250" y="1367027"/>
                  </a:lnTo>
                  <a:lnTo>
                    <a:pt x="150889" y="1393697"/>
                  </a:lnTo>
                </a:path>
                <a:path w="444500" h="1624329">
                  <a:moveTo>
                    <a:pt x="156971" y="1395222"/>
                  </a:moveTo>
                  <a:lnTo>
                    <a:pt x="156971" y="1570482"/>
                  </a:lnTo>
                </a:path>
                <a:path w="444500" h="1624329">
                  <a:moveTo>
                    <a:pt x="0" y="1623822"/>
                  </a:moveTo>
                  <a:lnTo>
                    <a:pt x="95250" y="1623822"/>
                  </a:lnTo>
                </a:path>
                <a:path w="444500" h="1624329">
                  <a:moveTo>
                    <a:pt x="102869" y="1613153"/>
                  </a:moveTo>
                  <a:lnTo>
                    <a:pt x="156971" y="1585722"/>
                  </a:lnTo>
                </a:path>
              </a:pathLst>
            </a:custGeom>
            <a:ln w="9525">
              <a:solidFill>
                <a:srgbClr val="FF34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52409" y="3320541"/>
              <a:ext cx="2510155" cy="2464435"/>
            </a:xfrm>
            <a:custGeom>
              <a:avLst/>
              <a:gdLst/>
              <a:ahLst/>
              <a:cxnLst/>
              <a:rect l="l" t="t" r="r" b="b"/>
              <a:pathLst>
                <a:path w="2510154" h="2464435">
                  <a:moveTo>
                    <a:pt x="0" y="1450848"/>
                  </a:moveTo>
                  <a:lnTo>
                    <a:pt x="0" y="2178558"/>
                  </a:lnTo>
                </a:path>
                <a:path w="2510154" h="2464435">
                  <a:moveTo>
                    <a:pt x="842009" y="9905"/>
                  </a:moveTo>
                  <a:lnTo>
                    <a:pt x="838200" y="2464308"/>
                  </a:lnTo>
                </a:path>
                <a:path w="2510154" h="2464435">
                  <a:moveTo>
                    <a:pt x="2510028" y="3048"/>
                  </a:moveTo>
                  <a:lnTo>
                    <a:pt x="843533" y="0"/>
                  </a:lnTo>
                </a:path>
              </a:pathLst>
            </a:custGeom>
            <a:ln w="9525">
              <a:solidFill>
                <a:srgbClr val="0101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061854" y="1980945"/>
              <a:ext cx="88900" cy="1352550"/>
            </a:xfrm>
            <a:custGeom>
              <a:avLst/>
              <a:gdLst/>
              <a:ahLst/>
              <a:cxnLst/>
              <a:rect l="l" t="t" r="r" b="b"/>
              <a:pathLst>
                <a:path w="88900" h="1352550">
                  <a:moveTo>
                    <a:pt x="76200" y="1277112"/>
                  </a:moveTo>
                  <a:lnTo>
                    <a:pt x="47379" y="1276535"/>
                  </a:lnTo>
                  <a:lnTo>
                    <a:pt x="47244" y="1289304"/>
                  </a:lnTo>
                  <a:lnTo>
                    <a:pt x="28194" y="1289304"/>
                  </a:lnTo>
                  <a:lnTo>
                    <a:pt x="28194" y="1276151"/>
                  </a:lnTo>
                  <a:lnTo>
                    <a:pt x="0" y="1275587"/>
                  </a:lnTo>
                  <a:lnTo>
                    <a:pt x="28194" y="1333701"/>
                  </a:lnTo>
                  <a:lnTo>
                    <a:pt x="28194" y="1289304"/>
                  </a:lnTo>
                  <a:lnTo>
                    <a:pt x="28333" y="1276154"/>
                  </a:lnTo>
                  <a:lnTo>
                    <a:pt x="28333" y="1333988"/>
                  </a:lnTo>
                  <a:lnTo>
                    <a:pt x="37338" y="1352549"/>
                  </a:lnTo>
                  <a:lnTo>
                    <a:pt x="76200" y="1277112"/>
                  </a:lnTo>
                  <a:close/>
                </a:path>
                <a:path w="88900" h="1352550">
                  <a:moveTo>
                    <a:pt x="88391" y="76200"/>
                  </a:moveTo>
                  <a:lnTo>
                    <a:pt x="51815" y="0"/>
                  </a:lnTo>
                  <a:lnTo>
                    <a:pt x="12191" y="75437"/>
                  </a:lnTo>
                  <a:lnTo>
                    <a:pt x="41016" y="75726"/>
                  </a:lnTo>
                  <a:lnTo>
                    <a:pt x="41147" y="63245"/>
                  </a:lnTo>
                  <a:lnTo>
                    <a:pt x="60197" y="63245"/>
                  </a:lnTo>
                  <a:lnTo>
                    <a:pt x="60197" y="75918"/>
                  </a:lnTo>
                  <a:lnTo>
                    <a:pt x="88391" y="76200"/>
                  </a:lnTo>
                  <a:close/>
                </a:path>
                <a:path w="88900" h="1352550">
                  <a:moveTo>
                    <a:pt x="47379" y="1276535"/>
                  </a:moveTo>
                  <a:lnTo>
                    <a:pt x="28333" y="1276154"/>
                  </a:lnTo>
                  <a:lnTo>
                    <a:pt x="28194" y="1289304"/>
                  </a:lnTo>
                  <a:lnTo>
                    <a:pt x="47244" y="1289304"/>
                  </a:lnTo>
                  <a:lnTo>
                    <a:pt x="47379" y="1276535"/>
                  </a:lnTo>
                  <a:close/>
                </a:path>
                <a:path w="88900" h="1352550">
                  <a:moveTo>
                    <a:pt x="60064" y="75916"/>
                  </a:moveTo>
                  <a:lnTo>
                    <a:pt x="41016" y="75726"/>
                  </a:lnTo>
                  <a:lnTo>
                    <a:pt x="28333" y="1276154"/>
                  </a:lnTo>
                  <a:lnTo>
                    <a:pt x="47379" y="1276535"/>
                  </a:lnTo>
                  <a:lnTo>
                    <a:pt x="60064" y="75916"/>
                  </a:lnTo>
                  <a:close/>
                </a:path>
                <a:path w="88900" h="1352550">
                  <a:moveTo>
                    <a:pt x="60197" y="63245"/>
                  </a:moveTo>
                  <a:lnTo>
                    <a:pt x="41147" y="63245"/>
                  </a:lnTo>
                  <a:lnTo>
                    <a:pt x="41016" y="75726"/>
                  </a:lnTo>
                  <a:lnTo>
                    <a:pt x="60064" y="75916"/>
                  </a:lnTo>
                  <a:lnTo>
                    <a:pt x="60197" y="63245"/>
                  </a:lnTo>
                  <a:close/>
                </a:path>
                <a:path w="88900" h="1352550">
                  <a:moveTo>
                    <a:pt x="60197" y="75918"/>
                  </a:moveTo>
                  <a:lnTo>
                    <a:pt x="60197" y="63245"/>
                  </a:lnTo>
                  <a:lnTo>
                    <a:pt x="60064" y="75916"/>
                  </a:lnTo>
                  <a:lnTo>
                    <a:pt x="60197" y="759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0661" y="1933447"/>
              <a:ext cx="106425" cy="11252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55170" y="5171947"/>
              <a:ext cx="105650" cy="11252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79915" y="5298440"/>
              <a:ext cx="106426" cy="11328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6615" y="5107940"/>
              <a:ext cx="106426" cy="11328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24061" y="3266947"/>
              <a:ext cx="106425" cy="11252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38749" y="5171947"/>
              <a:ext cx="106425" cy="11252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59856" y="5171947"/>
              <a:ext cx="105663" cy="11252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37015" y="5730494"/>
              <a:ext cx="106426" cy="112521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656219" y="5900673"/>
              <a:ext cx="5081270" cy="76200"/>
            </a:xfrm>
            <a:custGeom>
              <a:avLst/>
              <a:gdLst/>
              <a:ahLst/>
              <a:cxnLst/>
              <a:rect l="l" t="t" r="r" b="b"/>
              <a:pathLst>
                <a:path w="5081270" h="76200">
                  <a:moveTo>
                    <a:pt x="5017770" y="50291"/>
                  </a:moveTo>
                  <a:lnTo>
                    <a:pt x="5017770" y="25145"/>
                  </a:lnTo>
                  <a:lnTo>
                    <a:pt x="0" y="25145"/>
                  </a:lnTo>
                  <a:lnTo>
                    <a:pt x="0" y="50291"/>
                  </a:lnTo>
                  <a:lnTo>
                    <a:pt x="5017770" y="50291"/>
                  </a:lnTo>
                  <a:close/>
                </a:path>
                <a:path w="5081270" h="76200">
                  <a:moveTo>
                    <a:pt x="5081003" y="38100"/>
                  </a:moveTo>
                  <a:lnTo>
                    <a:pt x="5004803" y="0"/>
                  </a:lnTo>
                  <a:lnTo>
                    <a:pt x="5004803" y="25145"/>
                  </a:lnTo>
                  <a:lnTo>
                    <a:pt x="5017770" y="25145"/>
                  </a:lnTo>
                  <a:lnTo>
                    <a:pt x="5017770" y="69716"/>
                  </a:lnTo>
                  <a:lnTo>
                    <a:pt x="5081003" y="38100"/>
                  </a:lnTo>
                  <a:close/>
                </a:path>
                <a:path w="5081270" h="76200">
                  <a:moveTo>
                    <a:pt x="5017770" y="69716"/>
                  </a:moveTo>
                  <a:lnTo>
                    <a:pt x="5017770" y="50291"/>
                  </a:lnTo>
                  <a:lnTo>
                    <a:pt x="5004803" y="50291"/>
                  </a:lnTo>
                  <a:lnTo>
                    <a:pt x="5004803" y="76200"/>
                  </a:lnTo>
                  <a:lnTo>
                    <a:pt x="5017770" y="6971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615833" y="1922271"/>
              <a:ext cx="76200" cy="4030345"/>
            </a:xfrm>
            <a:custGeom>
              <a:avLst/>
              <a:gdLst/>
              <a:ahLst/>
              <a:cxnLst/>
              <a:rect l="l" t="t" r="r" b="b"/>
              <a:pathLst>
                <a:path w="76200" h="4030345">
                  <a:moveTo>
                    <a:pt x="76200" y="76200"/>
                  </a:moveTo>
                  <a:lnTo>
                    <a:pt x="38100" y="0"/>
                  </a:lnTo>
                  <a:lnTo>
                    <a:pt x="0" y="76200"/>
                  </a:lnTo>
                  <a:lnTo>
                    <a:pt x="25885" y="76200"/>
                  </a:lnTo>
                  <a:lnTo>
                    <a:pt x="25908" y="63245"/>
                  </a:lnTo>
                  <a:lnTo>
                    <a:pt x="51054" y="63245"/>
                  </a:lnTo>
                  <a:lnTo>
                    <a:pt x="51054" y="76200"/>
                  </a:lnTo>
                  <a:lnTo>
                    <a:pt x="76200" y="76200"/>
                  </a:lnTo>
                  <a:close/>
                </a:path>
                <a:path w="76200" h="4030345">
                  <a:moveTo>
                    <a:pt x="51034" y="76200"/>
                  </a:moveTo>
                  <a:lnTo>
                    <a:pt x="25885" y="76200"/>
                  </a:lnTo>
                  <a:lnTo>
                    <a:pt x="19050" y="4030218"/>
                  </a:lnTo>
                  <a:lnTo>
                    <a:pt x="44958" y="4030218"/>
                  </a:lnTo>
                  <a:lnTo>
                    <a:pt x="51034" y="76200"/>
                  </a:lnTo>
                  <a:close/>
                </a:path>
                <a:path w="76200" h="4030345">
                  <a:moveTo>
                    <a:pt x="51054" y="63245"/>
                  </a:moveTo>
                  <a:lnTo>
                    <a:pt x="25908" y="63245"/>
                  </a:lnTo>
                  <a:lnTo>
                    <a:pt x="25885" y="76200"/>
                  </a:lnTo>
                  <a:lnTo>
                    <a:pt x="51034" y="76200"/>
                  </a:lnTo>
                  <a:lnTo>
                    <a:pt x="51054" y="63245"/>
                  </a:lnTo>
                  <a:close/>
                </a:path>
                <a:path w="76200" h="4030345">
                  <a:moveTo>
                    <a:pt x="51054" y="76200"/>
                  </a:moveTo>
                  <a:lnTo>
                    <a:pt x="51054" y="63245"/>
                  </a:lnTo>
                  <a:lnTo>
                    <a:pt x="51034" y="7620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4635031" y="2523744"/>
            <a:ext cx="8464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FFFFFF"/>
                </a:solidFill>
                <a:latin typeface="Tahoma"/>
                <a:cs typeface="Tahoma"/>
              </a:rPr>
              <a:t>Penetración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37849" y="2071554"/>
            <a:ext cx="215444" cy="1268730"/>
          </a:xfrm>
          <a:prstGeom prst="rect">
            <a:avLst/>
          </a:prstGeom>
        </p:spPr>
        <p:txBody>
          <a:bodyPr vert="vert270" wrap="square" lIns="0" tIns="9525" rIns="0" bIns="0" rtlCol="0">
            <a:spAutoFit/>
          </a:bodyPr>
          <a:lstStyle/>
          <a:p>
            <a:pPr marL="12700">
              <a:spcBef>
                <a:spcPts val="75"/>
              </a:spcBef>
            </a:pPr>
            <a:r>
              <a:rPr sz="1400" spc="10" dirty="0">
                <a:latin typeface="Tahoma"/>
                <a:cs typeface="Tahoma"/>
              </a:rPr>
              <a:t>desplazamiento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424201" y="1187196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40" dirty="0">
                <a:latin typeface="Tahoma"/>
                <a:cs typeface="Tahoma"/>
              </a:rPr>
              <a:t>B</a:t>
            </a:r>
            <a:endParaRPr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12405" y="879349"/>
            <a:ext cx="7078345" cy="6076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spc="30" dirty="0">
                <a:solidFill>
                  <a:srgbClr val="003365"/>
                </a:solidFill>
                <a:latin typeface="Tahoma"/>
                <a:cs typeface="Tahoma"/>
              </a:rPr>
              <a:t>Explicación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5" dirty="0">
                <a:solidFill>
                  <a:srgbClr val="003365"/>
                </a:solidFill>
                <a:latin typeface="Tahoma"/>
                <a:cs typeface="Tahoma"/>
              </a:rPr>
              <a:t>registros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5" dirty="0">
                <a:solidFill>
                  <a:srgbClr val="003365"/>
                </a:solidFill>
                <a:latin typeface="Tahoma"/>
                <a:cs typeface="Tahoma"/>
              </a:rPr>
              <a:t>CBT4/CBT400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35" dirty="0">
                <a:solidFill>
                  <a:srgbClr val="003365"/>
                </a:solidFill>
                <a:latin typeface="Tahoma"/>
                <a:cs typeface="Tahoma"/>
              </a:rPr>
              <a:t>-Maniobra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35" dirty="0">
                <a:solidFill>
                  <a:srgbClr val="003365"/>
                </a:solidFill>
                <a:latin typeface="Tahoma"/>
                <a:cs typeface="Tahoma"/>
              </a:rPr>
              <a:t>apertura-</a:t>
            </a:r>
            <a:endParaRPr sz="2000">
              <a:latin typeface="Tahoma"/>
              <a:cs typeface="Tahoma"/>
            </a:endParaRPr>
          </a:p>
          <a:p>
            <a:pPr marR="168275" algn="r">
              <a:spcBef>
                <a:spcPts val="30"/>
              </a:spcBef>
            </a:pPr>
            <a:r>
              <a:rPr spc="20" dirty="0">
                <a:latin typeface="Tahoma"/>
                <a:cs typeface="Tahoma"/>
              </a:rPr>
              <a:t>A</a:t>
            </a:r>
            <a:endParaRPr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205252" y="1187196"/>
            <a:ext cx="171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65" dirty="0">
                <a:latin typeface="Tahoma"/>
                <a:cs typeface="Tahoma"/>
              </a:rPr>
              <a:t>C</a:t>
            </a:r>
            <a:endParaRPr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370865" y="2063487"/>
            <a:ext cx="165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0" dirty="0">
                <a:latin typeface="Tahoma"/>
                <a:cs typeface="Tahoma"/>
              </a:rPr>
              <a:t>A</a:t>
            </a:r>
            <a:endParaRPr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054381" y="4908026"/>
            <a:ext cx="1232535" cy="9061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32080" algn="r">
              <a:spcBef>
                <a:spcPts val="100"/>
              </a:spcBef>
            </a:pPr>
            <a:r>
              <a:rPr spc="65" dirty="0">
                <a:latin typeface="Tahoma"/>
                <a:cs typeface="Tahoma"/>
              </a:rPr>
              <a:t>C</a:t>
            </a:r>
            <a:endParaRPr>
              <a:latin typeface="Tahoma"/>
              <a:cs typeface="Tahoma"/>
            </a:endParaRPr>
          </a:p>
          <a:p>
            <a:pPr>
              <a:spcBef>
                <a:spcPts val="15"/>
              </a:spcBef>
            </a:pPr>
            <a:endParaRPr sz="2550">
              <a:latin typeface="Tahoma"/>
              <a:cs typeface="Tahoma"/>
            </a:endParaRPr>
          </a:p>
          <a:p>
            <a:pPr marL="50800"/>
            <a:r>
              <a:rPr sz="1200" spc="15" dirty="0">
                <a:solidFill>
                  <a:srgbClr val="FFFFFF"/>
                </a:solidFill>
                <a:latin typeface="Tahoma"/>
                <a:cs typeface="Tahoma"/>
              </a:rPr>
              <a:t>Rebase</a:t>
            </a:r>
            <a:r>
              <a:rPr sz="1200" spc="2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baseline="-7936" dirty="0">
                <a:latin typeface="Tahoma"/>
                <a:cs typeface="Tahoma"/>
              </a:rPr>
              <a:t>tiempo</a:t>
            </a:r>
            <a:endParaRPr sz="2100" baseline="-7936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675682" y="3180564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40" dirty="0">
                <a:latin typeface="Tahoma"/>
                <a:cs typeface="Tahoma"/>
              </a:rPr>
              <a:t>B</a:t>
            </a:r>
            <a:endParaRPr>
              <a:latin typeface="Tahoma"/>
              <a:cs typeface="Tahoma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3154978" y="4792535"/>
            <a:ext cx="2532380" cy="736600"/>
            <a:chOff x="1652409" y="4792535"/>
            <a:chExt cx="2532380" cy="736600"/>
          </a:xfrm>
        </p:grpSpPr>
        <p:sp>
          <p:nvSpPr>
            <p:cNvPr id="46" name="object 46"/>
            <p:cNvSpPr/>
            <p:nvPr/>
          </p:nvSpPr>
          <p:spPr>
            <a:xfrm>
              <a:off x="4179963" y="4797297"/>
              <a:ext cx="0" cy="727075"/>
            </a:xfrm>
            <a:custGeom>
              <a:avLst/>
              <a:gdLst/>
              <a:ahLst/>
              <a:cxnLst/>
              <a:rect l="l" t="t" r="r" b="b"/>
              <a:pathLst>
                <a:path h="727075">
                  <a:moveTo>
                    <a:pt x="0" y="0"/>
                  </a:moveTo>
                  <a:lnTo>
                    <a:pt x="0" y="726947"/>
                  </a:lnTo>
                </a:path>
              </a:pathLst>
            </a:custGeom>
            <a:ln w="9525">
              <a:solidFill>
                <a:srgbClr val="0101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652409" y="4819395"/>
              <a:ext cx="2510155" cy="76200"/>
            </a:xfrm>
            <a:custGeom>
              <a:avLst/>
              <a:gdLst/>
              <a:ahLst/>
              <a:cxnLst/>
              <a:rect l="l" t="t" r="r" b="b"/>
              <a:pathLst>
                <a:path w="2510154" h="76200">
                  <a:moveTo>
                    <a:pt x="76200" y="28194"/>
                  </a:moveTo>
                  <a:lnTo>
                    <a:pt x="76200" y="0"/>
                  </a:lnTo>
                  <a:lnTo>
                    <a:pt x="0" y="38100"/>
                  </a:lnTo>
                  <a:lnTo>
                    <a:pt x="64008" y="70104"/>
                  </a:lnTo>
                  <a:lnTo>
                    <a:pt x="64008" y="28194"/>
                  </a:lnTo>
                  <a:lnTo>
                    <a:pt x="76200" y="28194"/>
                  </a:lnTo>
                  <a:close/>
                </a:path>
                <a:path w="2510154" h="76200">
                  <a:moveTo>
                    <a:pt x="2446782" y="47244"/>
                  </a:moveTo>
                  <a:lnTo>
                    <a:pt x="2446782" y="28194"/>
                  </a:lnTo>
                  <a:lnTo>
                    <a:pt x="64008" y="28194"/>
                  </a:lnTo>
                  <a:lnTo>
                    <a:pt x="64008" y="47244"/>
                  </a:lnTo>
                  <a:lnTo>
                    <a:pt x="2446782" y="47244"/>
                  </a:lnTo>
                  <a:close/>
                </a:path>
                <a:path w="2510154" h="76200">
                  <a:moveTo>
                    <a:pt x="76200" y="76200"/>
                  </a:moveTo>
                  <a:lnTo>
                    <a:pt x="76200" y="47244"/>
                  </a:lnTo>
                  <a:lnTo>
                    <a:pt x="64008" y="47244"/>
                  </a:lnTo>
                  <a:lnTo>
                    <a:pt x="64008" y="70104"/>
                  </a:lnTo>
                  <a:lnTo>
                    <a:pt x="76200" y="76200"/>
                  </a:lnTo>
                  <a:close/>
                </a:path>
                <a:path w="2510154" h="76200">
                  <a:moveTo>
                    <a:pt x="2510028" y="38100"/>
                  </a:moveTo>
                  <a:lnTo>
                    <a:pt x="2433828" y="0"/>
                  </a:lnTo>
                  <a:lnTo>
                    <a:pt x="2433828" y="28194"/>
                  </a:lnTo>
                  <a:lnTo>
                    <a:pt x="2446782" y="28194"/>
                  </a:lnTo>
                  <a:lnTo>
                    <a:pt x="2446782" y="69722"/>
                  </a:lnTo>
                  <a:lnTo>
                    <a:pt x="2510028" y="38100"/>
                  </a:lnTo>
                  <a:close/>
                </a:path>
                <a:path w="2510154" h="76200">
                  <a:moveTo>
                    <a:pt x="2446782" y="69722"/>
                  </a:moveTo>
                  <a:lnTo>
                    <a:pt x="2446782" y="47244"/>
                  </a:lnTo>
                  <a:lnTo>
                    <a:pt x="2433828" y="47244"/>
                  </a:lnTo>
                  <a:lnTo>
                    <a:pt x="2433828" y="76200"/>
                  </a:lnTo>
                  <a:lnTo>
                    <a:pt x="2446782" y="697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3834931" y="4598670"/>
            <a:ext cx="103631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Tiempo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relé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3101385" y="1977771"/>
            <a:ext cx="7305675" cy="3586479"/>
            <a:chOff x="1598815" y="1977770"/>
            <a:chExt cx="7305675" cy="3586479"/>
          </a:xfrm>
        </p:grpSpPr>
        <p:sp>
          <p:nvSpPr>
            <p:cNvPr id="50" name="object 50"/>
            <p:cNvSpPr/>
            <p:nvPr/>
          </p:nvSpPr>
          <p:spPr>
            <a:xfrm>
              <a:off x="1652409" y="4771390"/>
              <a:ext cx="0" cy="727710"/>
            </a:xfrm>
            <a:custGeom>
              <a:avLst/>
              <a:gdLst/>
              <a:ahLst/>
              <a:cxnLst/>
              <a:rect l="l" t="t" r="r" b="b"/>
              <a:pathLst>
                <a:path h="727710">
                  <a:moveTo>
                    <a:pt x="0" y="0"/>
                  </a:moveTo>
                  <a:lnTo>
                    <a:pt x="0" y="727709"/>
                  </a:lnTo>
                </a:path>
              </a:pathLst>
            </a:custGeom>
            <a:ln w="9525">
              <a:solidFill>
                <a:srgbClr val="0101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98815" y="5450839"/>
              <a:ext cx="106425" cy="11328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38562" y="5450839"/>
              <a:ext cx="106425" cy="113283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4103763" y="1980945"/>
              <a:ext cx="4800600" cy="3238500"/>
            </a:xfrm>
            <a:custGeom>
              <a:avLst/>
              <a:gdLst/>
              <a:ahLst/>
              <a:cxnLst/>
              <a:rect l="l" t="t" r="r" b="b"/>
              <a:pathLst>
                <a:path w="4800600" h="3238500">
                  <a:moveTo>
                    <a:pt x="2686037" y="3238499"/>
                  </a:moveTo>
                  <a:lnTo>
                    <a:pt x="4800587" y="3238499"/>
                  </a:lnTo>
                </a:path>
                <a:path w="4800600" h="3238500">
                  <a:moveTo>
                    <a:pt x="1943087" y="0"/>
                  </a:moveTo>
                  <a:lnTo>
                    <a:pt x="3257537" y="0"/>
                  </a:lnTo>
                </a:path>
                <a:path w="4800600" h="3238500">
                  <a:moveTo>
                    <a:pt x="0" y="1333499"/>
                  </a:moveTo>
                  <a:lnTo>
                    <a:pt x="4057637" y="1333499"/>
                  </a:lnTo>
                </a:path>
              </a:pathLst>
            </a:custGeom>
            <a:ln w="6350">
              <a:solidFill>
                <a:srgbClr val="3FEA43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55" name="object 55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58" name="object 58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8303" y="1323340"/>
            <a:ext cx="6857999" cy="494385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912405" y="879348"/>
            <a:ext cx="67735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spc="30" dirty="0">
                <a:solidFill>
                  <a:srgbClr val="003365"/>
                </a:solidFill>
                <a:latin typeface="Tahoma"/>
                <a:cs typeface="Tahoma"/>
              </a:rPr>
              <a:t>Explicación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5" dirty="0">
                <a:solidFill>
                  <a:srgbClr val="003365"/>
                </a:solidFill>
                <a:latin typeface="Tahoma"/>
                <a:cs typeface="Tahoma"/>
              </a:rPr>
              <a:t>registros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5" dirty="0">
                <a:solidFill>
                  <a:srgbClr val="003365"/>
                </a:solidFill>
                <a:latin typeface="Tahoma"/>
                <a:cs typeface="Tahoma"/>
              </a:rPr>
              <a:t>CBT4/CBT400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35" dirty="0">
                <a:solidFill>
                  <a:srgbClr val="003365"/>
                </a:solidFill>
                <a:latin typeface="Tahoma"/>
                <a:cs typeface="Tahoma"/>
              </a:rPr>
              <a:t>-Maniobra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65" dirty="0">
                <a:solidFill>
                  <a:srgbClr val="003365"/>
                </a:solidFill>
                <a:latin typeface="Tahoma"/>
                <a:cs typeface="Tahoma"/>
              </a:rPr>
              <a:t>cierre-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11053" y="3943350"/>
            <a:ext cx="14217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Tahoma"/>
                <a:cs typeface="Tahoma"/>
              </a:rPr>
              <a:t>Intensida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bobina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86974" y="2882644"/>
            <a:ext cx="27914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20" dirty="0">
                <a:solidFill>
                  <a:srgbClr val="FFFFFF"/>
                </a:solidFill>
                <a:latin typeface="Tahoma"/>
                <a:cs typeface="Tahoma"/>
              </a:rPr>
              <a:t>Gráficas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Tahoma"/>
                <a:cs typeface="Tahoma"/>
              </a:rPr>
              <a:t>desplaz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00" spc="10" dirty="0">
                <a:solidFill>
                  <a:srgbClr val="FFFFFF"/>
                </a:solidFill>
                <a:latin typeface="Tahoma"/>
                <a:cs typeface="Tahoma"/>
              </a:rPr>
              <a:t>miento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Tahoma"/>
                <a:cs typeface="Tahoma"/>
              </a:rPr>
              <a:t>contactos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49075" y="5343143"/>
            <a:ext cx="15106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0" dirty="0">
                <a:solidFill>
                  <a:srgbClr val="FFFFFF"/>
                </a:solidFill>
                <a:latin typeface="Tahoma"/>
                <a:cs typeface="Tahoma"/>
              </a:rPr>
              <a:t>Tiempos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Tahoma"/>
                <a:cs typeface="Tahoma"/>
              </a:rPr>
              <a:t>operación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8" name="object 8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12405" y="879348"/>
            <a:ext cx="67735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spc="30" dirty="0">
                <a:solidFill>
                  <a:srgbClr val="003365"/>
                </a:solidFill>
                <a:latin typeface="Tahoma"/>
                <a:cs typeface="Tahoma"/>
              </a:rPr>
              <a:t>Explicación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5" dirty="0">
                <a:solidFill>
                  <a:srgbClr val="003365"/>
                </a:solidFill>
                <a:latin typeface="Tahoma"/>
                <a:cs typeface="Tahoma"/>
              </a:rPr>
              <a:t>registros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5" dirty="0">
                <a:solidFill>
                  <a:srgbClr val="003365"/>
                </a:solidFill>
                <a:latin typeface="Tahoma"/>
                <a:cs typeface="Tahoma"/>
              </a:rPr>
              <a:t>CBT4/CBT400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35" dirty="0">
                <a:solidFill>
                  <a:srgbClr val="003365"/>
                </a:solidFill>
                <a:latin typeface="Tahoma"/>
                <a:cs typeface="Tahoma"/>
              </a:rPr>
              <a:t>-Maniobra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65" dirty="0">
                <a:solidFill>
                  <a:srgbClr val="003365"/>
                </a:solidFill>
                <a:latin typeface="Tahoma"/>
                <a:cs typeface="Tahoma"/>
              </a:rPr>
              <a:t>cierre-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47352" y="1314196"/>
            <a:ext cx="6838950" cy="4953000"/>
            <a:chOff x="1644783" y="1314196"/>
            <a:chExt cx="6838950" cy="4953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4783" y="1314196"/>
              <a:ext cx="6838949" cy="4953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815216" y="3632200"/>
              <a:ext cx="3175" cy="1336675"/>
            </a:xfrm>
            <a:custGeom>
              <a:avLst/>
              <a:gdLst/>
              <a:ahLst/>
              <a:cxnLst/>
              <a:rect l="l" t="t" r="r" b="b"/>
              <a:pathLst>
                <a:path w="3175" h="1336675">
                  <a:moveTo>
                    <a:pt x="3034" y="0"/>
                  </a:moveTo>
                  <a:lnTo>
                    <a:pt x="0" y="1336547"/>
                  </a:lnTo>
                </a:path>
              </a:pathLst>
            </a:custGeom>
            <a:ln w="9524">
              <a:solidFill>
                <a:srgbClr val="0101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93117" y="3828795"/>
              <a:ext cx="252729" cy="0"/>
            </a:xfrm>
            <a:custGeom>
              <a:avLst/>
              <a:gdLst/>
              <a:ahLst/>
              <a:cxnLst/>
              <a:rect l="l" t="t" r="r" b="b"/>
              <a:pathLst>
                <a:path w="252729">
                  <a:moveTo>
                    <a:pt x="0" y="0"/>
                  </a:moveTo>
                  <a:lnTo>
                    <a:pt x="252209" y="0"/>
                  </a:lnTo>
                </a:path>
              </a:pathLst>
            </a:custGeom>
            <a:ln w="222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738656" y="3314701"/>
            <a:ext cx="1712595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spc="20" dirty="0" err="1">
                <a:solidFill>
                  <a:srgbClr val="FFFFFF"/>
                </a:solidFill>
                <a:latin typeface="Tahoma"/>
                <a:cs typeface="Tahoma"/>
              </a:rPr>
              <a:t>Sincronism</a:t>
            </a:r>
            <a:r>
              <a:rPr sz="1200" spc="25" dirty="0" err="1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2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5" dirty="0" smtClean="0">
                <a:solidFill>
                  <a:srgbClr val="FFFFFF"/>
                </a:solidFill>
                <a:latin typeface="Tahoma"/>
                <a:cs typeface="Tahoma"/>
              </a:rPr>
              <a:t>longitudin</a:t>
            </a:r>
            <a:r>
              <a:rPr sz="1200" spc="10" dirty="0" smtClean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00" spc="100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es-ES" sz="1200" spc="10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 err="1" smtClean="0">
                <a:solidFill>
                  <a:srgbClr val="FFFFFF"/>
                </a:solidFill>
                <a:latin typeface="Tahoma"/>
                <a:cs typeface="Tahoma"/>
              </a:rPr>
              <a:t>f</a:t>
            </a:r>
            <a:r>
              <a:rPr sz="1200" dirty="0" err="1" smtClean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00" spc="20" dirty="0" err="1" smtClean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200" spc="30" dirty="0" err="1" smtClean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200" spc="-8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4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200" spc="-7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Tahoma"/>
                <a:cs typeface="Tahoma"/>
              </a:rPr>
              <a:t>1.</a:t>
            </a:r>
            <a:r>
              <a:rPr sz="1200" spc="-4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45" dirty="0">
                <a:solidFill>
                  <a:srgbClr val="FFFFFF"/>
                </a:solidFill>
                <a:latin typeface="Tahoma"/>
                <a:cs typeface="Tahoma"/>
              </a:rPr>
              <a:t>ms</a:t>
            </a:r>
            <a:endParaRPr sz="1200" dirty="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878112" y="3627437"/>
            <a:ext cx="955675" cy="1397000"/>
            <a:chOff x="5375542" y="3627437"/>
            <a:chExt cx="955675" cy="1397000"/>
          </a:xfrm>
        </p:grpSpPr>
        <p:sp>
          <p:nvSpPr>
            <p:cNvPr id="9" name="object 9"/>
            <p:cNvSpPr/>
            <p:nvPr/>
          </p:nvSpPr>
          <p:spPr>
            <a:xfrm>
              <a:off x="6030848" y="3632200"/>
              <a:ext cx="10160" cy="1167130"/>
            </a:xfrm>
            <a:custGeom>
              <a:avLst/>
              <a:gdLst/>
              <a:ahLst/>
              <a:cxnLst/>
              <a:rect l="l" t="t" r="r" b="b"/>
              <a:pathLst>
                <a:path w="10160" h="1167129">
                  <a:moveTo>
                    <a:pt x="0" y="0"/>
                  </a:moveTo>
                  <a:lnTo>
                    <a:pt x="9918" y="1166621"/>
                  </a:lnTo>
                </a:path>
              </a:pathLst>
            </a:custGeom>
            <a:ln w="9525">
              <a:solidFill>
                <a:srgbClr val="0101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13438" y="3790695"/>
              <a:ext cx="817880" cy="76200"/>
            </a:xfrm>
            <a:custGeom>
              <a:avLst/>
              <a:gdLst/>
              <a:ahLst/>
              <a:cxnLst/>
              <a:rect l="l" t="t" r="r" b="b"/>
              <a:pathLst>
                <a:path w="817879" h="76200">
                  <a:moveTo>
                    <a:pt x="297205" y="38100"/>
                  </a:moveTo>
                  <a:lnTo>
                    <a:pt x="221005" y="0"/>
                  </a:lnTo>
                  <a:lnTo>
                    <a:pt x="221005" y="26670"/>
                  </a:lnTo>
                  <a:lnTo>
                    <a:pt x="0" y="26670"/>
                  </a:lnTo>
                  <a:lnTo>
                    <a:pt x="0" y="49530"/>
                  </a:lnTo>
                  <a:lnTo>
                    <a:pt x="221005" y="49530"/>
                  </a:lnTo>
                  <a:lnTo>
                    <a:pt x="221005" y="76200"/>
                  </a:lnTo>
                  <a:lnTo>
                    <a:pt x="233172" y="70116"/>
                  </a:lnTo>
                  <a:lnTo>
                    <a:pt x="297205" y="38100"/>
                  </a:lnTo>
                  <a:close/>
                </a:path>
                <a:path w="817879" h="76200">
                  <a:moveTo>
                    <a:pt x="817651" y="26670"/>
                  </a:moveTo>
                  <a:lnTo>
                    <a:pt x="596646" y="26670"/>
                  </a:lnTo>
                  <a:lnTo>
                    <a:pt x="596646" y="0"/>
                  </a:lnTo>
                  <a:lnTo>
                    <a:pt x="520446" y="38100"/>
                  </a:lnTo>
                  <a:lnTo>
                    <a:pt x="584479" y="70116"/>
                  </a:lnTo>
                  <a:lnTo>
                    <a:pt x="596646" y="76200"/>
                  </a:lnTo>
                  <a:lnTo>
                    <a:pt x="596646" y="49530"/>
                  </a:lnTo>
                  <a:lnTo>
                    <a:pt x="817651" y="49530"/>
                  </a:lnTo>
                  <a:lnTo>
                    <a:pt x="817651" y="266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56274" y="4911344"/>
              <a:ext cx="106425" cy="11252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78791" y="4726940"/>
              <a:ext cx="106425" cy="11328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438788" y="4397247"/>
              <a:ext cx="594360" cy="386715"/>
            </a:xfrm>
            <a:custGeom>
              <a:avLst/>
              <a:gdLst/>
              <a:ahLst/>
              <a:cxnLst/>
              <a:rect l="l" t="t" r="r" b="b"/>
              <a:pathLst>
                <a:path w="594360" h="386714">
                  <a:moveTo>
                    <a:pt x="84568" y="9144"/>
                  </a:moveTo>
                  <a:lnTo>
                    <a:pt x="0" y="0"/>
                  </a:lnTo>
                  <a:lnTo>
                    <a:pt x="43433" y="73152"/>
                  </a:lnTo>
                  <a:lnTo>
                    <a:pt x="50291" y="62480"/>
                  </a:lnTo>
                  <a:lnTo>
                    <a:pt x="50291" y="39624"/>
                  </a:lnTo>
                  <a:lnTo>
                    <a:pt x="57136" y="28956"/>
                  </a:lnTo>
                  <a:lnTo>
                    <a:pt x="67527" y="35661"/>
                  </a:lnTo>
                  <a:lnTo>
                    <a:pt x="84568" y="9144"/>
                  </a:lnTo>
                  <a:close/>
                </a:path>
                <a:path w="594360" h="386714">
                  <a:moveTo>
                    <a:pt x="67527" y="35661"/>
                  </a:moveTo>
                  <a:lnTo>
                    <a:pt x="57136" y="28956"/>
                  </a:lnTo>
                  <a:lnTo>
                    <a:pt x="50291" y="39624"/>
                  </a:lnTo>
                  <a:lnTo>
                    <a:pt x="60674" y="46324"/>
                  </a:lnTo>
                  <a:lnTo>
                    <a:pt x="67527" y="35661"/>
                  </a:lnTo>
                  <a:close/>
                </a:path>
                <a:path w="594360" h="386714">
                  <a:moveTo>
                    <a:pt x="60674" y="46324"/>
                  </a:moveTo>
                  <a:lnTo>
                    <a:pt x="50291" y="39624"/>
                  </a:lnTo>
                  <a:lnTo>
                    <a:pt x="50291" y="62480"/>
                  </a:lnTo>
                  <a:lnTo>
                    <a:pt x="60674" y="46324"/>
                  </a:lnTo>
                  <a:close/>
                </a:path>
                <a:path w="594360" h="386714">
                  <a:moveTo>
                    <a:pt x="594346" y="375665"/>
                  </a:moveTo>
                  <a:lnTo>
                    <a:pt x="67527" y="35661"/>
                  </a:lnTo>
                  <a:lnTo>
                    <a:pt x="60674" y="46324"/>
                  </a:lnTo>
                  <a:lnTo>
                    <a:pt x="587488" y="386334"/>
                  </a:lnTo>
                  <a:lnTo>
                    <a:pt x="594346" y="3756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75542" y="4843779"/>
              <a:ext cx="436880" cy="128270"/>
            </a:xfrm>
            <a:custGeom>
              <a:avLst/>
              <a:gdLst/>
              <a:ahLst/>
              <a:cxnLst/>
              <a:rect l="l" t="t" r="r" b="b"/>
              <a:pathLst>
                <a:path w="436879" h="128270">
                  <a:moveTo>
                    <a:pt x="83044" y="0"/>
                  </a:moveTo>
                  <a:lnTo>
                    <a:pt x="0" y="19812"/>
                  </a:lnTo>
                  <a:lnTo>
                    <a:pt x="60197" y="70210"/>
                  </a:lnTo>
                  <a:lnTo>
                    <a:pt x="60197" y="40386"/>
                  </a:lnTo>
                  <a:lnTo>
                    <a:pt x="63246" y="28194"/>
                  </a:lnTo>
                  <a:lnTo>
                    <a:pt x="75744" y="31127"/>
                  </a:lnTo>
                  <a:lnTo>
                    <a:pt x="83044" y="0"/>
                  </a:lnTo>
                  <a:close/>
                </a:path>
                <a:path w="436879" h="128270">
                  <a:moveTo>
                    <a:pt x="75744" y="31127"/>
                  </a:moveTo>
                  <a:lnTo>
                    <a:pt x="63246" y="28194"/>
                  </a:lnTo>
                  <a:lnTo>
                    <a:pt x="60197" y="40386"/>
                  </a:lnTo>
                  <a:lnTo>
                    <a:pt x="72875" y="43361"/>
                  </a:lnTo>
                  <a:lnTo>
                    <a:pt x="75744" y="31127"/>
                  </a:lnTo>
                  <a:close/>
                </a:path>
                <a:path w="436879" h="128270">
                  <a:moveTo>
                    <a:pt x="72875" y="43361"/>
                  </a:moveTo>
                  <a:lnTo>
                    <a:pt x="60197" y="40386"/>
                  </a:lnTo>
                  <a:lnTo>
                    <a:pt x="60197" y="70210"/>
                  </a:lnTo>
                  <a:lnTo>
                    <a:pt x="65532" y="74676"/>
                  </a:lnTo>
                  <a:lnTo>
                    <a:pt x="72875" y="43361"/>
                  </a:lnTo>
                  <a:close/>
                </a:path>
                <a:path w="436879" h="128270">
                  <a:moveTo>
                    <a:pt x="436625" y="115824"/>
                  </a:moveTo>
                  <a:lnTo>
                    <a:pt x="75744" y="31127"/>
                  </a:lnTo>
                  <a:lnTo>
                    <a:pt x="72875" y="43361"/>
                  </a:lnTo>
                  <a:lnTo>
                    <a:pt x="433577" y="128015"/>
                  </a:lnTo>
                  <a:lnTo>
                    <a:pt x="436625" y="1158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755425" y="4107942"/>
            <a:ext cx="2063750" cy="934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Tiempo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Tahoma"/>
                <a:cs typeface="Tahoma"/>
              </a:rPr>
              <a:t>cie</a:t>
            </a:r>
            <a:r>
              <a:rPr sz="1200" spc="2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200" spc="35" dirty="0">
                <a:solidFill>
                  <a:srgbClr val="FFFFFF"/>
                </a:solidFill>
                <a:latin typeface="Tahoma"/>
                <a:cs typeface="Tahoma"/>
              </a:rPr>
              <a:t>re</a:t>
            </a:r>
            <a:endParaRPr sz="1200">
              <a:latin typeface="Tahoma"/>
              <a:cs typeface="Tahoma"/>
            </a:endParaRPr>
          </a:p>
          <a:p>
            <a:pPr marL="41275"/>
            <a:r>
              <a:rPr sz="1200" spc="35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á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ma</a:t>
            </a:r>
            <a:r>
              <a:rPr sz="1200" spc="2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f</a:t>
            </a: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00" spc="2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200" spc="3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7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Tahoma"/>
                <a:cs typeface="Tahoma"/>
              </a:rPr>
              <a:t>131.4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45" dirty="0">
                <a:solidFill>
                  <a:srgbClr val="FFFFFF"/>
                </a:solidFill>
                <a:latin typeface="Tahoma"/>
                <a:cs typeface="Tahoma"/>
              </a:rPr>
              <a:t>ms</a:t>
            </a:r>
            <a:endParaRPr sz="12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150">
              <a:latin typeface="Tahoma"/>
              <a:cs typeface="Tahoma"/>
            </a:endParaRPr>
          </a:p>
          <a:p>
            <a:pPr marL="12700">
              <a:lnSpc>
                <a:spcPts val="1435"/>
              </a:lnSpc>
              <a:spcBef>
                <a:spcPts val="5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Tiempo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Tahoma"/>
                <a:cs typeface="Tahoma"/>
              </a:rPr>
              <a:t>cie</a:t>
            </a:r>
            <a:r>
              <a:rPr sz="1200" spc="2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200" spc="35" dirty="0">
                <a:solidFill>
                  <a:srgbClr val="FFFFFF"/>
                </a:solidFill>
                <a:latin typeface="Tahoma"/>
                <a:cs typeface="Tahoma"/>
              </a:rPr>
              <a:t>re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ts val="1435"/>
              </a:lnSpc>
            </a:pPr>
            <a:r>
              <a:rPr sz="1200" spc="35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á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ma</a:t>
            </a:r>
            <a:r>
              <a:rPr sz="1200" spc="2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f</a:t>
            </a: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00" spc="2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200" spc="3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7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Tahoma"/>
                <a:cs typeface="Tahoma"/>
              </a:rPr>
              <a:t>130.2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45" dirty="0">
                <a:solidFill>
                  <a:srgbClr val="FFFFFF"/>
                </a:solidFill>
                <a:latin typeface="Tahoma"/>
                <a:cs typeface="Tahoma"/>
              </a:rPr>
              <a:t>ms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17" name="object 17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12405" y="879348"/>
            <a:ext cx="67735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spc="30" dirty="0">
                <a:solidFill>
                  <a:srgbClr val="003365"/>
                </a:solidFill>
                <a:latin typeface="Tahoma"/>
                <a:cs typeface="Tahoma"/>
              </a:rPr>
              <a:t>Explicación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5" dirty="0">
                <a:solidFill>
                  <a:srgbClr val="003365"/>
                </a:solidFill>
                <a:latin typeface="Tahoma"/>
                <a:cs typeface="Tahoma"/>
              </a:rPr>
              <a:t>registros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5" dirty="0">
                <a:solidFill>
                  <a:srgbClr val="003365"/>
                </a:solidFill>
                <a:latin typeface="Tahoma"/>
                <a:cs typeface="Tahoma"/>
              </a:rPr>
              <a:t>CBT4/CBT400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35" dirty="0">
                <a:solidFill>
                  <a:srgbClr val="003365"/>
                </a:solidFill>
                <a:latin typeface="Tahoma"/>
                <a:cs typeface="Tahoma"/>
              </a:rPr>
              <a:t>-Maniobra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65" dirty="0">
                <a:solidFill>
                  <a:srgbClr val="003365"/>
                </a:solidFill>
                <a:latin typeface="Tahoma"/>
                <a:cs typeface="Tahoma"/>
              </a:rPr>
              <a:t>cierre-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47352" y="1314196"/>
            <a:ext cx="6838950" cy="4953000"/>
            <a:chOff x="1644783" y="1314196"/>
            <a:chExt cx="6838950" cy="4953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4783" y="1314196"/>
              <a:ext cx="6838949" cy="4953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018669" y="3632200"/>
              <a:ext cx="0" cy="1139190"/>
            </a:xfrm>
            <a:custGeom>
              <a:avLst/>
              <a:gdLst/>
              <a:ahLst/>
              <a:cxnLst/>
              <a:rect l="l" t="t" r="r" b="b"/>
              <a:pathLst>
                <a:path h="1139189">
                  <a:moveTo>
                    <a:pt x="0" y="0"/>
                  </a:moveTo>
                  <a:lnTo>
                    <a:pt x="0" y="1139190"/>
                  </a:lnTo>
                </a:path>
              </a:pathLst>
            </a:custGeom>
            <a:ln w="9525">
              <a:solidFill>
                <a:srgbClr val="0101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992748" y="3828795"/>
              <a:ext cx="395605" cy="0"/>
            </a:xfrm>
            <a:custGeom>
              <a:avLst/>
              <a:gdLst/>
              <a:ahLst/>
              <a:cxnLst/>
              <a:rect l="l" t="t" r="r" b="b"/>
              <a:pathLst>
                <a:path w="395604">
                  <a:moveTo>
                    <a:pt x="0" y="0"/>
                  </a:moveTo>
                  <a:lnTo>
                    <a:pt x="395478" y="0"/>
                  </a:lnTo>
                </a:path>
              </a:pathLst>
            </a:custGeom>
            <a:ln w="222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54698" y="3632200"/>
              <a:ext cx="0" cy="1795780"/>
            </a:xfrm>
            <a:custGeom>
              <a:avLst/>
              <a:gdLst/>
              <a:ahLst/>
              <a:cxnLst/>
              <a:rect l="l" t="t" r="r" b="b"/>
              <a:pathLst>
                <a:path h="1795779">
                  <a:moveTo>
                    <a:pt x="0" y="0"/>
                  </a:moveTo>
                  <a:lnTo>
                    <a:pt x="0" y="1795271"/>
                  </a:lnTo>
                </a:path>
              </a:pathLst>
            </a:custGeom>
            <a:ln w="9525">
              <a:solidFill>
                <a:srgbClr val="0101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13857" y="3790695"/>
              <a:ext cx="950594" cy="76200"/>
            </a:xfrm>
            <a:custGeom>
              <a:avLst/>
              <a:gdLst/>
              <a:ahLst/>
              <a:cxnLst/>
              <a:rect l="l" t="t" r="r" b="b"/>
              <a:pathLst>
                <a:path w="950595" h="76200">
                  <a:moveTo>
                    <a:pt x="296418" y="38100"/>
                  </a:moveTo>
                  <a:lnTo>
                    <a:pt x="220218" y="0"/>
                  </a:lnTo>
                  <a:lnTo>
                    <a:pt x="220218" y="26670"/>
                  </a:lnTo>
                  <a:lnTo>
                    <a:pt x="0" y="26670"/>
                  </a:lnTo>
                  <a:lnTo>
                    <a:pt x="0" y="49530"/>
                  </a:lnTo>
                  <a:lnTo>
                    <a:pt x="220218" y="49530"/>
                  </a:lnTo>
                  <a:lnTo>
                    <a:pt x="220218" y="76200"/>
                  </a:lnTo>
                  <a:lnTo>
                    <a:pt x="233172" y="69723"/>
                  </a:lnTo>
                  <a:lnTo>
                    <a:pt x="296418" y="38100"/>
                  </a:lnTo>
                  <a:close/>
                </a:path>
                <a:path w="950595" h="76200">
                  <a:moveTo>
                    <a:pt x="950214" y="26670"/>
                  </a:moveTo>
                  <a:lnTo>
                    <a:pt x="730008" y="26670"/>
                  </a:lnTo>
                  <a:lnTo>
                    <a:pt x="730008" y="0"/>
                  </a:lnTo>
                  <a:lnTo>
                    <a:pt x="653808" y="38100"/>
                  </a:lnTo>
                  <a:lnTo>
                    <a:pt x="717042" y="69723"/>
                  </a:lnTo>
                  <a:lnTo>
                    <a:pt x="730008" y="76200"/>
                  </a:lnTo>
                  <a:lnTo>
                    <a:pt x="730008" y="49530"/>
                  </a:lnTo>
                  <a:lnTo>
                    <a:pt x="950214" y="49530"/>
                  </a:lnTo>
                  <a:lnTo>
                    <a:pt x="950214" y="266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5743" y="4730750"/>
              <a:ext cx="106425" cy="11252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1772" y="5365495"/>
              <a:ext cx="106426" cy="11252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391544" y="4340097"/>
              <a:ext cx="641985" cy="443865"/>
            </a:xfrm>
            <a:custGeom>
              <a:avLst/>
              <a:gdLst/>
              <a:ahLst/>
              <a:cxnLst/>
              <a:rect l="l" t="t" r="r" b="b"/>
              <a:pathLst>
                <a:path w="641985" h="443864">
                  <a:moveTo>
                    <a:pt x="83806" y="11429"/>
                  </a:moveTo>
                  <a:lnTo>
                    <a:pt x="0" y="0"/>
                  </a:lnTo>
                  <a:lnTo>
                    <a:pt x="41147" y="74676"/>
                  </a:lnTo>
                  <a:lnTo>
                    <a:pt x="48767" y="63378"/>
                  </a:lnTo>
                  <a:lnTo>
                    <a:pt x="48767" y="41147"/>
                  </a:lnTo>
                  <a:lnTo>
                    <a:pt x="55625" y="30479"/>
                  </a:lnTo>
                  <a:lnTo>
                    <a:pt x="66104" y="37674"/>
                  </a:lnTo>
                  <a:lnTo>
                    <a:pt x="83806" y="11429"/>
                  </a:lnTo>
                  <a:close/>
                </a:path>
                <a:path w="641985" h="443864">
                  <a:moveTo>
                    <a:pt x="66104" y="37674"/>
                  </a:moveTo>
                  <a:lnTo>
                    <a:pt x="55625" y="30479"/>
                  </a:lnTo>
                  <a:lnTo>
                    <a:pt x="48767" y="41147"/>
                  </a:lnTo>
                  <a:lnTo>
                    <a:pt x="59011" y="48190"/>
                  </a:lnTo>
                  <a:lnTo>
                    <a:pt x="66104" y="37674"/>
                  </a:lnTo>
                  <a:close/>
                </a:path>
                <a:path w="641985" h="443864">
                  <a:moveTo>
                    <a:pt x="59011" y="48190"/>
                  </a:moveTo>
                  <a:lnTo>
                    <a:pt x="48767" y="41147"/>
                  </a:lnTo>
                  <a:lnTo>
                    <a:pt x="48767" y="63378"/>
                  </a:lnTo>
                  <a:lnTo>
                    <a:pt x="59011" y="48190"/>
                  </a:lnTo>
                  <a:close/>
                </a:path>
                <a:path w="641985" h="443864">
                  <a:moveTo>
                    <a:pt x="641590" y="432815"/>
                  </a:moveTo>
                  <a:lnTo>
                    <a:pt x="66104" y="37674"/>
                  </a:lnTo>
                  <a:lnTo>
                    <a:pt x="59011" y="48190"/>
                  </a:lnTo>
                  <a:lnTo>
                    <a:pt x="633984" y="443484"/>
                  </a:lnTo>
                  <a:lnTo>
                    <a:pt x="641590" y="4328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109756" y="3562350"/>
            <a:ext cx="2214880" cy="927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20" dirty="0">
                <a:solidFill>
                  <a:srgbClr val="FFFFFF"/>
                </a:solidFill>
                <a:latin typeface="Tahoma"/>
                <a:cs typeface="Tahoma"/>
              </a:rPr>
              <a:t>Sincronism</a:t>
            </a:r>
            <a:r>
              <a:rPr sz="1200" spc="2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200" spc="3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200" spc="15" dirty="0">
                <a:solidFill>
                  <a:srgbClr val="FFFFFF"/>
                </a:solidFill>
                <a:latin typeface="Tahoma"/>
                <a:cs typeface="Tahoma"/>
              </a:rPr>
              <a:t>ans</a:t>
            </a:r>
            <a:r>
              <a:rPr sz="1200" spc="-70" dirty="0">
                <a:solidFill>
                  <a:srgbClr val="FFFFFF"/>
                </a:solidFill>
                <a:latin typeface="Tahoma"/>
                <a:cs typeface="Tahoma"/>
              </a:rPr>
              <a:t>v</a:t>
            </a:r>
            <a:r>
              <a:rPr sz="1200" spc="25" dirty="0">
                <a:solidFill>
                  <a:srgbClr val="FFFFFF"/>
                </a:solidFill>
                <a:latin typeface="Tahoma"/>
                <a:cs typeface="Tahoma"/>
              </a:rPr>
              <a:t>ers</a:t>
            </a:r>
            <a:r>
              <a:rPr sz="1200" spc="3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200" spc="5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8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45" dirty="0">
                <a:solidFill>
                  <a:srgbClr val="FFFFFF"/>
                </a:solidFill>
                <a:latin typeface="Tahoma"/>
                <a:cs typeface="Tahoma"/>
              </a:rPr>
              <a:t>ms</a:t>
            </a:r>
            <a:endParaRPr sz="12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400" dirty="0">
              <a:latin typeface="Tahoma"/>
              <a:cs typeface="Tahoma"/>
            </a:endParaRPr>
          </a:p>
          <a:p>
            <a:pPr marL="477520" marR="587375">
              <a:spcBef>
                <a:spcPts val="1095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Tiempo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35" dirty="0" err="1" smtClean="0">
                <a:solidFill>
                  <a:srgbClr val="FFFFFF"/>
                </a:solidFill>
                <a:latin typeface="Tahoma"/>
                <a:cs typeface="Tahoma"/>
              </a:rPr>
              <a:t>cie</a:t>
            </a:r>
            <a:r>
              <a:rPr sz="1200" spc="20" dirty="0" err="1" smtClean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200" spc="30" dirty="0" err="1" smtClean="0">
                <a:solidFill>
                  <a:srgbClr val="FFFFFF"/>
                </a:solidFill>
                <a:latin typeface="Tahoma"/>
                <a:cs typeface="Tahoma"/>
              </a:rPr>
              <a:t>re</a:t>
            </a:r>
            <a:r>
              <a:rPr lang="es-ES" sz="1200" spc="3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 err="1" smtClean="0">
                <a:solidFill>
                  <a:srgbClr val="FFFFFF"/>
                </a:solidFill>
                <a:latin typeface="Tahoma"/>
                <a:cs typeface="Tahoma"/>
              </a:rPr>
              <a:t>f</a:t>
            </a:r>
            <a:r>
              <a:rPr sz="1200" dirty="0" err="1" smtClean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00" spc="30" dirty="0" err="1" smtClean="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sz="1200" spc="-7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7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Tahoma"/>
                <a:cs typeface="Tahoma"/>
              </a:rPr>
              <a:t>131.4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Tahoma"/>
                <a:cs typeface="Tahoma"/>
              </a:rPr>
              <a:t>ms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55933" y="4927093"/>
            <a:ext cx="1167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Tiempo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35" dirty="0" err="1" smtClean="0">
                <a:solidFill>
                  <a:srgbClr val="FFFFFF"/>
                </a:solidFill>
                <a:latin typeface="Tahoma"/>
                <a:cs typeface="Tahoma"/>
              </a:rPr>
              <a:t>cie</a:t>
            </a:r>
            <a:r>
              <a:rPr sz="1200" spc="20" dirty="0" err="1" smtClean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200" spc="30" dirty="0" err="1" smtClean="0">
                <a:solidFill>
                  <a:srgbClr val="FFFFFF"/>
                </a:solidFill>
                <a:latin typeface="Tahoma"/>
                <a:cs typeface="Tahoma"/>
              </a:rPr>
              <a:t>re</a:t>
            </a:r>
            <a:r>
              <a:rPr lang="es-ES" sz="1200" spc="3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 err="1" smtClean="0">
                <a:solidFill>
                  <a:srgbClr val="FFFFFF"/>
                </a:solidFill>
                <a:latin typeface="Tahoma"/>
                <a:cs typeface="Tahoma"/>
              </a:rPr>
              <a:t>f</a:t>
            </a:r>
            <a:r>
              <a:rPr sz="1200" dirty="0" err="1" smtClean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00" spc="20" dirty="0" err="1" smtClean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200" spc="30" dirty="0" err="1" smtClean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200" spc="-8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7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Tahoma"/>
                <a:cs typeface="Tahoma"/>
              </a:rPr>
              <a:t>133.2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45" dirty="0">
                <a:solidFill>
                  <a:srgbClr val="FFFFFF"/>
                </a:solidFill>
                <a:latin typeface="Tahoma"/>
                <a:cs typeface="Tahoma"/>
              </a:rPr>
              <a:t>ms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134905" y="5167629"/>
            <a:ext cx="675640" cy="251460"/>
          </a:xfrm>
          <a:custGeom>
            <a:avLst/>
            <a:gdLst/>
            <a:ahLst/>
            <a:cxnLst/>
            <a:rect l="l" t="t" r="r" b="b"/>
            <a:pathLst>
              <a:path w="675639" h="251460">
                <a:moveTo>
                  <a:pt x="84581" y="0"/>
                </a:moveTo>
                <a:lnTo>
                  <a:pt x="0" y="10667"/>
                </a:lnTo>
                <a:lnTo>
                  <a:pt x="57912" y="70064"/>
                </a:lnTo>
                <a:lnTo>
                  <a:pt x="57912" y="37338"/>
                </a:lnTo>
                <a:lnTo>
                  <a:pt x="62470" y="25146"/>
                </a:lnTo>
                <a:lnTo>
                  <a:pt x="74302" y="29281"/>
                </a:lnTo>
                <a:lnTo>
                  <a:pt x="84581" y="0"/>
                </a:lnTo>
                <a:close/>
              </a:path>
              <a:path w="675639" h="251460">
                <a:moveTo>
                  <a:pt x="74302" y="29281"/>
                </a:moveTo>
                <a:lnTo>
                  <a:pt x="62470" y="25146"/>
                </a:lnTo>
                <a:lnTo>
                  <a:pt x="57912" y="37338"/>
                </a:lnTo>
                <a:lnTo>
                  <a:pt x="69993" y="41555"/>
                </a:lnTo>
                <a:lnTo>
                  <a:pt x="74302" y="29281"/>
                </a:lnTo>
                <a:close/>
              </a:path>
              <a:path w="675639" h="251460">
                <a:moveTo>
                  <a:pt x="69993" y="41555"/>
                </a:moveTo>
                <a:lnTo>
                  <a:pt x="57912" y="37338"/>
                </a:lnTo>
                <a:lnTo>
                  <a:pt x="57912" y="70064"/>
                </a:lnTo>
                <a:lnTo>
                  <a:pt x="59435" y="71627"/>
                </a:lnTo>
                <a:lnTo>
                  <a:pt x="69993" y="41555"/>
                </a:lnTo>
                <a:close/>
              </a:path>
              <a:path w="675639" h="251460">
                <a:moveTo>
                  <a:pt x="675131" y="239267"/>
                </a:moveTo>
                <a:lnTo>
                  <a:pt x="74302" y="29281"/>
                </a:lnTo>
                <a:lnTo>
                  <a:pt x="69993" y="41555"/>
                </a:lnTo>
                <a:lnTo>
                  <a:pt x="671321" y="251460"/>
                </a:lnTo>
                <a:lnTo>
                  <a:pt x="675131" y="2392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16" name="object 16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12405" y="879348"/>
            <a:ext cx="67735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spc="30" dirty="0">
                <a:solidFill>
                  <a:srgbClr val="003365"/>
                </a:solidFill>
                <a:latin typeface="Tahoma"/>
                <a:cs typeface="Tahoma"/>
              </a:rPr>
              <a:t>Explicación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5" dirty="0">
                <a:solidFill>
                  <a:srgbClr val="003365"/>
                </a:solidFill>
                <a:latin typeface="Tahoma"/>
                <a:cs typeface="Tahoma"/>
              </a:rPr>
              <a:t>registros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5" dirty="0">
                <a:solidFill>
                  <a:srgbClr val="003365"/>
                </a:solidFill>
                <a:latin typeface="Tahoma"/>
                <a:cs typeface="Tahoma"/>
              </a:rPr>
              <a:t>CBT4/CBT400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35" dirty="0">
                <a:solidFill>
                  <a:srgbClr val="003365"/>
                </a:solidFill>
                <a:latin typeface="Tahoma"/>
                <a:cs typeface="Tahoma"/>
              </a:rPr>
              <a:t>-Maniobra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65" dirty="0">
                <a:solidFill>
                  <a:srgbClr val="003365"/>
                </a:solidFill>
                <a:latin typeface="Tahoma"/>
                <a:cs typeface="Tahoma"/>
              </a:rPr>
              <a:t>cierre-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28302" y="1314196"/>
            <a:ext cx="6858000" cy="4953000"/>
            <a:chOff x="1625733" y="1314196"/>
            <a:chExt cx="6858000" cy="4953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5733" y="1314196"/>
              <a:ext cx="6857999" cy="4953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652659" y="2326894"/>
              <a:ext cx="4337685" cy="10160"/>
            </a:xfrm>
            <a:custGeom>
              <a:avLst/>
              <a:gdLst/>
              <a:ahLst/>
              <a:cxnLst/>
              <a:rect l="l" t="t" r="r" b="b"/>
              <a:pathLst>
                <a:path w="4337684" h="10160">
                  <a:moveTo>
                    <a:pt x="4337291" y="0"/>
                  </a:moveTo>
                  <a:lnTo>
                    <a:pt x="0" y="9906"/>
                  </a:lnTo>
                </a:path>
              </a:pathLst>
            </a:custGeom>
            <a:ln w="9525">
              <a:solidFill>
                <a:srgbClr val="0101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979448" y="3685794"/>
            <a:ext cx="1103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20" dirty="0">
                <a:solidFill>
                  <a:srgbClr val="FFFFFF"/>
                </a:solidFill>
                <a:latin typeface="Tahoma"/>
                <a:cs typeface="Tahoma"/>
              </a:rPr>
              <a:t>Carrera</a:t>
            </a:r>
            <a:r>
              <a:rPr sz="1200" spc="15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7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mm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772705" y="1534413"/>
            <a:ext cx="4507230" cy="3977004"/>
            <a:chOff x="3270136" y="1534413"/>
            <a:chExt cx="4507230" cy="3977004"/>
          </a:xfrm>
        </p:grpSpPr>
        <p:sp>
          <p:nvSpPr>
            <p:cNvPr id="8" name="object 8"/>
            <p:cNvSpPr/>
            <p:nvPr/>
          </p:nvSpPr>
          <p:spPr>
            <a:xfrm>
              <a:off x="7696593" y="2348991"/>
              <a:ext cx="81280" cy="3162300"/>
            </a:xfrm>
            <a:custGeom>
              <a:avLst/>
              <a:gdLst/>
              <a:ahLst/>
              <a:cxnLst/>
              <a:rect l="l" t="t" r="r" b="b"/>
              <a:pathLst>
                <a:path w="81279" h="3162300">
                  <a:moveTo>
                    <a:pt x="76200" y="76200"/>
                  </a:moveTo>
                  <a:lnTo>
                    <a:pt x="38100" y="0"/>
                  </a:lnTo>
                  <a:lnTo>
                    <a:pt x="0" y="76200"/>
                  </a:lnTo>
                  <a:lnTo>
                    <a:pt x="28181" y="76200"/>
                  </a:lnTo>
                  <a:lnTo>
                    <a:pt x="28181" y="64008"/>
                  </a:lnTo>
                  <a:lnTo>
                    <a:pt x="47231" y="64008"/>
                  </a:lnTo>
                  <a:lnTo>
                    <a:pt x="47249" y="76200"/>
                  </a:lnTo>
                  <a:lnTo>
                    <a:pt x="76200" y="76200"/>
                  </a:lnTo>
                  <a:close/>
                </a:path>
                <a:path w="81279" h="3162300">
                  <a:moveTo>
                    <a:pt x="51803" y="3144038"/>
                  </a:moveTo>
                  <a:lnTo>
                    <a:pt x="51803" y="3099053"/>
                  </a:lnTo>
                  <a:lnTo>
                    <a:pt x="32753" y="3099053"/>
                  </a:lnTo>
                  <a:lnTo>
                    <a:pt x="32733" y="3086100"/>
                  </a:lnTo>
                  <a:lnTo>
                    <a:pt x="4572" y="3086100"/>
                  </a:lnTo>
                  <a:lnTo>
                    <a:pt x="42672" y="3162300"/>
                  </a:lnTo>
                  <a:lnTo>
                    <a:pt x="51803" y="3144038"/>
                  </a:lnTo>
                  <a:close/>
                </a:path>
                <a:path w="81279" h="3162300">
                  <a:moveTo>
                    <a:pt x="47249" y="76200"/>
                  </a:moveTo>
                  <a:lnTo>
                    <a:pt x="47231" y="64008"/>
                  </a:lnTo>
                  <a:lnTo>
                    <a:pt x="28181" y="64008"/>
                  </a:lnTo>
                  <a:lnTo>
                    <a:pt x="28199" y="76200"/>
                  </a:lnTo>
                  <a:lnTo>
                    <a:pt x="47249" y="76200"/>
                  </a:lnTo>
                  <a:close/>
                </a:path>
                <a:path w="81279" h="3162300">
                  <a:moveTo>
                    <a:pt x="28199" y="76200"/>
                  </a:moveTo>
                  <a:lnTo>
                    <a:pt x="28181" y="64008"/>
                  </a:lnTo>
                  <a:lnTo>
                    <a:pt x="28181" y="76200"/>
                  </a:lnTo>
                  <a:close/>
                </a:path>
                <a:path w="81279" h="3162300">
                  <a:moveTo>
                    <a:pt x="51783" y="3086100"/>
                  </a:moveTo>
                  <a:lnTo>
                    <a:pt x="47249" y="76200"/>
                  </a:lnTo>
                  <a:lnTo>
                    <a:pt x="28199" y="76200"/>
                  </a:lnTo>
                  <a:lnTo>
                    <a:pt x="32733" y="3086100"/>
                  </a:lnTo>
                  <a:lnTo>
                    <a:pt x="51783" y="3086100"/>
                  </a:lnTo>
                  <a:close/>
                </a:path>
                <a:path w="81279" h="3162300">
                  <a:moveTo>
                    <a:pt x="51803" y="3099053"/>
                  </a:moveTo>
                  <a:lnTo>
                    <a:pt x="51783" y="3086100"/>
                  </a:lnTo>
                  <a:lnTo>
                    <a:pt x="32733" y="3086100"/>
                  </a:lnTo>
                  <a:lnTo>
                    <a:pt x="32753" y="3099053"/>
                  </a:lnTo>
                  <a:lnTo>
                    <a:pt x="51803" y="3099053"/>
                  </a:lnTo>
                  <a:close/>
                </a:path>
                <a:path w="81279" h="3162300">
                  <a:moveTo>
                    <a:pt x="80772" y="3086100"/>
                  </a:moveTo>
                  <a:lnTo>
                    <a:pt x="51783" y="3086100"/>
                  </a:lnTo>
                  <a:lnTo>
                    <a:pt x="51803" y="3144038"/>
                  </a:lnTo>
                  <a:lnTo>
                    <a:pt x="80772" y="3086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85169" y="1961896"/>
              <a:ext cx="2642870" cy="533400"/>
            </a:xfrm>
            <a:custGeom>
              <a:avLst/>
              <a:gdLst/>
              <a:ahLst/>
              <a:cxnLst/>
              <a:rect l="l" t="t" r="r" b="b"/>
              <a:pathLst>
                <a:path w="2642870" h="533400">
                  <a:moveTo>
                    <a:pt x="2642603" y="531876"/>
                  </a:moveTo>
                  <a:lnTo>
                    <a:pt x="237744" y="533400"/>
                  </a:lnTo>
                </a:path>
                <a:path w="2642870" h="533400">
                  <a:moveTo>
                    <a:pt x="2277605" y="304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250048" y="2322322"/>
              <a:ext cx="5080" cy="193675"/>
            </a:xfrm>
            <a:custGeom>
              <a:avLst/>
              <a:gdLst/>
              <a:ahLst/>
              <a:cxnLst/>
              <a:rect l="l" t="t" r="r" b="b"/>
              <a:pathLst>
                <a:path w="5079" h="193675">
                  <a:moveTo>
                    <a:pt x="2285" y="-11112"/>
                  </a:moveTo>
                  <a:lnTo>
                    <a:pt x="2285" y="204660"/>
                  </a:lnTo>
                </a:path>
              </a:pathLst>
            </a:custGeom>
            <a:ln w="267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845427" y="1534413"/>
              <a:ext cx="452120" cy="1746885"/>
            </a:xfrm>
            <a:custGeom>
              <a:avLst/>
              <a:gdLst/>
              <a:ahLst/>
              <a:cxnLst/>
              <a:rect l="l" t="t" r="r" b="b"/>
              <a:pathLst>
                <a:path w="452120" h="1746885">
                  <a:moveTo>
                    <a:pt x="76200" y="852678"/>
                  </a:moveTo>
                  <a:lnTo>
                    <a:pt x="38100" y="776478"/>
                  </a:lnTo>
                  <a:lnTo>
                    <a:pt x="0" y="852678"/>
                  </a:lnTo>
                  <a:lnTo>
                    <a:pt x="27444" y="852678"/>
                  </a:lnTo>
                  <a:lnTo>
                    <a:pt x="28181" y="1200912"/>
                  </a:lnTo>
                  <a:lnTo>
                    <a:pt x="51066" y="1200150"/>
                  </a:lnTo>
                  <a:lnTo>
                    <a:pt x="49593" y="852678"/>
                  </a:lnTo>
                  <a:lnTo>
                    <a:pt x="76200" y="852678"/>
                  </a:lnTo>
                  <a:close/>
                </a:path>
                <a:path w="452120" h="1746885">
                  <a:moveTo>
                    <a:pt x="79248" y="353568"/>
                  </a:moveTo>
                  <a:lnTo>
                    <a:pt x="52298" y="354114"/>
                  </a:lnTo>
                  <a:lnTo>
                    <a:pt x="44183" y="0"/>
                  </a:lnTo>
                  <a:lnTo>
                    <a:pt x="22098" y="762"/>
                  </a:lnTo>
                  <a:lnTo>
                    <a:pt x="30200" y="354558"/>
                  </a:lnTo>
                  <a:lnTo>
                    <a:pt x="3048" y="355092"/>
                  </a:lnTo>
                  <a:lnTo>
                    <a:pt x="42672" y="430530"/>
                  </a:lnTo>
                  <a:lnTo>
                    <a:pt x="52590" y="409663"/>
                  </a:lnTo>
                  <a:lnTo>
                    <a:pt x="79248" y="353568"/>
                  </a:lnTo>
                  <a:close/>
                </a:path>
                <a:path w="452120" h="1746885">
                  <a:moveTo>
                    <a:pt x="446544" y="1040130"/>
                  </a:moveTo>
                  <a:lnTo>
                    <a:pt x="407657" y="963930"/>
                  </a:lnTo>
                  <a:lnTo>
                    <a:pt x="370344" y="1040130"/>
                  </a:lnTo>
                  <a:lnTo>
                    <a:pt x="397014" y="1040130"/>
                  </a:lnTo>
                  <a:lnTo>
                    <a:pt x="398538" y="1746504"/>
                  </a:lnTo>
                  <a:lnTo>
                    <a:pt x="420624" y="1746504"/>
                  </a:lnTo>
                  <a:lnTo>
                    <a:pt x="419125" y="1040130"/>
                  </a:lnTo>
                  <a:lnTo>
                    <a:pt x="446544" y="1040130"/>
                  </a:lnTo>
                  <a:close/>
                </a:path>
                <a:path w="452120" h="1746885">
                  <a:moveTo>
                    <a:pt x="451878" y="729234"/>
                  </a:moveTo>
                  <a:lnTo>
                    <a:pt x="425107" y="729234"/>
                  </a:lnTo>
                  <a:lnTo>
                    <a:pt x="423672" y="503682"/>
                  </a:lnTo>
                  <a:lnTo>
                    <a:pt x="401574" y="503682"/>
                  </a:lnTo>
                  <a:lnTo>
                    <a:pt x="403009" y="729234"/>
                  </a:lnTo>
                  <a:lnTo>
                    <a:pt x="375678" y="729234"/>
                  </a:lnTo>
                  <a:lnTo>
                    <a:pt x="414540" y="805434"/>
                  </a:lnTo>
                  <a:lnTo>
                    <a:pt x="425183" y="783691"/>
                  </a:lnTo>
                  <a:lnTo>
                    <a:pt x="451878" y="7292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70136" y="4990845"/>
              <a:ext cx="2066289" cy="76200"/>
            </a:xfrm>
            <a:custGeom>
              <a:avLst/>
              <a:gdLst/>
              <a:ahLst/>
              <a:cxnLst/>
              <a:rect l="l" t="t" r="r" b="b"/>
              <a:pathLst>
                <a:path w="2066289" h="76200">
                  <a:moveTo>
                    <a:pt x="76200" y="28194"/>
                  </a:moveTo>
                  <a:lnTo>
                    <a:pt x="76200" y="0"/>
                  </a:lnTo>
                  <a:lnTo>
                    <a:pt x="0" y="38100"/>
                  </a:lnTo>
                  <a:lnTo>
                    <a:pt x="64007" y="70103"/>
                  </a:lnTo>
                  <a:lnTo>
                    <a:pt x="64007" y="28194"/>
                  </a:lnTo>
                  <a:lnTo>
                    <a:pt x="76200" y="28194"/>
                  </a:lnTo>
                  <a:close/>
                </a:path>
                <a:path w="2066289" h="76200">
                  <a:moveTo>
                    <a:pt x="2001773" y="47244"/>
                  </a:moveTo>
                  <a:lnTo>
                    <a:pt x="2001773" y="28194"/>
                  </a:lnTo>
                  <a:lnTo>
                    <a:pt x="64007" y="28194"/>
                  </a:lnTo>
                  <a:lnTo>
                    <a:pt x="64007" y="47244"/>
                  </a:lnTo>
                  <a:lnTo>
                    <a:pt x="2001773" y="47244"/>
                  </a:lnTo>
                  <a:close/>
                </a:path>
                <a:path w="2066289" h="76200">
                  <a:moveTo>
                    <a:pt x="76200" y="76200"/>
                  </a:moveTo>
                  <a:lnTo>
                    <a:pt x="76200" y="47244"/>
                  </a:lnTo>
                  <a:lnTo>
                    <a:pt x="64007" y="47244"/>
                  </a:lnTo>
                  <a:lnTo>
                    <a:pt x="64007" y="70103"/>
                  </a:lnTo>
                  <a:lnTo>
                    <a:pt x="76200" y="76200"/>
                  </a:lnTo>
                  <a:close/>
                </a:path>
                <a:path w="2066289" h="76200">
                  <a:moveTo>
                    <a:pt x="2065781" y="38100"/>
                  </a:moveTo>
                  <a:lnTo>
                    <a:pt x="1989581" y="0"/>
                  </a:lnTo>
                  <a:lnTo>
                    <a:pt x="1989581" y="28194"/>
                  </a:lnTo>
                  <a:lnTo>
                    <a:pt x="2001773" y="28194"/>
                  </a:lnTo>
                  <a:lnTo>
                    <a:pt x="2001773" y="70104"/>
                  </a:lnTo>
                  <a:lnTo>
                    <a:pt x="2065781" y="38100"/>
                  </a:lnTo>
                  <a:close/>
                </a:path>
                <a:path w="2066289" h="76200">
                  <a:moveTo>
                    <a:pt x="2001773" y="70104"/>
                  </a:moveTo>
                  <a:lnTo>
                    <a:pt x="2001773" y="47244"/>
                  </a:lnTo>
                  <a:lnTo>
                    <a:pt x="1989581" y="47244"/>
                  </a:lnTo>
                  <a:lnTo>
                    <a:pt x="1989581" y="76200"/>
                  </a:lnTo>
                  <a:lnTo>
                    <a:pt x="2001773" y="701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150898" y="2977895"/>
            <a:ext cx="50228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Rebote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87303" y="4770120"/>
            <a:ext cx="103631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Tiempo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relé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712252" y="1920495"/>
            <a:ext cx="4834890" cy="4069079"/>
            <a:chOff x="3209683" y="1920494"/>
            <a:chExt cx="4834890" cy="4069079"/>
          </a:xfrm>
        </p:grpSpPr>
        <p:sp>
          <p:nvSpPr>
            <p:cNvPr id="16" name="object 16"/>
            <p:cNvSpPr/>
            <p:nvPr/>
          </p:nvSpPr>
          <p:spPr>
            <a:xfrm>
              <a:off x="3270136" y="3758691"/>
              <a:ext cx="1102360" cy="2171700"/>
            </a:xfrm>
            <a:custGeom>
              <a:avLst/>
              <a:gdLst/>
              <a:ahLst/>
              <a:cxnLst/>
              <a:rect l="l" t="t" r="r" b="b"/>
              <a:pathLst>
                <a:path w="1102360" h="2171700">
                  <a:moveTo>
                    <a:pt x="0" y="1184148"/>
                  </a:moveTo>
                  <a:lnTo>
                    <a:pt x="0" y="1911858"/>
                  </a:lnTo>
                </a:path>
                <a:path w="1102360" h="2171700">
                  <a:moveTo>
                    <a:pt x="1098803" y="0"/>
                  </a:moveTo>
                  <a:lnTo>
                    <a:pt x="1101851" y="2171700"/>
                  </a:lnTo>
                </a:path>
                <a:path w="1102360" h="2171700">
                  <a:moveTo>
                    <a:pt x="1091183" y="3048"/>
                  </a:moveTo>
                  <a:lnTo>
                    <a:pt x="405383" y="0"/>
                  </a:lnTo>
                </a:path>
              </a:pathLst>
            </a:custGeom>
            <a:ln w="9525">
              <a:solidFill>
                <a:srgbClr val="0101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21239" y="2332990"/>
              <a:ext cx="81280" cy="1428750"/>
            </a:xfrm>
            <a:custGeom>
              <a:avLst/>
              <a:gdLst/>
              <a:ahLst/>
              <a:cxnLst/>
              <a:rect l="l" t="t" r="r" b="b"/>
              <a:pathLst>
                <a:path w="81279" h="1428750">
                  <a:moveTo>
                    <a:pt x="76200" y="76200"/>
                  </a:moveTo>
                  <a:lnTo>
                    <a:pt x="38100" y="0"/>
                  </a:lnTo>
                  <a:lnTo>
                    <a:pt x="0" y="76961"/>
                  </a:lnTo>
                  <a:lnTo>
                    <a:pt x="28956" y="76672"/>
                  </a:lnTo>
                  <a:lnTo>
                    <a:pt x="28956" y="64007"/>
                  </a:lnTo>
                  <a:lnTo>
                    <a:pt x="48006" y="64007"/>
                  </a:lnTo>
                  <a:lnTo>
                    <a:pt x="48042" y="76481"/>
                  </a:lnTo>
                  <a:lnTo>
                    <a:pt x="76200" y="76200"/>
                  </a:lnTo>
                  <a:close/>
                </a:path>
                <a:path w="81279" h="1428750">
                  <a:moveTo>
                    <a:pt x="51815" y="1410462"/>
                  </a:moveTo>
                  <a:lnTo>
                    <a:pt x="51815" y="1365504"/>
                  </a:lnTo>
                  <a:lnTo>
                    <a:pt x="32765" y="1365504"/>
                  </a:lnTo>
                  <a:lnTo>
                    <a:pt x="32729" y="1353030"/>
                  </a:lnTo>
                  <a:lnTo>
                    <a:pt x="4571" y="1353311"/>
                  </a:lnTo>
                  <a:lnTo>
                    <a:pt x="42671" y="1428750"/>
                  </a:lnTo>
                  <a:lnTo>
                    <a:pt x="51815" y="1410462"/>
                  </a:lnTo>
                  <a:close/>
                </a:path>
                <a:path w="81279" h="1428750">
                  <a:moveTo>
                    <a:pt x="48042" y="76481"/>
                  </a:moveTo>
                  <a:lnTo>
                    <a:pt x="48006" y="64007"/>
                  </a:lnTo>
                  <a:lnTo>
                    <a:pt x="28956" y="64007"/>
                  </a:lnTo>
                  <a:lnTo>
                    <a:pt x="28993" y="76671"/>
                  </a:lnTo>
                  <a:lnTo>
                    <a:pt x="48042" y="76481"/>
                  </a:lnTo>
                  <a:close/>
                </a:path>
                <a:path w="81279" h="1428750">
                  <a:moveTo>
                    <a:pt x="28993" y="76671"/>
                  </a:moveTo>
                  <a:lnTo>
                    <a:pt x="28956" y="64007"/>
                  </a:lnTo>
                  <a:lnTo>
                    <a:pt x="28956" y="76672"/>
                  </a:lnTo>
                  <a:close/>
                </a:path>
                <a:path w="81279" h="1428750">
                  <a:moveTo>
                    <a:pt x="51778" y="1352839"/>
                  </a:moveTo>
                  <a:lnTo>
                    <a:pt x="48042" y="76481"/>
                  </a:lnTo>
                  <a:lnTo>
                    <a:pt x="28993" y="76671"/>
                  </a:lnTo>
                  <a:lnTo>
                    <a:pt x="32729" y="1353030"/>
                  </a:lnTo>
                  <a:lnTo>
                    <a:pt x="51778" y="1352839"/>
                  </a:lnTo>
                  <a:close/>
                </a:path>
                <a:path w="81279" h="1428750">
                  <a:moveTo>
                    <a:pt x="51815" y="1365504"/>
                  </a:moveTo>
                  <a:lnTo>
                    <a:pt x="51778" y="1352839"/>
                  </a:lnTo>
                  <a:lnTo>
                    <a:pt x="32729" y="1353030"/>
                  </a:lnTo>
                  <a:lnTo>
                    <a:pt x="32765" y="1365504"/>
                  </a:lnTo>
                  <a:lnTo>
                    <a:pt x="51815" y="1365504"/>
                  </a:lnTo>
                  <a:close/>
                </a:path>
                <a:path w="81279" h="1428750">
                  <a:moveTo>
                    <a:pt x="80771" y="1352550"/>
                  </a:moveTo>
                  <a:lnTo>
                    <a:pt x="51778" y="1352839"/>
                  </a:lnTo>
                  <a:lnTo>
                    <a:pt x="51815" y="1410462"/>
                  </a:lnTo>
                  <a:lnTo>
                    <a:pt x="80771" y="13525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37893" y="2257297"/>
              <a:ext cx="106425" cy="11252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14583" y="5876797"/>
              <a:ext cx="106425" cy="11252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80038" y="5616194"/>
              <a:ext cx="106425" cy="11252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18393" y="3705097"/>
              <a:ext cx="106425" cy="11252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334394" y="4930647"/>
              <a:ext cx="0" cy="727075"/>
            </a:xfrm>
            <a:custGeom>
              <a:avLst/>
              <a:gdLst/>
              <a:ahLst/>
              <a:cxnLst/>
              <a:rect l="l" t="t" r="r" b="b"/>
              <a:pathLst>
                <a:path h="727075">
                  <a:moveTo>
                    <a:pt x="0" y="0"/>
                  </a:moveTo>
                  <a:lnTo>
                    <a:pt x="0" y="726947"/>
                  </a:lnTo>
                </a:path>
              </a:pathLst>
            </a:custGeom>
            <a:ln w="9525">
              <a:solidFill>
                <a:srgbClr val="0101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09683" y="5616194"/>
              <a:ext cx="106425" cy="11252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51237" y="5438647"/>
              <a:ext cx="106425" cy="11252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32337" y="1920494"/>
              <a:ext cx="106425" cy="11252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23075" y="2269490"/>
              <a:ext cx="106425" cy="11328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94943" y="2269490"/>
              <a:ext cx="106425" cy="113284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880492" y="1954275"/>
              <a:ext cx="1905" cy="384175"/>
            </a:xfrm>
            <a:custGeom>
              <a:avLst/>
              <a:gdLst/>
              <a:ahLst/>
              <a:cxnLst/>
              <a:rect l="l" t="t" r="r" b="b"/>
              <a:pathLst>
                <a:path w="1904" h="384175">
                  <a:moveTo>
                    <a:pt x="0" y="0"/>
                  </a:moveTo>
                  <a:lnTo>
                    <a:pt x="1523" y="384048"/>
                  </a:lnTo>
                </a:path>
              </a:pathLst>
            </a:custGeom>
            <a:ln w="222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481209" y="5489194"/>
              <a:ext cx="4337685" cy="10160"/>
            </a:xfrm>
            <a:custGeom>
              <a:avLst/>
              <a:gdLst/>
              <a:ahLst/>
              <a:cxnLst/>
              <a:rect l="l" t="t" r="r" b="b"/>
              <a:pathLst>
                <a:path w="4337684" h="10160">
                  <a:moveTo>
                    <a:pt x="4337291" y="0"/>
                  </a:moveTo>
                  <a:lnTo>
                    <a:pt x="0" y="9906"/>
                  </a:lnTo>
                </a:path>
              </a:pathLst>
            </a:custGeom>
            <a:ln w="9525">
              <a:solidFill>
                <a:srgbClr val="0101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11992" y="2428747"/>
              <a:ext cx="106425" cy="112522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5385601" y="2933700"/>
            <a:ext cx="8464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FFFFFF"/>
                </a:solidFill>
                <a:latin typeface="Tahoma"/>
                <a:cs typeface="Tahoma"/>
              </a:rPr>
              <a:t>Penetración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487702" y="1562100"/>
            <a:ext cx="5270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FFFFFF"/>
                </a:solidFill>
                <a:latin typeface="Tahoma"/>
                <a:cs typeface="Tahoma"/>
              </a:rPr>
              <a:t>Rebase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34" name="object 34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04556" y="879348"/>
            <a:ext cx="89484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spc="30" dirty="0">
                <a:solidFill>
                  <a:srgbClr val="003365"/>
                </a:solidFill>
                <a:latin typeface="Tahoma"/>
                <a:cs typeface="Tahoma"/>
              </a:rPr>
              <a:t>Explicación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1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5" dirty="0">
                <a:solidFill>
                  <a:srgbClr val="003365"/>
                </a:solidFill>
                <a:latin typeface="Tahoma"/>
                <a:cs typeface="Tahoma"/>
              </a:rPr>
              <a:t>registros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5" dirty="0">
                <a:solidFill>
                  <a:srgbClr val="003365"/>
                </a:solidFill>
                <a:latin typeface="Tahoma"/>
                <a:cs typeface="Tahoma"/>
              </a:rPr>
              <a:t>CBT4/CBT400</a:t>
            </a:r>
            <a:r>
              <a:rPr sz="2000" spc="-11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35" dirty="0">
                <a:solidFill>
                  <a:srgbClr val="003365"/>
                </a:solidFill>
                <a:latin typeface="Tahoma"/>
                <a:cs typeface="Tahoma"/>
              </a:rPr>
              <a:t>-Maniobra</a:t>
            </a:r>
            <a:r>
              <a:rPr sz="2000" spc="-11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5" dirty="0">
                <a:solidFill>
                  <a:srgbClr val="003365"/>
                </a:solidFill>
                <a:latin typeface="Tahoma"/>
                <a:cs typeface="Tahoma"/>
              </a:rPr>
              <a:t>apertura-cierre-apertura-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28302" y="1314196"/>
            <a:ext cx="6858000" cy="4953000"/>
            <a:chOff x="1625733" y="1314196"/>
            <a:chExt cx="6858000" cy="4953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5733" y="1314196"/>
              <a:ext cx="6857999" cy="4953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240162" y="4504690"/>
              <a:ext cx="2211705" cy="346710"/>
            </a:xfrm>
            <a:custGeom>
              <a:avLst/>
              <a:gdLst/>
              <a:ahLst/>
              <a:cxnLst/>
              <a:rect l="l" t="t" r="r" b="b"/>
              <a:pathLst>
                <a:path w="2211704" h="346710">
                  <a:moveTo>
                    <a:pt x="0" y="0"/>
                  </a:moveTo>
                  <a:lnTo>
                    <a:pt x="0" y="263651"/>
                  </a:lnTo>
                </a:path>
                <a:path w="2211704" h="346710">
                  <a:moveTo>
                    <a:pt x="2211310" y="0"/>
                  </a:moveTo>
                  <a:lnTo>
                    <a:pt x="2211310" y="346709"/>
                  </a:lnTo>
                </a:path>
              </a:pathLst>
            </a:custGeom>
            <a:ln w="9525">
              <a:solidFill>
                <a:srgbClr val="0101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54639" y="4438395"/>
              <a:ext cx="2205355" cy="76200"/>
            </a:xfrm>
            <a:custGeom>
              <a:avLst/>
              <a:gdLst/>
              <a:ahLst/>
              <a:cxnLst/>
              <a:rect l="l" t="t" r="r" b="b"/>
              <a:pathLst>
                <a:path w="2205354" h="76200">
                  <a:moveTo>
                    <a:pt x="76200" y="28194"/>
                  </a:moveTo>
                  <a:lnTo>
                    <a:pt x="76200" y="0"/>
                  </a:lnTo>
                  <a:lnTo>
                    <a:pt x="0" y="38100"/>
                  </a:lnTo>
                  <a:lnTo>
                    <a:pt x="63246" y="69723"/>
                  </a:lnTo>
                  <a:lnTo>
                    <a:pt x="63246" y="28194"/>
                  </a:lnTo>
                  <a:lnTo>
                    <a:pt x="76200" y="28194"/>
                  </a:lnTo>
                  <a:close/>
                </a:path>
                <a:path w="2205354" h="76200">
                  <a:moveTo>
                    <a:pt x="2141220" y="47244"/>
                  </a:moveTo>
                  <a:lnTo>
                    <a:pt x="2141220" y="28194"/>
                  </a:lnTo>
                  <a:lnTo>
                    <a:pt x="63246" y="28194"/>
                  </a:lnTo>
                  <a:lnTo>
                    <a:pt x="63246" y="47244"/>
                  </a:lnTo>
                  <a:lnTo>
                    <a:pt x="2141220" y="47244"/>
                  </a:lnTo>
                  <a:close/>
                </a:path>
                <a:path w="2205354" h="76200">
                  <a:moveTo>
                    <a:pt x="76200" y="76200"/>
                  </a:moveTo>
                  <a:lnTo>
                    <a:pt x="76200" y="47244"/>
                  </a:lnTo>
                  <a:lnTo>
                    <a:pt x="63246" y="47244"/>
                  </a:lnTo>
                  <a:lnTo>
                    <a:pt x="63246" y="69723"/>
                  </a:lnTo>
                  <a:lnTo>
                    <a:pt x="76200" y="76200"/>
                  </a:lnTo>
                  <a:close/>
                </a:path>
                <a:path w="2205354" h="76200">
                  <a:moveTo>
                    <a:pt x="2205227" y="38100"/>
                  </a:moveTo>
                  <a:lnTo>
                    <a:pt x="2129027" y="0"/>
                  </a:lnTo>
                  <a:lnTo>
                    <a:pt x="2129027" y="28194"/>
                  </a:lnTo>
                  <a:lnTo>
                    <a:pt x="2141220" y="28194"/>
                  </a:lnTo>
                  <a:lnTo>
                    <a:pt x="2141220" y="70103"/>
                  </a:lnTo>
                  <a:lnTo>
                    <a:pt x="2205227" y="38100"/>
                  </a:lnTo>
                  <a:close/>
                </a:path>
                <a:path w="2205354" h="76200">
                  <a:moveTo>
                    <a:pt x="2141220" y="70103"/>
                  </a:moveTo>
                  <a:lnTo>
                    <a:pt x="2141220" y="47244"/>
                  </a:lnTo>
                  <a:lnTo>
                    <a:pt x="2129027" y="47244"/>
                  </a:lnTo>
                  <a:lnTo>
                    <a:pt x="2129027" y="76200"/>
                  </a:lnTo>
                  <a:lnTo>
                    <a:pt x="2141220" y="701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030253" y="4217670"/>
            <a:ext cx="16605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0" dirty="0">
                <a:solidFill>
                  <a:srgbClr val="FFFFFF"/>
                </a:solidFill>
                <a:latin typeface="Tahoma"/>
                <a:cs typeface="Tahoma"/>
              </a:rPr>
              <a:t>Retardo</a:t>
            </a:r>
            <a:r>
              <a:rPr sz="12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Tahoma"/>
                <a:cs typeface="Tahoma"/>
              </a:rPr>
              <a:t>cierre-apertura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636053" y="4438396"/>
            <a:ext cx="3371215" cy="478155"/>
            <a:chOff x="3133483" y="4438395"/>
            <a:chExt cx="3371215" cy="478155"/>
          </a:xfrm>
        </p:grpSpPr>
        <p:sp>
          <p:nvSpPr>
            <p:cNvPr id="9" name="object 9"/>
            <p:cNvSpPr/>
            <p:nvPr/>
          </p:nvSpPr>
          <p:spPr>
            <a:xfrm>
              <a:off x="3173361" y="4463541"/>
              <a:ext cx="0" cy="405765"/>
            </a:xfrm>
            <a:custGeom>
              <a:avLst/>
              <a:gdLst/>
              <a:ahLst/>
              <a:cxnLst/>
              <a:rect l="l" t="t" r="r" b="b"/>
              <a:pathLst>
                <a:path h="405764">
                  <a:moveTo>
                    <a:pt x="0" y="0"/>
                  </a:moveTo>
                  <a:lnTo>
                    <a:pt x="0" y="405384"/>
                  </a:lnTo>
                </a:path>
              </a:pathLst>
            </a:custGeom>
            <a:ln w="9525">
              <a:solidFill>
                <a:srgbClr val="0101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86315" y="4438395"/>
              <a:ext cx="1033780" cy="76200"/>
            </a:xfrm>
            <a:custGeom>
              <a:avLst/>
              <a:gdLst/>
              <a:ahLst/>
              <a:cxnLst/>
              <a:rect l="l" t="t" r="r" b="b"/>
              <a:pathLst>
                <a:path w="1033779" h="76200">
                  <a:moveTo>
                    <a:pt x="76200" y="26670"/>
                  </a:moveTo>
                  <a:lnTo>
                    <a:pt x="76200" y="0"/>
                  </a:lnTo>
                  <a:lnTo>
                    <a:pt x="0" y="38100"/>
                  </a:lnTo>
                  <a:lnTo>
                    <a:pt x="63245" y="69722"/>
                  </a:lnTo>
                  <a:lnTo>
                    <a:pt x="63245" y="26670"/>
                  </a:lnTo>
                  <a:lnTo>
                    <a:pt x="76200" y="26670"/>
                  </a:lnTo>
                  <a:close/>
                </a:path>
                <a:path w="1033779" h="76200">
                  <a:moveTo>
                    <a:pt x="970025" y="49530"/>
                  </a:moveTo>
                  <a:lnTo>
                    <a:pt x="970025" y="26670"/>
                  </a:lnTo>
                  <a:lnTo>
                    <a:pt x="63245" y="26670"/>
                  </a:lnTo>
                  <a:lnTo>
                    <a:pt x="63245" y="49530"/>
                  </a:lnTo>
                  <a:lnTo>
                    <a:pt x="970025" y="49530"/>
                  </a:lnTo>
                  <a:close/>
                </a:path>
                <a:path w="1033779" h="76200">
                  <a:moveTo>
                    <a:pt x="76200" y="76200"/>
                  </a:moveTo>
                  <a:lnTo>
                    <a:pt x="76200" y="49530"/>
                  </a:lnTo>
                  <a:lnTo>
                    <a:pt x="63245" y="49530"/>
                  </a:lnTo>
                  <a:lnTo>
                    <a:pt x="63245" y="69722"/>
                  </a:lnTo>
                  <a:lnTo>
                    <a:pt x="76200" y="76200"/>
                  </a:lnTo>
                  <a:close/>
                </a:path>
                <a:path w="1033779" h="76200">
                  <a:moveTo>
                    <a:pt x="1033271" y="38100"/>
                  </a:moveTo>
                  <a:lnTo>
                    <a:pt x="957071" y="0"/>
                  </a:lnTo>
                  <a:lnTo>
                    <a:pt x="957071" y="26670"/>
                  </a:lnTo>
                  <a:lnTo>
                    <a:pt x="970025" y="26670"/>
                  </a:lnTo>
                  <a:lnTo>
                    <a:pt x="970025" y="69723"/>
                  </a:lnTo>
                  <a:lnTo>
                    <a:pt x="1033271" y="38100"/>
                  </a:lnTo>
                  <a:close/>
                </a:path>
                <a:path w="1033779" h="76200">
                  <a:moveTo>
                    <a:pt x="970025" y="69723"/>
                  </a:moveTo>
                  <a:lnTo>
                    <a:pt x="970025" y="49530"/>
                  </a:lnTo>
                  <a:lnTo>
                    <a:pt x="957071" y="49530"/>
                  </a:lnTo>
                  <a:lnTo>
                    <a:pt x="957071" y="76200"/>
                  </a:lnTo>
                  <a:lnTo>
                    <a:pt x="970025" y="697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00283" y="4714747"/>
              <a:ext cx="106425" cy="11252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97892" y="4803140"/>
              <a:ext cx="106425" cy="11328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33483" y="4790947"/>
              <a:ext cx="106425" cy="11252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779048" y="3981451"/>
            <a:ext cx="850900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spc="10" dirty="0" err="1" smtClean="0">
                <a:solidFill>
                  <a:srgbClr val="FFFFFF"/>
                </a:solidFill>
                <a:latin typeface="Tahoma"/>
                <a:cs typeface="Tahoma"/>
              </a:rPr>
              <a:t>Retardo</a:t>
            </a:r>
            <a:r>
              <a:rPr lang="es-ES" sz="1200" spc="1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25" dirty="0" err="1" smtClean="0">
                <a:solidFill>
                  <a:srgbClr val="FFFFFF"/>
                </a:solidFill>
                <a:latin typeface="Tahoma"/>
                <a:cs typeface="Tahoma"/>
              </a:rPr>
              <a:t>apert-cie</a:t>
            </a:r>
            <a:r>
              <a:rPr sz="1200" spc="10" dirty="0" err="1" smtClean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200" spc="60" dirty="0" err="1" smtClean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200" dirty="0" err="1" smtClean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endParaRPr sz="1200" dirty="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16" name="object 16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51851" y="1271777"/>
            <a:ext cx="8202295" cy="4131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MEDIDA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RESISTENCIA DINÁMICA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CONTACTOS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650" dirty="0">
              <a:latin typeface="Arial"/>
              <a:cs typeface="Arial"/>
            </a:endParaRPr>
          </a:p>
          <a:p>
            <a:pPr marL="12700"/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Método</a:t>
            </a:r>
            <a:r>
              <a:rPr sz="1600"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6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medida</a:t>
            </a:r>
            <a:r>
              <a:rPr sz="1600" b="1" spc="-5" dirty="0"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12700" marR="5080">
              <a:spcBef>
                <a:spcPts val="780"/>
              </a:spcBef>
            </a:pPr>
            <a:r>
              <a:rPr sz="1600" spc="-5" dirty="0">
                <a:latin typeface="Arial MT"/>
                <a:cs typeface="Arial MT"/>
              </a:rPr>
              <a:t>La resistencia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dinámica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 obtiene</a:t>
            </a:r>
            <a:r>
              <a:rPr sz="1600" dirty="0">
                <a:latin typeface="Arial MT"/>
                <a:cs typeface="Arial MT"/>
              </a:rPr>
              <a:t> a </a:t>
            </a:r>
            <a:r>
              <a:rPr sz="1600" spc="-5" dirty="0">
                <a:latin typeface="Arial MT"/>
                <a:cs typeface="Arial MT"/>
              </a:rPr>
              <a:t>partir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la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medida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instantánea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caída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tensión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en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los extremos del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contacto cuando se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hace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circular una intensidad</a:t>
            </a:r>
            <a:r>
              <a:rPr sz="1600" dirty="0">
                <a:latin typeface="Arial MT"/>
                <a:cs typeface="Arial MT"/>
              </a:rPr>
              <a:t> a</a:t>
            </a:r>
            <a:r>
              <a:rPr sz="1600" spc="-5" dirty="0">
                <a:latin typeface="Arial MT"/>
                <a:cs typeface="Arial MT"/>
              </a:rPr>
              <a:t> través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ellos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durante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una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maniobra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C-O.</a:t>
            </a:r>
          </a:p>
          <a:p>
            <a:pPr>
              <a:spcBef>
                <a:spcPts val="45"/>
              </a:spcBef>
            </a:pPr>
            <a:endParaRPr sz="1650" dirty="0">
              <a:latin typeface="Arial MT"/>
              <a:cs typeface="Arial MT"/>
            </a:endParaRPr>
          </a:p>
          <a:p>
            <a:pPr marL="12700"/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Medida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resistencia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contacto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dinámica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sz="16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interruptor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12700" marR="85090">
              <a:spcBef>
                <a:spcPts val="780"/>
              </a:spcBef>
            </a:pPr>
            <a:r>
              <a:rPr sz="1600" spc="-5" dirty="0">
                <a:latin typeface="Arial MT"/>
                <a:cs typeface="Arial MT"/>
              </a:rPr>
              <a:t>Está medida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útil 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interruptores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SF6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donde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es complicado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desmontar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interruptor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para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inspeccionar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visualmente el estado de los contactos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12700">
              <a:spcBef>
                <a:spcPts val="780"/>
              </a:spcBef>
            </a:pPr>
            <a:r>
              <a:rPr sz="1600" spc="-5" dirty="0">
                <a:latin typeface="Arial MT"/>
                <a:cs typeface="Arial MT"/>
              </a:rPr>
              <a:t>Permite conocer 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resistencia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contactos</a:t>
            </a:r>
            <a:r>
              <a:rPr sz="1600" spc="-5" dirty="0">
                <a:latin typeface="Arial MT"/>
                <a:cs typeface="Arial MT"/>
              </a:rPr>
              <a:t> principales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</a:t>
            </a:r>
            <a:r>
              <a:rPr sz="1600" spc="-5" dirty="0">
                <a:latin typeface="Arial MT"/>
                <a:cs typeface="Arial MT"/>
              </a:rPr>
              <a:t> de arco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  <a:p>
            <a:pPr marL="12700" marR="327660">
              <a:spcBef>
                <a:spcPts val="780"/>
              </a:spcBef>
            </a:pPr>
            <a:r>
              <a:rPr sz="1600" spc="-5" dirty="0">
                <a:latin typeface="Arial MT"/>
                <a:cs typeface="Arial MT"/>
              </a:rPr>
              <a:t>Esta medida realizada conjuntamente con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 gráfica de desplazamiento</a:t>
            </a:r>
            <a:r>
              <a:rPr sz="1600" spc="-5" dirty="0">
                <a:latin typeface="Arial MT"/>
                <a:cs typeface="Arial MT"/>
              </a:rPr>
              <a:t> 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contactos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permite</a:t>
            </a:r>
            <a:r>
              <a:rPr sz="160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conocer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longitud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contactos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principales </a:t>
            </a:r>
            <a:r>
              <a:rPr sz="1600" dirty="0">
                <a:latin typeface="Arial MT"/>
                <a:cs typeface="Arial MT"/>
              </a:rPr>
              <a:t>y</a:t>
            </a:r>
            <a:r>
              <a:rPr sz="1600" spc="-5" dirty="0">
                <a:latin typeface="Arial MT"/>
                <a:cs typeface="Arial MT"/>
              </a:rPr>
              <a:t> de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arco (el </a:t>
            </a:r>
            <a:r>
              <a:rPr sz="1600" spc="-5" dirty="0" err="1">
                <a:latin typeface="Arial MT"/>
                <a:cs typeface="Arial MT"/>
              </a:rPr>
              <a:t>desgaste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smtClean="0">
                <a:latin typeface="Arial MT"/>
                <a:cs typeface="Arial MT"/>
              </a:rPr>
              <a:t>de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contactos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determinará analizando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 evolución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sus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longitudes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desde 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puesta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en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servicio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del </a:t>
            </a:r>
            <a:r>
              <a:rPr sz="1600" spc="-5" dirty="0">
                <a:latin typeface="Arial MT"/>
                <a:cs typeface="Arial MT"/>
              </a:rPr>
              <a:t>interruptor</a:t>
            </a:r>
            <a:r>
              <a:rPr sz="1600" spc="-5" dirty="0">
                <a:latin typeface="Arial MT"/>
                <a:cs typeface="Arial MT"/>
              </a:rPr>
              <a:t>).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41307" y="1314196"/>
            <a:ext cx="6857999" cy="4953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84382" y="3987546"/>
            <a:ext cx="1309370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spc="10" dirty="0">
                <a:solidFill>
                  <a:srgbClr val="FFFFFF"/>
                </a:solidFill>
                <a:latin typeface="Tahoma"/>
                <a:cs typeface="Tahoma"/>
              </a:rPr>
              <a:t>Gráfic</a:t>
            </a:r>
            <a:r>
              <a:rPr sz="1200" spc="1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 err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200" dirty="0" err="1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200" spc="10" dirty="0" err="1">
                <a:solidFill>
                  <a:srgbClr val="FFFFFF"/>
                </a:solidFill>
                <a:latin typeface="Tahoma"/>
                <a:cs typeface="Tahoma"/>
              </a:rPr>
              <a:t>splaz</a:t>
            </a:r>
            <a:r>
              <a:rPr sz="1200" spc="10" dirty="0" smtClean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lang="es-ES" sz="1200" spc="1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 smtClean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spc="-8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Tahoma"/>
                <a:cs typeface="Tahoma"/>
              </a:rPr>
              <a:t>contactos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52401" y="3396996"/>
            <a:ext cx="808990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spc="25" dirty="0" smtClean="0">
                <a:solidFill>
                  <a:srgbClr val="FFFFFF"/>
                </a:solidFill>
                <a:latin typeface="Tahoma"/>
                <a:cs typeface="Tahoma"/>
              </a:rPr>
              <a:t>Resist</a:t>
            </a:r>
            <a:r>
              <a:rPr sz="1200" spc="40" dirty="0" smtClean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200" dirty="0" smtClean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200" spc="15" dirty="0" smtClean="0">
                <a:solidFill>
                  <a:srgbClr val="FFFFFF"/>
                </a:solidFill>
                <a:latin typeface="Tahoma"/>
                <a:cs typeface="Tahoma"/>
              </a:rPr>
              <a:t>cia</a:t>
            </a:r>
            <a:r>
              <a:rPr lang="es-ES" sz="1200" spc="1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10" dirty="0" err="1" smtClean="0">
                <a:solidFill>
                  <a:srgbClr val="FFFFFF"/>
                </a:solidFill>
                <a:latin typeface="Tahoma"/>
                <a:cs typeface="Tahoma"/>
              </a:rPr>
              <a:t>dinámica</a:t>
            </a:r>
            <a:endParaRPr sz="1200" dirty="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831946" y="3004629"/>
            <a:ext cx="1334770" cy="1883410"/>
            <a:chOff x="5329377" y="3004629"/>
            <a:chExt cx="1334770" cy="1883410"/>
          </a:xfrm>
        </p:grpSpPr>
        <p:sp>
          <p:nvSpPr>
            <p:cNvPr id="7" name="object 7"/>
            <p:cNvSpPr/>
            <p:nvPr/>
          </p:nvSpPr>
          <p:spPr>
            <a:xfrm>
              <a:off x="5340489" y="3015741"/>
              <a:ext cx="1194435" cy="1651635"/>
            </a:xfrm>
            <a:custGeom>
              <a:avLst/>
              <a:gdLst/>
              <a:ahLst/>
              <a:cxnLst/>
              <a:rect l="l" t="t" r="r" b="b"/>
              <a:pathLst>
                <a:path w="1194434" h="1651635">
                  <a:moveTo>
                    <a:pt x="0" y="1632203"/>
                  </a:moveTo>
                  <a:lnTo>
                    <a:pt x="1079753" y="1645158"/>
                  </a:lnTo>
                </a:path>
                <a:path w="1194434" h="1651635">
                  <a:moveTo>
                    <a:pt x="1079753" y="1651253"/>
                  </a:moveTo>
                  <a:lnTo>
                    <a:pt x="1194053" y="0"/>
                  </a:lnTo>
                </a:path>
              </a:pathLst>
            </a:custGeom>
            <a:ln w="2222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7662" y="4705095"/>
              <a:ext cx="216407" cy="18288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238529" y="4667251"/>
            <a:ext cx="984885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spc="5" dirty="0" err="1">
                <a:solidFill>
                  <a:srgbClr val="0000FF"/>
                </a:solidFill>
                <a:latin typeface="Tahoma"/>
                <a:cs typeface="Tahoma"/>
              </a:rPr>
              <a:t>Se</a:t>
            </a:r>
            <a:r>
              <a:rPr sz="1200" spc="15" dirty="0" err="1">
                <a:solidFill>
                  <a:srgbClr val="0000FF"/>
                </a:solidFill>
                <a:latin typeface="Tahoma"/>
                <a:cs typeface="Tahoma"/>
              </a:rPr>
              <a:t>p</a:t>
            </a:r>
            <a:r>
              <a:rPr sz="1200" spc="10" dirty="0" err="1">
                <a:solidFill>
                  <a:srgbClr val="0000FF"/>
                </a:solidFill>
                <a:latin typeface="Tahoma"/>
                <a:cs typeface="Tahoma"/>
              </a:rPr>
              <a:t>aració</a:t>
            </a:r>
            <a:r>
              <a:rPr sz="1200" spc="20" dirty="0" err="1">
                <a:solidFill>
                  <a:srgbClr val="0000FF"/>
                </a:solidFill>
                <a:latin typeface="Tahoma"/>
                <a:cs typeface="Tahoma"/>
              </a:rPr>
              <a:t>n</a:t>
            </a:r>
            <a:r>
              <a:rPr sz="1200" spc="-8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spc="-10" dirty="0" smtClean="0">
                <a:solidFill>
                  <a:srgbClr val="0000FF"/>
                </a:solidFill>
                <a:latin typeface="Tahoma"/>
                <a:cs typeface="Tahoma"/>
              </a:rPr>
              <a:t>de</a:t>
            </a:r>
            <a:r>
              <a:rPr lang="es-ES" sz="1200" spc="-10" dirty="0" smtClean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spc="5" dirty="0" err="1" smtClean="0">
                <a:solidFill>
                  <a:srgbClr val="0000FF"/>
                </a:solidFill>
                <a:latin typeface="Tahoma"/>
                <a:cs typeface="Tahoma"/>
              </a:rPr>
              <a:t>contactos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50748" y="4692395"/>
            <a:ext cx="165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0" dirty="0">
                <a:latin typeface="Tahoma"/>
                <a:cs typeface="Tahoma"/>
              </a:rPr>
              <a:t>A</a:t>
            </a:r>
            <a:endParaRPr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00556" y="4323596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40" dirty="0">
                <a:latin typeface="Tahoma"/>
                <a:cs typeface="Tahoma"/>
              </a:rPr>
              <a:t>B</a:t>
            </a:r>
            <a:endParaRPr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32929" y="807719"/>
            <a:ext cx="9082405" cy="1270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spc="30" dirty="0">
                <a:solidFill>
                  <a:srgbClr val="003365"/>
                </a:solidFill>
                <a:latin typeface="Tahoma"/>
                <a:cs typeface="Tahoma"/>
              </a:rPr>
              <a:t>Explicación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5" dirty="0">
                <a:solidFill>
                  <a:srgbClr val="003365"/>
                </a:solidFill>
                <a:latin typeface="Tahoma"/>
                <a:cs typeface="Tahoma"/>
              </a:rPr>
              <a:t>un</a:t>
            </a:r>
            <a:r>
              <a:rPr sz="2000" spc="-11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0" dirty="0">
                <a:solidFill>
                  <a:srgbClr val="003365"/>
                </a:solidFill>
                <a:latin typeface="Tahoma"/>
                <a:cs typeface="Tahoma"/>
              </a:rPr>
              <a:t>registro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0" dirty="0">
                <a:solidFill>
                  <a:srgbClr val="003365"/>
                </a:solidFill>
                <a:latin typeface="Tahoma"/>
                <a:cs typeface="Tahoma"/>
              </a:rPr>
              <a:t>resistencia</a:t>
            </a:r>
            <a:r>
              <a:rPr sz="2000" spc="-11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25" dirty="0">
                <a:solidFill>
                  <a:srgbClr val="003365"/>
                </a:solidFill>
                <a:latin typeface="Tahoma"/>
                <a:cs typeface="Tahoma"/>
              </a:rPr>
              <a:t>dinámica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35" dirty="0">
                <a:solidFill>
                  <a:srgbClr val="003365"/>
                </a:solidFill>
                <a:latin typeface="Tahoma"/>
                <a:cs typeface="Tahoma"/>
              </a:rPr>
              <a:t>-Maniobra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1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5" dirty="0">
                <a:solidFill>
                  <a:srgbClr val="003365"/>
                </a:solidFill>
                <a:latin typeface="Tahoma"/>
                <a:cs typeface="Tahoma"/>
              </a:rPr>
              <a:t>cierre-apertura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400"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1900">
              <a:latin typeface="Tahoma"/>
              <a:cs typeface="Tahoma"/>
            </a:endParaRPr>
          </a:p>
          <a:p>
            <a:pPr marL="400685"/>
            <a:r>
              <a:rPr spc="20" dirty="0">
                <a:latin typeface="Tahoma"/>
                <a:cs typeface="Tahoma"/>
              </a:rPr>
              <a:t>A</a:t>
            </a:r>
            <a:endParaRPr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942447" y="2376234"/>
            <a:ext cx="1467485" cy="338455"/>
            <a:chOff x="439877" y="2376233"/>
            <a:chExt cx="1467485" cy="338455"/>
          </a:xfrm>
        </p:grpSpPr>
        <p:sp>
          <p:nvSpPr>
            <p:cNvPr id="14" name="object 14"/>
            <p:cNvSpPr/>
            <p:nvPr/>
          </p:nvSpPr>
          <p:spPr>
            <a:xfrm>
              <a:off x="860691" y="2499867"/>
              <a:ext cx="1046480" cy="90805"/>
            </a:xfrm>
            <a:custGeom>
              <a:avLst/>
              <a:gdLst/>
              <a:ahLst/>
              <a:cxnLst/>
              <a:rect l="l" t="t" r="r" b="b"/>
              <a:pathLst>
                <a:path w="1046480" h="90805">
                  <a:moveTo>
                    <a:pt x="31241" y="0"/>
                  </a:moveTo>
                  <a:lnTo>
                    <a:pt x="1046226" y="0"/>
                  </a:lnTo>
                </a:path>
                <a:path w="1046480" h="90805">
                  <a:moveTo>
                    <a:pt x="0" y="17525"/>
                  </a:moveTo>
                  <a:lnTo>
                    <a:pt x="0" y="73152"/>
                  </a:lnTo>
                </a:path>
                <a:path w="1046480" h="90805">
                  <a:moveTo>
                    <a:pt x="20574" y="0"/>
                  </a:moveTo>
                  <a:lnTo>
                    <a:pt x="0" y="14477"/>
                  </a:lnTo>
                </a:path>
                <a:path w="1046480" h="90805">
                  <a:moveTo>
                    <a:pt x="31241" y="90677"/>
                  </a:moveTo>
                  <a:lnTo>
                    <a:pt x="1046226" y="90677"/>
                  </a:lnTo>
                </a:path>
                <a:path w="1046480" h="90805">
                  <a:moveTo>
                    <a:pt x="20574" y="90677"/>
                  </a:moveTo>
                  <a:lnTo>
                    <a:pt x="0" y="76199"/>
                  </a:lnTo>
                </a:path>
              </a:pathLst>
            </a:custGeom>
            <a:ln w="952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4639" y="2380995"/>
              <a:ext cx="847725" cy="328930"/>
            </a:xfrm>
            <a:custGeom>
              <a:avLst/>
              <a:gdLst/>
              <a:ahLst/>
              <a:cxnLst/>
              <a:rect l="l" t="t" r="r" b="b"/>
              <a:pathLst>
                <a:path w="847725" h="328930">
                  <a:moveTo>
                    <a:pt x="0" y="66293"/>
                  </a:moveTo>
                  <a:lnTo>
                    <a:pt x="713993" y="66293"/>
                  </a:lnTo>
                  <a:lnTo>
                    <a:pt x="728472" y="104393"/>
                  </a:lnTo>
                </a:path>
                <a:path w="847725" h="328930">
                  <a:moveTo>
                    <a:pt x="728472" y="109727"/>
                  </a:moveTo>
                  <a:lnTo>
                    <a:pt x="819149" y="109727"/>
                  </a:lnTo>
                </a:path>
                <a:path w="847725" h="328930">
                  <a:moveTo>
                    <a:pt x="0" y="0"/>
                  </a:moveTo>
                  <a:lnTo>
                    <a:pt x="838199" y="0"/>
                  </a:lnTo>
                </a:path>
                <a:path w="847725" h="328930">
                  <a:moveTo>
                    <a:pt x="847343" y="0"/>
                  </a:moveTo>
                  <a:lnTo>
                    <a:pt x="847343" y="66293"/>
                  </a:lnTo>
                </a:path>
                <a:path w="847725" h="328930">
                  <a:moveTo>
                    <a:pt x="842772" y="71627"/>
                  </a:moveTo>
                  <a:lnTo>
                    <a:pt x="828293" y="109727"/>
                  </a:lnTo>
                </a:path>
                <a:path w="847725" h="328930">
                  <a:moveTo>
                    <a:pt x="0" y="262127"/>
                  </a:moveTo>
                  <a:lnTo>
                    <a:pt x="713994" y="262127"/>
                  </a:lnTo>
                  <a:lnTo>
                    <a:pt x="728472" y="224027"/>
                  </a:lnTo>
                </a:path>
                <a:path w="847725" h="328930">
                  <a:moveTo>
                    <a:pt x="728472" y="218693"/>
                  </a:moveTo>
                  <a:lnTo>
                    <a:pt x="819150" y="218693"/>
                  </a:lnTo>
                </a:path>
                <a:path w="847725" h="328930">
                  <a:moveTo>
                    <a:pt x="0" y="328421"/>
                  </a:moveTo>
                  <a:lnTo>
                    <a:pt x="838200" y="328421"/>
                  </a:lnTo>
                </a:path>
                <a:path w="847725" h="328930">
                  <a:moveTo>
                    <a:pt x="847344" y="328421"/>
                  </a:moveTo>
                  <a:lnTo>
                    <a:pt x="847344" y="262127"/>
                  </a:lnTo>
                </a:path>
                <a:path w="847725" h="328930">
                  <a:moveTo>
                    <a:pt x="842772" y="256793"/>
                  </a:moveTo>
                  <a:lnTo>
                    <a:pt x="828294" y="218693"/>
                  </a:lnTo>
                </a:path>
              </a:pathLst>
            </a:custGeom>
            <a:ln w="9525">
              <a:solidFill>
                <a:srgbClr val="FF34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921549" y="3187445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40" dirty="0">
                <a:latin typeface="Tahoma"/>
                <a:cs typeface="Tahoma"/>
              </a:rPr>
              <a:t>B</a:t>
            </a:r>
            <a:endParaRPr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942447" y="3785934"/>
            <a:ext cx="1468755" cy="338455"/>
            <a:chOff x="439877" y="3785933"/>
            <a:chExt cx="1468755" cy="338455"/>
          </a:xfrm>
        </p:grpSpPr>
        <p:sp>
          <p:nvSpPr>
            <p:cNvPr id="18" name="object 18"/>
            <p:cNvSpPr/>
            <p:nvPr/>
          </p:nvSpPr>
          <p:spPr>
            <a:xfrm>
              <a:off x="1279791" y="3909568"/>
              <a:ext cx="628650" cy="86360"/>
            </a:xfrm>
            <a:custGeom>
              <a:avLst/>
              <a:gdLst/>
              <a:ahLst/>
              <a:cxnLst/>
              <a:rect l="l" t="t" r="r" b="b"/>
              <a:pathLst>
                <a:path w="628650" h="86360">
                  <a:moveTo>
                    <a:pt x="19050" y="0"/>
                  </a:moveTo>
                  <a:lnTo>
                    <a:pt x="628650" y="0"/>
                  </a:lnTo>
                </a:path>
                <a:path w="628650" h="86360">
                  <a:moveTo>
                    <a:pt x="0" y="16002"/>
                  </a:moveTo>
                  <a:lnTo>
                    <a:pt x="0" y="70103"/>
                  </a:lnTo>
                </a:path>
                <a:path w="628650" h="86360">
                  <a:moveTo>
                    <a:pt x="12191" y="0"/>
                  </a:moveTo>
                  <a:lnTo>
                    <a:pt x="0" y="14477"/>
                  </a:lnTo>
                </a:path>
                <a:path w="628650" h="86360">
                  <a:moveTo>
                    <a:pt x="19050" y="86106"/>
                  </a:moveTo>
                  <a:lnTo>
                    <a:pt x="628650" y="86106"/>
                  </a:lnTo>
                </a:path>
                <a:path w="628650" h="86360">
                  <a:moveTo>
                    <a:pt x="12191" y="86106"/>
                  </a:moveTo>
                  <a:lnTo>
                    <a:pt x="0" y="71627"/>
                  </a:lnTo>
                </a:path>
              </a:pathLst>
            </a:custGeom>
            <a:ln w="952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44639" y="3790695"/>
              <a:ext cx="847725" cy="328930"/>
            </a:xfrm>
            <a:custGeom>
              <a:avLst/>
              <a:gdLst/>
              <a:ahLst/>
              <a:cxnLst/>
              <a:rect l="l" t="t" r="r" b="b"/>
              <a:pathLst>
                <a:path w="847725" h="328929">
                  <a:moveTo>
                    <a:pt x="0" y="66294"/>
                  </a:moveTo>
                  <a:lnTo>
                    <a:pt x="713994" y="66294"/>
                  </a:lnTo>
                  <a:lnTo>
                    <a:pt x="728472" y="104394"/>
                  </a:lnTo>
                </a:path>
                <a:path w="847725" h="328929">
                  <a:moveTo>
                    <a:pt x="728472" y="109728"/>
                  </a:moveTo>
                  <a:lnTo>
                    <a:pt x="819150" y="109728"/>
                  </a:lnTo>
                </a:path>
                <a:path w="847725" h="328929">
                  <a:moveTo>
                    <a:pt x="0" y="0"/>
                  </a:moveTo>
                  <a:lnTo>
                    <a:pt x="838200" y="0"/>
                  </a:lnTo>
                </a:path>
                <a:path w="847725" h="328929">
                  <a:moveTo>
                    <a:pt x="847344" y="0"/>
                  </a:moveTo>
                  <a:lnTo>
                    <a:pt x="847344" y="66294"/>
                  </a:lnTo>
                </a:path>
                <a:path w="847725" h="328929">
                  <a:moveTo>
                    <a:pt x="842772" y="71628"/>
                  </a:moveTo>
                  <a:lnTo>
                    <a:pt x="828294" y="109728"/>
                  </a:lnTo>
                </a:path>
                <a:path w="847725" h="328929">
                  <a:moveTo>
                    <a:pt x="0" y="262128"/>
                  </a:moveTo>
                  <a:lnTo>
                    <a:pt x="713994" y="262128"/>
                  </a:lnTo>
                  <a:lnTo>
                    <a:pt x="728472" y="224028"/>
                  </a:lnTo>
                </a:path>
                <a:path w="847725" h="328929">
                  <a:moveTo>
                    <a:pt x="728472" y="218694"/>
                  </a:moveTo>
                  <a:lnTo>
                    <a:pt x="819150" y="218694"/>
                  </a:lnTo>
                </a:path>
                <a:path w="847725" h="328929">
                  <a:moveTo>
                    <a:pt x="0" y="328422"/>
                  </a:moveTo>
                  <a:lnTo>
                    <a:pt x="838200" y="328422"/>
                  </a:lnTo>
                </a:path>
                <a:path w="847725" h="328929">
                  <a:moveTo>
                    <a:pt x="847344" y="328422"/>
                  </a:moveTo>
                  <a:lnTo>
                    <a:pt x="847344" y="262128"/>
                  </a:lnTo>
                </a:path>
                <a:path w="847725" h="328929">
                  <a:moveTo>
                    <a:pt x="842772" y="256794"/>
                  </a:moveTo>
                  <a:lnTo>
                    <a:pt x="828294" y="218694"/>
                  </a:lnTo>
                </a:path>
              </a:pathLst>
            </a:custGeom>
            <a:ln w="9525">
              <a:solidFill>
                <a:srgbClr val="FF34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13697" y="1314196"/>
            <a:ext cx="6857999" cy="4953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784382" y="3987546"/>
            <a:ext cx="1309370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spc="10" dirty="0">
                <a:solidFill>
                  <a:srgbClr val="FFFFFF"/>
                </a:solidFill>
                <a:latin typeface="Tahoma"/>
                <a:cs typeface="Tahoma"/>
              </a:rPr>
              <a:t>Gráfic</a:t>
            </a:r>
            <a:r>
              <a:rPr sz="1200" spc="1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 err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200" dirty="0" err="1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200" spc="10" dirty="0" err="1">
                <a:solidFill>
                  <a:srgbClr val="FFFFFF"/>
                </a:solidFill>
                <a:latin typeface="Tahoma"/>
                <a:cs typeface="Tahoma"/>
              </a:rPr>
              <a:t>splaz</a:t>
            </a:r>
            <a:r>
              <a:rPr sz="1200" spc="10" dirty="0" smtClean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lang="es-ES" sz="1200" spc="1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" dirty="0" smtClean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200" spc="-8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Tahoma"/>
                <a:cs typeface="Tahoma"/>
              </a:rPr>
              <a:t>contactos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14301" y="3396996"/>
            <a:ext cx="808990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spc="25" dirty="0" smtClean="0">
                <a:solidFill>
                  <a:srgbClr val="FFFFFF"/>
                </a:solidFill>
                <a:latin typeface="Tahoma"/>
                <a:cs typeface="Tahoma"/>
              </a:rPr>
              <a:t>Resist</a:t>
            </a:r>
            <a:r>
              <a:rPr sz="1200" spc="40" dirty="0" smtClean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200" dirty="0" smtClean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200" spc="15" dirty="0" smtClean="0">
                <a:solidFill>
                  <a:srgbClr val="FFFFFF"/>
                </a:solidFill>
                <a:latin typeface="Tahoma"/>
                <a:cs typeface="Tahoma"/>
              </a:rPr>
              <a:t>cia</a:t>
            </a:r>
            <a:r>
              <a:rPr lang="es-ES" sz="1200" spc="1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10" dirty="0" err="1" smtClean="0">
                <a:solidFill>
                  <a:srgbClr val="FFFFFF"/>
                </a:solidFill>
                <a:latin typeface="Tahoma"/>
                <a:cs typeface="Tahoma"/>
              </a:rPr>
              <a:t>dinámica</a:t>
            </a:r>
            <a:endParaRPr sz="1200" dirty="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831946" y="2342641"/>
            <a:ext cx="2024380" cy="2519680"/>
            <a:chOff x="5329377" y="2342641"/>
            <a:chExt cx="2024380" cy="2519680"/>
          </a:xfrm>
        </p:grpSpPr>
        <p:sp>
          <p:nvSpPr>
            <p:cNvPr id="6" name="object 6"/>
            <p:cNvSpPr/>
            <p:nvPr/>
          </p:nvSpPr>
          <p:spPr>
            <a:xfrm>
              <a:off x="5340489" y="4234941"/>
              <a:ext cx="1054100" cy="438150"/>
            </a:xfrm>
            <a:custGeom>
              <a:avLst/>
              <a:gdLst/>
              <a:ahLst/>
              <a:cxnLst/>
              <a:rect l="l" t="t" r="r" b="b"/>
              <a:pathLst>
                <a:path w="1054100" h="438150">
                  <a:moveTo>
                    <a:pt x="965453" y="432053"/>
                  </a:moveTo>
                  <a:lnTo>
                    <a:pt x="1053832" y="0"/>
                  </a:lnTo>
                </a:path>
                <a:path w="1054100" h="438150">
                  <a:moveTo>
                    <a:pt x="0" y="413003"/>
                  </a:moveTo>
                  <a:lnTo>
                    <a:pt x="965453" y="438150"/>
                  </a:lnTo>
                </a:path>
              </a:pathLst>
            </a:custGeom>
            <a:ln w="2222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555117" y="4138929"/>
              <a:ext cx="287655" cy="96520"/>
            </a:xfrm>
            <a:custGeom>
              <a:avLst/>
              <a:gdLst/>
              <a:ahLst/>
              <a:cxnLst/>
              <a:rect l="l" t="t" r="r" b="b"/>
              <a:pathLst>
                <a:path w="287654" h="96520">
                  <a:moveTo>
                    <a:pt x="205910" y="55477"/>
                  </a:moveTo>
                  <a:lnTo>
                    <a:pt x="200150" y="27928"/>
                  </a:lnTo>
                  <a:lnTo>
                    <a:pt x="0" y="67817"/>
                  </a:lnTo>
                  <a:lnTo>
                    <a:pt x="6083" y="96012"/>
                  </a:lnTo>
                  <a:lnTo>
                    <a:pt x="205910" y="55477"/>
                  </a:lnTo>
                  <a:close/>
                </a:path>
                <a:path w="287654" h="96520">
                  <a:moveTo>
                    <a:pt x="287274" y="25146"/>
                  </a:moveTo>
                  <a:lnTo>
                    <a:pt x="194310" y="0"/>
                  </a:lnTo>
                  <a:lnTo>
                    <a:pt x="200150" y="27928"/>
                  </a:lnTo>
                  <a:lnTo>
                    <a:pt x="214109" y="25146"/>
                  </a:lnTo>
                  <a:lnTo>
                    <a:pt x="220205" y="52577"/>
                  </a:lnTo>
                  <a:lnTo>
                    <a:pt x="220205" y="77311"/>
                  </a:lnTo>
                  <a:lnTo>
                    <a:pt x="287274" y="25146"/>
                  </a:lnTo>
                  <a:close/>
                </a:path>
                <a:path w="287654" h="96520">
                  <a:moveTo>
                    <a:pt x="220205" y="52577"/>
                  </a:moveTo>
                  <a:lnTo>
                    <a:pt x="214109" y="25146"/>
                  </a:lnTo>
                  <a:lnTo>
                    <a:pt x="200150" y="27928"/>
                  </a:lnTo>
                  <a:lnTo>
                    <a:pt x="205910" y="55477"/>
                  </a:lnTo>
                  <a:lnTo>
                    <a:pt x="220205" y="52577"/>
                  </a:lnTo>
                  <a:close/>
                </a:path>
                <a:path w="287654" h="96520">
                  <a:moveTo>
                    <a:pt x="220205" y="77311"/>
                  </a:moveTo>
                  <a:lnTo>
                    <a:pt x="220205" y="52577"/>
                  </a:lnTo>
                  <a:lnTo>
                    <a:pt x="205910" y="55477"/>
                  </a:lnTo>
                  <a:lnTo>
                    <a:pt x="211836" y="83820"/>
                  </a:lnTo>
                  <a:lnTo>
                    <a:pt x="220205" y="77311"/>
                  </a:lnTo>
                  <a:close/>
                </a:path>
              </a:pathLst>
            </a:custGeom>
            <a:solidFill>
              <a:srgbClr val="010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383667" y="4228845"/>
              <a:ext cx="114300" cy="5080"/>
            </a:xfrm>
            <a:custGeom>
              <a:avLst/>
              <a:gdLst/>
              <a:ahLst/>
              <a:cxnLst/>
              <a:rect l="l" t="t" r="r" b="b"/>
              <a:pathLst>
                <a:path w="114300" h="5079">
                  <a:moveTo>
                    <a:pt x="-11112" y="2286"/>
                  </a:moveTo>
                  <a:lnTo>
                    <a:pt x="125412" y="2286"/>
                  </a:lnTo>
                </a:path>
              </a:pathLst>
            </a:custGeom>
            <a:ln w="26797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83477" y="3015741"/>
              <a:ext cx="51435" cy="1207135"/>
            </a:xfrm>
            <a:custGeom>
              <a:avLst/>
              <a:gdLst/>
              <a:ahLst/>
              <a:cxnLst/>
              <a:rect l="l" t="t" r="r" b="b"/>
              <a:pathLst>
                <a:path w="51434" h="1207135">
                  <a:moveTo>
                    <a:pt x="0" y="1207008"/>
                  </a:moveTo>
                  <a:lnTo>
                    <a:pt x="51066" y="0"/>
                  </a:lnTo>
                </a:path>
              </a:pathLst>
            </a:custGeom>
            <a:ln w="2222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439293" y="2571496"/>
              <a:ext cx="63500" cy="1625600"/>
            </a:xfrm>
            <a:custGeom>
              <a:avLst/>
              <a:gdLst/>
              <a:ahLst/>
              <a:cxnLst/>
              <a:rect l="l" t="t" r="r" b="b"/>
              <a:pathLst>
                <a:path w="63500" h="1625600">
                  <a:moveTo>
                    <a:pt x="0" y="1625345"/>
                  </a:moveTo>
                  <a:lnTo>
                    <a:pt x="63233" y="0"/>
                  </a:lnTo>
                </a:path>
              </a:pathLst>
            </a:custGeom>
            <a:ln w="22225">
              <a:solidFill>
                <a:srgbClr val="0101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40577" y="2348991"/>
              <a:ext cx="1206500" cy="300355"/>
            </a:xfrm>
            <a:custGeom>
              <a:avLst/>
              <a:gdLst/>
              <a:ahLst/>
              <a:cxnLst/>
              <a:rect l="l" t="t" r="r" b="b"/>
              <a:pathLst>
                <a:path w="1206500" h="300355">
                  <a:moveTo>
                    <a:pt x="0" y="0"/>
                  </a:moveTo>
                  <a:lnTo>
                    <a:pt x="1206245" y="3048"/>
                  </a:lnTo>
                </a:path>
                <a:path w="1206500" h="300355">
                  <a:moveTo>
                    <a:pt x="381000" y="292608"/>
                  </a:moveTo>
                  <a:lnTo>
                    <a:pt x="1206245" y="300228"/>
                  </a:lnTo>
                </a:path>
                <a:path w="1206500" h="300355">
                  <a:moveTo>
                    <a:pt x="9143" y="225552"/>
                  </a:moveTo>
                  <a:lnTo>
                    <a:pt x="368045" y="228600"/>
                  </a:lnTo>
                </a:path>
              </a:pathLst>
            </a:custGeom>
            <a:ln w="12700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58521" y="4679950"/>
              <a:ext cx="217170" cy="18211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998095" y="2348991"/>
              <a:ext cx="1303020" cy="704850"/>
            </a:xfrm>
            <a:custGeom>
              <a:avLst/>
              <a:gdLst/>
              <a:ahLst/>
              <a:cxnLst/>
              <a:rect l="l" t="t" r="r" b="b"/>
              <a:pathLst>
                <a:path w="1303020" h="704850">
                  <a:moveTo>
                    <a:pt x="250698" y="60198"/>
                  </a:moveTo>
                  <a:lnTo>
                    <a:pt x="224764" y="9906"/>
                  </a:lnTo>
                  <a:lnTo>
                    <a:pt x="199631" y="60198"/>
                  </a:lnTo>
                  <a:lnTo>
                    <a:pt x="215646" y="60198"/>
                  </a:lnTo>
                  <a:lnTo>
                    <a:pt x="215646" y="184404"/>
                  </a:lnTo>
                  <a:lnTo>
                    <a:pt x="199631" y="184404"/>
                  </a:lnTo>
                  <a:lnTo>
                    <a:pt x="215646" y="216928"/>
                  </a:lnTo>
                  <a:lnTo>
                    <a:pt x="224764" y="235458"/>
                  </a:lnTo>
                  <a:lnTo>
                    <a:pt x="234696" y="215925"/>
                  </a:lnTo>
                  <a:lnTo>
                    <a:pt x="250698" y="184404"/>
                  </a:lnTo>
                  <a:lnTo>
                    <a:pt x="234696" y="184404"/>
                  </a:lnTo>
                  <a:lnTo>
                    <a:pt x="234696" y="60198"/>
                  </a:lnTo>
                  <a:lnTo>
                    <a:pt x="250698" y="60198"/>
                  </a:lnTo>
                  <a:close/>
                </a:path>
                <a:path w="1303020" h="704850">
                  <a:moveTo>
                    <a:pt x="412229" y="646176"/>
                  </a:moveTo>
                  <a:lnTo>
                    <a:pt x="322326" y="612660"/>
                  </a:lnTo>
                  <a:lnTo>
                    <a:pt x="325424" y="641642"/>
                  </a:lnTo>
                  <a:lnTo>
                    <a:pt x="0" y="676656"/>
                  </a:lnTo>
                  <a:lnTo>
                    <a:pt x="3048" y="704850"/>
                  </a:lnTo>
                  <a:lnTo>
                    <a:pt x="328447" y="669836"/>
                  </a:lnTo>
                  <a:lnTo>
                    <a:pt x="331470" y="697992"/>
                  </a:lnTo>
                  <a:lnTo>
                    <a:pt x="342900" y="690664"/>
                  </a:lnTo>
                  <a:lnTo>
                    <a:pt x="412229" y="646176"/>
                  </a:lnTo>
                  <a:close/>
                </a:path>
                <a:path w="1303020" h="704850">
                  <a:moveTo>
                    <a:pt x="1303020" y="51054"/>
                  </a:moveTo>
                  <a:lnTo>
                    <a:pt x="1277874" y="0"/>
                  </a:lnTo>
                  <a:lnTo>
                    <a:pt x="1251953" y="51054"/>
                  </a:lnTo>
                  <a:lnTo>
                    <a:pt x="1267955" y="51054"/>
                  </a:lnTo>
                  <a:lnTo>
                    <a:pt x="1267955" y="256032"/>
                  </a:lnTo>
                  <a:lnTo>
                    <a:pt x="1251953" y="256032"/>
                  </a:lnTo>
                  <a:lnTo>
                    <a:pt x="1267955" y="287083"/>
                  </a:lnTo>
                  <a:lnTo>
                    <a:pt x="1277874" y="306324"/>
                  </a:lnTo>
                  <a:lnTo>
                    <a:pt x="1287005" y="288074"/>
                  </a:lnTo>
                  <a:lnTo>
                    <a:pt x="1303020" y="256032"/>
                  </a:lnTo>
                  <a:lnTo>
                    <a:pt x="1287005" y="256032"/>
                  </a:lnTo>
                  <a:lnTo>
                    <a:pt x="1287005" y="51054"/>
                  </a:lnTo>
                  <a:lnTo>
                    <a:pt x="1303020" y="51054"/>
                  </a:lnTo>
                  <a:close/>
                </a:path>
              </a:pathLst>
            </a:custGeom>
            <a:solidFill>
              <a:srgbClr val="010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429029" y="3993641"/>
            <a:ext cx="16783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spc="5" dirty="0">
                <a:solidFill>
                  <a:srgbClr val="0000FF"/>
                </a:solidFill>
                <a:latin typeface="Tahoma"/>
                <a:cs typeface="Tahoma"/>
              </a:rPr>
              <a:t>Se</a:t>
            </a:r>
            <a:r>
              <a:rPr sz="1200" spc="15" dirty="0">
                <a:solidFill>
                  <a:srgbClr val="0000FF"/>
                </a:solidFill>
                <a:latin typeface="Tahoma"/>
                <a:cs typeface="Tahoma"/>
              </a:rPr>
              <a:t>p</a:t>
            </a:r>
            <a:r>
              <a:rPr sz="1200" spc="10" dirty="0">
                <a:solidFill>
                  <a:srgbClr val="0000FF"/>
                </a:solidFill>
                <a:latin typeface="Tahoma"/>
                <a:cs typeface="Tahoma"/>
              </a:rPr>
              <a:t>aració</a:t>
            </a:r>
            <a:r>
              <a:rPr sz="1200" spc="20" dirty="0">
                <a:solidFill>
                  <a:srgbClr val="0000FF"/>
                </a:solidFill>
                <a:latin typeface="Tahoma"/>
                <a:cs typeface="Tahoma"/>
              </a:rPr>
              <a:t>n</a:t>
            </a:r>
            <a:r>
              <a:rPr sz="1200" spc="-8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00FF"/>
                </a:solidFill>
                <a:latin typeface="Tahoma"/>
                <a:cs typeface="Tahoma"/>
              </a:rPr>
              <a:t>d</a:t>
            </a:r>
            <a:r>
              <a:rPr sz="1200" spc="-5" dirty="0">
                <a:solidFill>
                  <a:srgbClr val="0000FF"/>
                </a:solidFill>
                <a:latin typeface="Tahoma"/>
                <a:cs typeface="Tahoma"/>
              </a:rPr>
              <a:t>e</a:t>
            </a:r>
            <a:r>
              <a:rPr sz="1200" spc="-8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dirty="0" err="1" smtClean="0">
                <a:solidFill>
                  <a:srgbClr val="0000FF"/>
                </a:solidFill>
                <a:latin typeface="Tahoma"/>
                <a:cs typeface="Tahoma"/>
              </a:rPr>
              <a:t>conta</a:t>
            </a:r>
            <a:r>
              <a:rPr sz="1200" spc="10" dirty="0" err="1" smtClean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spc="-10" dirty="0" err="1" smtClean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r>
              <a:rPr sz="1200" spc="-15" dirty="0" err="1" smtClean="0">
                <a:solidFill>
                  <a:srgbClr val="0000FF"/>
                </a:solidFill>
                <a:latin typeface="Tahoma"/>
                <a:cs typeface="Tahoma"/>
              </a:rPr>
              <a:t>o</a:t>
            </a:r>
            <a:r>
              <a:rPr sz="1200" spc="45" dirty="0" err="1" smtClean="0">
                <a:solidFill>
                  <a:srgbClr val="0000FF"/>
                </a:solidFill>
                <a:latin typeface="Tahoma"/>
                <a:cs typeface="Tahoma"/>
              </a:rPr>
              <a:t>s</a:t>
            </a:r>
            <a:r>
              <a:rPr lang="es-ES" sz="1200" spc="45" dirty="0" smtClean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spc="-5" dirty="0" smtClean="0">
                <a:solidFill>
                  <a:srgbClr val="0000FF"/>
                </a:solidFill>
                <a:latin typeface="Tahoma"/>
                <a:cs typeface="Tahoma"/>
              </a:rPr>
              <a:t>de</a:t>
            </a:r>
            <a:r>
              <a:rPr sz="1200" spc="-75" dirty="0" smtClean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spc="15" dirty="0">
                <a:solidFill>
                  <a:srgbClr val="0000FF"/>
                </a:solidFill>
                <a:latin typeface="Tahoma"/>
                <a:cs typeface="Tahoma"/>
              </a:rPr>
              <a:t>arco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149374" y="4641341"/>
            <a:ext cx="1670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spc="10" dirty="0" err="1" smtClean="0">
                <a:solidFill>
                  <a:srgbClr val="0000FF"/>
                </a:solidFill>
                <a:latin typeface="Tahoma"/>
                <a:cs typeface="Tahoma"/>
              </a:rPr>
              <a:t>Separación</a:t>
            </a:r>
            <a:r>
              <a:rPr lang="es-ES" sz="1200" spc="10" dirty="0" smtClean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spc="-10" dirty="0" smtClean="0">
                <a:solidFill>
                  <a:srgbClr val="0000FF"/>
                </a:solidFill>
                <a:latin typeface="Tahoma"/>
                <a:cs typeface="Tahoma"/>
              </a:rPr>
              <a:t>de</a:t>
            </a:r>
            <a:r>
              <a:rPr lang="es-ES" sz="1200" spc="-10" dirty="0" smtClean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spc="10" dirty="0" err="1" smtClean="0">
                <a:solidFill>
                  <a:srgbClr val="0000FF"/>
                </a:solidFill>
                <a:latin typeface="Tahoma"/>
                <a:cs typeface="Tahoma"/>
              </a:rPr>
              <a:t>contactos</a:t>
            </a:r>
            <a:r>
              <a:rPr sz="1200" spc="-75" dirty="0" smtClean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ahoma"/>
                <a:cs typeface="Tahoma"/>
              </a:rPr>
              <a:t>de</a:t>
            </a:r>
            <a:r>
              <a:rPr sz="1200" spc="-7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spc="35" dirty="0">
                <a:solidFill>
                  <a:srgbClr val="0000FF"/>
                </a:solidFill>
                <a:latin typeface="Tahoma"/>
                <a:cs typeface="Tahoma"/>
              </a:rPr>
              <a:t>p</a:t>
            </a:r>
            <a:r>
              <a:rPr sz="1200" spc="15" dirty="0">
                <a:solidFill>
                  <a:srgbClr val="0000FF"/>
                </a:solidFill>
                <a:latin typeface="Tahoma"/>
                <a:cs typeface="Tahoma"/>
              </a:rPr>
              <a:t>r</a:t>
            </a:r>
            <a:r>
              <a:rPr sz="1200" spc="25" dirty="0">
                <a:solidFill>
                  <a:srgbClr val="0000FF"/>
                </a:solidFill>
                <a:latin typeface="Tahoma"/>
                <a:cs typeface="Tahoma"/>
              </a:rPr>
              <a:t>incipales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89281" y="2926841"/>
            <a:ext cx="15328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0" dirty="0">
                <a:solidFill>
                  <a:srgbClr val="0000FF"/>
                </a:solidFill>
                <a:latin typeface="Tahoma"/>
                <a:cs typeface="Tahoma"/>
              </a:rPr>
              <a:t>desgaste</a:t>
            </a:r>
            <a:r>
              <a:rPr sz="1200" spc="-7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0000FF"/>
                </a:solidFill>
                <a:latin typeface="Tahoma"/>
                <a:cs typeface="Tahoma"/>
              </a:rPr>
              <a:t>de</a:t>
            </a:r>
            <a:r>
              <a:rPr sz="1200" spc="-7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spc="10" dirty="0">
                <a:solidFill>
                  <a:srgbClr val="0000FF"/>
                </a:solidFill>
                <a:latin typeface="Tahoma"/>
                <a:cs typeface="Tahoma"/>
              </a:rPr>
              <a:t>contactos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73274" y="2405633"/>
            <a:ext cx="107061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0000FF"/>
                </a:solidFill>
                <a:latin typeface="Tahoma"/>
                <a:cs typeface="Tahoma"/>
              </a:rPr>
              <a:t>Pen</a:t>
            </a:r>
            <a:r>
              <a:rPr sz="1000" spc="20" dirty="0">
                <a:solidFill>
                  <a:srgbClr val="0000FF"/>
                </a:solidFill>
                <a:latin typeface="Tahoma"/>
                <a:cs typeface="Tahoma"/>
              </a:rPr>
              <a:t>e</a:t>
            </a:r>
            <a:r>
              <a:rPr sz="1000" spc="-5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r>
              <a:rPr sz="1000" spc="55" dirty="0">
                <a:solidFill>
                  <a:srgbClr val="0000FF"/>
                </a:solidFill>
                <a:latin typeface="Tahoma"/>
                <a:cs typeface="Tahoma"/>
              </a:rPr>
              <a:t>r</a:t>
            </a:r>
            <a:r>
              <a:rPr sz="1000" dirty="0">
                <a:solidFill>
                  <a:srgbClr val="0000FF"/>
                </a:solidFill>
                <a:latin typeface="Tahoma"/>
                <a:cs typeface="Tahoma"/>
              </a:rPr>
              <a:t>a</a:t>
            </a:r>
            <a:r>
              <a:rPr sz="1000" spc="2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000" spc="-5" dirty="0">
                <a:solidFill>
                  <a:srgbClr val="0000FF"/>
                </a:solidFill>
                <a:latin typeface="Tahoma"/>
                <a:cs typeface="Tahoma"/>
              </a:rPr>
              <a:t>i</a:t>
            </a:r>
            <a:r>
              <a:rPr sz="1000" spc="5" dirty="0">
                <a:solidFill>
                  <a:srgbClr val="0000FF"/>
                </a:solidFill>
                <a:latin typeface="Tahoma"/>
                <a:cs typeface="Tahoma"/>
              </a:rPr>
              <a:t>ón</a:t>
            </a:r>
            <a:r>
              <a:rPr sz="1000" spc="-7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000" dirty="0">
                <a:solidFill>
                  <a:srgbClr val="0000FF"/>
                </a:solidFill>
                <a:latin typeface="Tahoma"/>
                <a:cs typeface="Tahoma"/>
              </a:rPr>
              <a:t>i</a:t>
            </a:r>
            <a:r>
              <a:rPr sz="1000" spc="20" dirty="0">
                <a:solidFill>
                  <a:srgbClr val="0000FF"/>
                </a:solidFill>
                <a:latin typeface="Tahoma"/>
                <a:cs typeface="Tahoma"/>
              </a:rPr>
              <a:t>n</a:t>
            </a:r>
            <a:r>
              <a:rPr sz="1000" spc="10" dirty="0">
                <a:solidFill>
                  <a:srgbClr val="0000FF"/>
                </a:solidFill>
                <a:latin typeface="Tahoma"/>
                <a:cs typeface="Tahoma"/>
              </a:rPr>
              <a:t>ici</a:t>
            </a:r>
            <a:r>
              <a:rPr sz="1000" spc="25" dirty="0">
                <a:solidFill>
                  <a:srgbClr val="0000FF"/>
                </a:solidFill>
                <a:latin typeface="Tahoma"/>
                <a:cs typeface="Tahoma"/>
              </a:rPr>
              <a:t>a</a:t>
            </a:r>
            <a:r>
              <a:rPr sz="1000" spc="65" dirty="0">
                <a:solidFill>
                  <a:srgbClr val="0000FF"/>
                </a:solidFill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95424" y="2304289"/>
            <a:ext cx="12776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000" spc="10" dirty="0" err="1">
                <a:solidFill>
                  <a:srgbClr val="0000FF"/>
                </a:solidFill>
                <a:latin typeface="Tahoma"/>
                <a:cs typeface="Tahoma"/>
              </a:rPr>
              <a:t>Penetración</a:t>
            </a:r>
            <a:r>
              <a:rPr sz="1000" spc="1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000" spc="-5" dirty="0" smtClean="0">
                <a:solidFill>
                  <a:srgbClr val="0000FF"/>
                </a:solidFill>
                <a:latin typeface="Tahoma"/>
                <a:cs typeface="Tahoma"/>
              </a:rPr>
              <a:t>con</a:t>
            </a:r>
            <a:r>
              <a:rPr lang="es-ES" sz="1000" spc="-5" dirty="0" smtClean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000" spc="-10" dirty="0" err="1" smtClean="0">
                <a:solidFill>
                  <a:srgbClr val="0000FF"/>
                </a:solidFill>
                <a:latin typeface="Tahoma"/>
                <a:cs typeface="Tahoma"/>
              </a:rPr>
              <a:t>d</a:t>
            </a:r>
            <a:r>
              <a:rPr sz="1000" spc="-5" dirty="0" err="1" smtClean="0">
                <a:solidFill>
                  <a:srgbClr val="0000FF"/>
                </a:solidFill>
                <a:latin typeface="Tahoma"/>
                <a:cs typeface="Tahoma"/>
              </a:rPr>
              <a:t>e</a:t>
            </a:r>
            <a:r>
              <a:rPr sz="1000" spc="10" dirty="0" err="1" smtClean="0">
                <a:solidFill>
                  <a:srgbClr val="0000FF"/>
                </a:solidFill>
                <a:latin typeface="Tahoma"/>
                <a:cs typeface="Tahoma"/>
              </a:rPr>
              <a:t>s</a:t>
            </a:r>
            <a:r>
              <a:rPr sz="1000" spc="20" dirty="0" err="1" smtClean="0">
                <a:solidFill>
                  <a:srgbClr val="0000FF"/>
                </a:solidFill>
                <a:latin typeface="Tahoma"/>
                <a:cs typeface="Tahoma"/>
              </a:rPr>
              <a:t>g</a:t>
            </a:r>
            <a:r>
              <a:rPr sz="1000" dirty="0" err="1" smtClean="0">
                <a:solidFill>
                  <a:srgbClr val="0000FF"/>
                </a:solidFill>
                <a:latin typeface="Tahoma"/>
                <a:cs typeface="Tahoma"/>
              </a:rPr>
              <a:t>a</a:t>
            </a:r>
            <a:r>
              <a:rPr sz="1000" spc="50" dirty="0" err="1" smtClean="0">
                <a:solidFill>
                  <a:srgbClr val="0000FF"/>
                </a:solidFill>
                <a:latin typeface="Tahoma"/>
                <a:cs typeface="Tahoma"/>
              </a:rPr>
              <a:t>s</a:t>
            </a:r>
            <a:r>
              <a:rPr sz="1000" spc="-5" dirty="0" err="1" smtClean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r>
              <a:rPr sz="1000" dirty="0" err="1" smtClean="0">
                <a:solidFill>
                  <a:srgbClr val="0000FF"/>
                </a:solidFill>
                <a:latin typeface="Tahoma"/>
                <a:cs typeface="Tahoma"/>
              </a:rPr>
              <a:t>e</a:t>
            </a:r>
            <a:r>
              <a:rPr sz="1000" spc="-65" dirty="0" smtClean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000" spc="-10" dirty="0">
                <a:solidFill>
                  <a:srgbClr val="0000FF"/>
                </a:solidFill>
                <a:latin typeface="Tahoma"/>
                <a:cs typeface="Tahoma"/>
              </a:rPr>
              <a:t>d</a:t>
            </a:r>
            <a:r>
              <a:rPr sz="1000" spc="-5" dirty="0">
                <a:solidFill>
                  <a:srgbClr val="0000FF"/>
                </a:solidFill>
                <a:latin typeface="Tahoma"/>
                <a:cs typeface="Tahoma"/>
              </a:rPr>
              <a:t>e</a:t>
            </a:r>
            <a:r>
              <a:rPr sz="1000" spc="-7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000" dirty="0">
                <a:solidFill>
                  <a:srgbClr val="0000FF"/>
                </a:solidFill>
                <a:latin typeface="Tahoma"/>
                <a:cs typeface="Tahoma"/>
              </a:rPr>
              <a:t>co</a:t>
            </a:r>
            <a:r>
              <a:rPr sz="1000" spc="10" dirty="0">
                <a:solidFill>
                  <a:srgbClr val="0000FF"/>
                </a:solidFill>
                <a:latin typeface="Tahoma"/>
                <a:cs typeface="Tahoma"/>
              </a:rPr>
              <a:t>n</a:t>
            </a:r>
            <a:r>
              <a:rPr sz="1000" spc="-1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r>
              <a:rPr sz="1000" spc="10" dirty="0">
                <a:solidFill>
                  <a:srgbClr val="0000FF"/>
                </a:solidFill>
                <a:latin typeface="Tahoma"/>
                <a:cs typeface="Tahoma"/>
              </a:rPr>
              <a:t>a</a:t>
            </a:r>
            <a:r>
              <a:rPr sz="1000" spc="1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000" spc="-15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r>
              <a:rPr sz="1000" spc="-10" dirty="0">
                <a:solidFill>
                  <a:srgbClr val="0000FF"/>
                </a:solidFill>
                <a:latin typeface="Tahoma"/>
                <a:cs typeface="Tahoma"/>
              </a:rPr>
              <a:t>o</a:t>
            </a:r>
            <a:r>
              <a:rPr sz="1000" spc="50" dirty="0">
                <a:solidFill>
                  <a:srgbClr val="0000FF"/>
                </a:solidFill>
                <a:latin typeface="Tahoma"/>
                <a:cs typeface="Tahoma"/>
              </a:rPr>
              <a:t>s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950748" y="4692395"/>
            <a:ext cx="165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0" dirty="0">
                <a:latin typeface="Tahoma"/>
                <a:cs typeface="Tahoma"/>
              </a:rPr>
              <a:t>A</a:t>
            </a:r>
            <a:endParaRPr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776747" y="3917441"/>
            <a:ext cx="171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65" dirty="0">
                <a:latin typeface="Tahoma"/>
                <a:cs typeface="Tahoma"/>
              </a:rPr>
              <a:t>C</a:t>
            </a:r>
            <a:endParaRPr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598440" y="4323596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40" dirty="0">
                <a:latin typeface="Tahoma"/>
                <a:cs typeface="Tahoma"/>
              </a:rPr>
              <a:t>B</a:t>
            </a:r>
            <a:endParaRPr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32929" y="879349"/>
            <a:ext cx="9082405" cy="11982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spc="30" dirty="0">
                <a:solidFill>
                  <a:srgbClr val="003365"/>
                </a:solidFill>
                <a:latin typeface="Tahoma"/>
                <a:cs typeface="Tahoma"/>
              </a:rPr>
              <a:t>Explicación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5" dirty="0">
                <a:solidFill>
                  <a:srgbClr val="003365"/>
                </a:solidFill>
                <a:latin typeface="Tahoma"/>
                <a:cs typeface="Tahoma"/>
              </a:rPr>
              <a:t>un</a:t>
            </a:r>
            <a:r>
              <a:rPr sz="2000" spc="-11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0" dirty="0">
                <a:solidFill>
                  <a:srgbClr val="003365"/>
                </a:solidFill>
                <a:latin typeface="Tahoma"/>
                <a:cs typeface="Tahoma"/>
              </a:rPr>
              <a:t>registro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0" dirty="0">
                <a:solidFill>
                  <a:srgbClr val="003365"/>
                </a:solidFill>
                <a:latin typeface="Tahoma"/>
                <a:cs typeface="Tahoma"/>
              </a:rPr>
              <a:t>resistencia</a:t>
            </a:r>
            <a:r>
              <a:rPr sz="2000" spc="-11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25" dirty="0">
                <a:solidFill>
                  <a:srgbClr val="003365"/>
                </a:solidFill>
                <a:latin typeface="Tahoma"/>
                <a:cs typeface="Tahoma"/>
              </a:rPr>
              <a:t>dinámica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35" dirty="0">
                <a:solidFill>
                  <a:srgbClr val="003365"/>
                </a:solidFill>
                <a:latin typeface="Tahoma"/>
                <a:cs typeface="Tahoma"/>
              </a:rPr>
              <a:t>-Maniobra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1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5" dirty="0">
                <a:solidFill>
                  <a:srgbClr val="003365"/>
                </a:solidFill>
                <a:latin typeface="Tahoma"/>
                <a:cs typeface="Tahoma"/>
              </a:rPr>
              <a:t>cierre-apertura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400">
              <a:latin typeface="Tahoma"/>
              <a:cs typeface="Tahoma"/>
            </a:endParaRPr>
          </a:p>
          <a:p>
            <a:pPr marL="400685">
              <a:spcBef>
                <a:spcPts val="1780"/>
              </a:spcBef>
            </a:pPr>
            <a:r>
              <a:rPr spc="20" dirty="0">
                <a:latin typeface="Tahoma"/>
                <a:cs typeface="Tahoma"/>
              </a:rPr>
              <a:t>A</a:t>
            </a:r>
            <a:endParaRPr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942446" y="2118677"/>
            <a:ext cx="1485900" cy="853440"/>
            <a:chOff x="439877" y="2118677"/>
            <a:chExt cx="1485900" cy="853440"/>
          </a:xfrm>
        </p:grpSpPr>
        <p:sp>
          <p:nvSpPr>
            <p:cNvPr id="24" name="object 24"/>
            <p:cNvSpPr/>
            <p:nvPr/>
          </p:nvSpPr>
          <p:spPr>
            <a:xfrm>
              <a:off x="1063383" y="2123439"/>
              <a:ext cx="848360" cy="109855"/>
            </a:xfrm>
            <a:custGeom>
              <a:avLst/>
              <a:gdLst/>
              <a:ahLst/>
              <a:cxnLst/>
              <a:rect l="l" t="t" r="r" b="b"/>
              <a:pathLst>
                <a:path w="848360" h="109855">
                  <a:moveTo>
                    <a:pt x="848106" y="0"/>
                  </a:moveTo>
                  <a:lnTo>
                    <a:pt x="9906" y="0"/>
                  </a:lnTo>
                </a:path>
                <a:path w="848360" h="109855">
                  <a:moveTo>
                    <a:pt x="848106" y="67056"/>
                  </a:moveTo>
                  <a:lnTo>
                    <a:pt x="133350" y="67056"/>
                  </a:lnTo>
                  <a:lnTo>
                    <a:pt x="119634" y="105156"/>
                  </a:lnTo>
                </a:path>
                <a:path w="848360" h="109855">
                  <a:moveTo>
                    <a:pt x="119634" y="109728"/>
                  </a:moveTo>
                  <a:lnTo>
                    <a:pt x="28956" y="109728"/>
                  </a:lnTo>
                </a:path>
                <a:path w="848360" h="109855">
                  <a:moveTo>
                    <a:pt x="0" y="0"/>
                  </a:moveTo>
                  <a:lnTo>
                    <a:pt x="0" y="67056"/>
                  </a:lnTo>
                </a:path>
                <a:path w="848360" h="109855">
                  <a:moveTo>
                    <a:pt x="5334" y="71628"/>
                  </a:moveTo>
                  <a:lnTo>
                    <a:pt x="19050" y="109728"/>
                  </a:lnTo>
                </a:path>
              </a:pathLst>
            </a:custGeom>
            <a:ln w="952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40067" y="2243073"/>
              <a:ext cx="781050" cy="0"/>
            </a:xfrm>
            <a:custGeom>
              <a:avLst/>
              <a:gdLst/>
              <a:ahLst/>
              <a:cxnLst/>
              <a:rect l="l" t="t" r="r" b="b"/>
              <a:pathLst>
                <a:path w="781050">
                  <a:moveTo>
                    <a:pt x="0" y="0"/>
                  </a:moveTo>
                  <a:lnTo>
                    <a:pt x="781050" y="0"/>
                  </a:lnTo>
                </a:path>
              </a:pathLst>
            </a:custGeom>
            <a:ln w="9525">
              <a:solidFill>
                <a:srgbClr val="FF34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073289" y="2857245"/>
              <a:ext cx="847725" cy="109855"/>
            </a:xfrm>
            <a:custGeom>
              <a:avLst/>
              <a:gdLst/>
              <a:ahLst/>
              <a:cxnLst/>
              <a:rect l="l" t="t" r="r" b="b"/>
              <a:pathLst>
                <a:path w="847725" h="109855">
                  <a:moveTo>
                    <a:pt x="847344" y="109727"/>
                  </a:moveTo>
                  <a:lnTo>
                    <a:pt x="9143" y="109727"/>
                  </a:lnTo>
                </a:path>
                <a:path w="847725" h="109855">
                  <a:moveTo>
                    <a:pt x="847344" y="42671"/>
                  </a:moveTo>
                  <a:lnTo>
                    <a:pt x="133350" y="42671"/>
                  </a:lnTo>
                  <a:lnTo>
                    <a:pt x="118872" y="4571"/>
                  </a:lnTo>
                </a:path>
                <a:path w="847725" h="109855">
                  <a:moveTo>
                    <a:pt x="118872" y="0"/>
                  </a:moveTo>
                  <a:lnTo>
                    <a:pt x="28193" y="0"/>
                  </a:lnTo>
                </a:path>
                <a:path w="847725" h="109855">
                  <a:moveTo>
                    <a:pt x="0" y="109727"/>
                  </a:moveTo>
                  <a:lnTo>
                    <a:pt x="0" y="42671"/>
                  </a:lnTo>
                </a:path>
                <a:path w="847725" h="109855">
                  <a:moveTo>
                    <a:pt x="4572" y="38099"/>
                  </a:moveTo>
                  <a:lnTo>
                    <a:pt x="19050" y="0"/>
                  </a:lnTo>
                </a:path>
              </a:pathLst>
            </a:custGeom>
            <a:ln w="952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49211" y="2847339"/>
              <a:ext cx="781050" cy="0"/>
            </a:xfrm>
            <a:custGeom>
              <a:avLst/>
              <a:gdLst/>
              <a:ahLst/>
              <a:cxnLst/>
              <a:rect l="l" t="t" r="r" b="b"/>
              <a:pathLst>
                <a:path w="781050">
                  <a:moveTo>
                    <a:pt x="0" y="0"/>
                  </a:moveTo>
                  <a:lnTo>
                    <a:pt x="781050" y="0"/>
                  </a:lnTo>
                </a:path>
              </a:pathLst>
            </a:custGeom>
            <a:ln w="9525">
              <a:solidFill>
                <a:srgbClr val="FF34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60691" y="2499867"/>
              <a:ext cx="1046480" cy="90805"/>
            </a:xfrm>
            <a:custGeom>
              <a:avLst/>
              <a:gdLst/>
              <a:ahLst/>
              <a:cxnLst/>
              <a:rect l="l" t="t" r="r" b="b"/>
              <a:pathLst>
                <a:path w="1046480" h="90805">
                  <a:moveTo>
                    <a:pt x="31241" y="0"/>
                  </a:moveTo>
                  <a:lnTo>
                    <a:pt x="1046226" y="0"/>
                  </a:lnTo>
                </a:path>
                <a:path w="1046480" h="90805">
                  <a:moveTo>
                    <a:pt x="0" y="17525"/>
                  </a:moveTo>
                  <a:lnTo>
                    <a:pt x="0" y="73152"/>
                  </a:lnTo>
                </a:path>
                <a:path w="1046480" h="90805">
                  <a:moveTo>
                    <a:pt x="20574" y="0"/>
                  </a:moveTo>
                  <a:lnTo>
                    <a:pt x="0" y="14477"/>
                  </a:lnTo>
                </a:path>
                <a:path w="1046480" h="90805">
                  <a:moveTo>
                    <a:pt x="31241" y="90677"/>
                  </a:moveTo>
                  <a:lnTo>
                    <a:pt x="1046226" y="90677"/>
                  </a:lnTo>
                </a:path>
                <a:path w="1046480" h="90805">
                  <a:moveTo>
                    <a:pt x="20574" y="90677"/>
                  </a:moveTo>
                  <a:lnTo>
                    <a:pt x="0" y="76199"/>
                  </a:lnTo>
                </a:path>
              </a:pathLst>
            </a:custGeom>
            <a:ln w="952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44639" y="2243073"/>
              <a:ext cx="847725" cy="604520"/>
            </a:xfrm>
            <a:custGeom>
              <a:avLst/>
              <a:gdLst/>
              <a:ahLst/>
              <a:cxnLst/>
              <a:rect l="l" t="t" r="r" b="b"/>
              <a:pathLst>
                <a:path w="847725" h="604519">
                  <a:moveTo>
                    <a:pt x="0" y="204215"/>
                  </a:moveTo>
                  <a:lnTo>
                    <a:pt x="713993" y="204215"/>
                  </a:lnTo>
                  <a:lnTo>
                    <a:pt x="728472" y="242315"/>
                  </a:lnTo>
                </a:path>
                <a:path w="847725" h="604519">
                  <a:moveTo>
                    <a:pt x="728472" y="247650"/>
                  </a:moveTo>
                  <a:lnTo>
                    <a:pt x="819149" y="247650"/>
                  </a:lnTo>
                </a:path>
                <a:path w="847725" h="604519">
                  <a:moveTo>
                    <a:pt x="0" y="137921"/>
                  </a:moveTo>
                  <a:lnTo>
                    <a:pt x="838199" y="137921"/>
                  </a:lnTo>
                </a:path>
                <a:path w="847725" h="604519">
                  <a:moveTo>
                    <a:pt x="847343" y="137921"/>
                  </a:moveTo>
                  <a:lnTo>
                    <a:pt x="847343" y="204215"/>
                  </a:lnTo>
                </a:path>
                <a:path w="847725" h="604519">
                  <a:moveTo>
                    <a:pt x="842772" y="209550"/>
                  </a:moveTo>
                  <a:lnTo>
                    <a:pt x="828293" y="247650"/>
                  </a:lnTo>
                </a:path>
                <a:path w="847725" h="604519">
                  <a:moveTo>
                    <a:pt x="0" y="400050"/>
                  </a:moveTo>
                  <a:lnTo>
                    <a:pt x="713994" y="400050"/>
                  </a:lnTo>
                  <a:lnTo>
                    <a:pt x="728472" y="361950"/>
                  </a:lnTo>
                </a:path>
                <a:path w="847725" h="604519">
                  <a:moveTo>
                    <a:pt x="728472" y="356615"/>
                  </a:moveTo>
                  <a:lnTo>
                    <a:pt x="819150" y="356615"/>
                  </a:lnTo>
                </a:path>
                <a:path w="847725" h="604519">
                  <a:moveTo>
                    <a:pt x="0" y="466344"/>
                  </a:moveTo>
                  <a:lnTo>
                    <a:pt x="838200" y="466344"/>
                  </a:lnTo>
                </a:path>
                <a:path w="847725" h="604519">
                  <a:moveTo>
                    <a:pt x="847344" y="466344"/>
                  </a:moveTo>
                  <a:lnTo>
                    <a:pt x="847344" y="400050"/>
                  </a:lnTo>
                </a:path>
                <a:path w="847725" h="604519">
                  <a:moveTo>
                    <a:pt x="842772" y="394715"/>
                  </a:moveTo>
                  <a:lnTo>
                    <a:pt x="828294" y="356615"/>
                  </a:lnTo>
                </a:path>
                <a:path w="847725" h="604519">
                  <a:moveTo>
                    <a:pt x="790194" y="466344"/>
                  </a:moveTo>
                  <a:lnTo>
                    <a:pt x="790194" y="604265"/>
                  </a:lnTo>
                </a:path>
                <a:path w="847725" h="604519">
                  <a:moveTo>
                    <a:pt x="781049" y="0"/>
                  </a:moveTo>
                  <a:lnTo>
                    <a:pt x="781049" y="137921"/>
                  </a:lnTo>
                </a:path>
              </a:pathLst>
            </a:custGeom>
            <a:ln w="9525">
              <a:solidFill>
                <a:srgbClr val="FF34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921549" y="3187445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40" dirty="0">
                <a:latin typeface="Tahoma"/>
                <a:cs typeface="Tahoma"/>
              </a:rPr>
              <a:t>B</a:t>
            </a:r>
            <a:endParaRPr>
              <a:latin typeface="Tahoma"/>
              <a:cs typeface="Tahoma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942447" y="3528377"/>
            <a:ext cx="1500505" cy="853440"/>
            <a:chOff x="439877" y="3528377"/>
            <a:chExt cx="1500505" cy="853440"/>
          </a:xfrm>
        </p:grpSpPr>
        <p:sp>
          <p:nvSpPr>
            <p:cNvPr id="32" name="object 32"/>
            <p:cNvSpPr/>
            <p:nvPr/>
          </p:nvSpPr>
          <p:spPr>
            <a:xfrm>
              <a:off x="1193685" y="3533140"/>
              <a:ext cx="734060" cy="109855"/>
            </a:xfrm>
            <a:custGeom>
              <a:avLst/>
              <a:gdLst/>
              <a:ahLst/>
              <a:cxnLst/>
              <a:rect l="l" t="t" r="r" b="b"/>
              <a:pathLst>
                <a:path w="734060" h="109854">
                  <a:moveTo>
                    <a:pt x="733806" y="0"/>
                  </a:moveTo>
                  <a:lnTo>
                    <a:pt x="8381" y="0"/>
                  </a:lnTo>
                </a:path>
                <a:path w="734060" h="109854">
                  <a:moveTo>
                    <a:pt x="733806" y="67055"/>
                  </a:moveTo>
                  <a:lnTo>
                    <a:pt x="115824" y="67055"/>
                  </a:lnTo>
                  <a:lnTo>
                    <a:pt x="103631" y="105155"/>
                  </a:lnTo>
                </a:path>
                <a:path w="734060" h="109854">
                  <a:moveTo>
                    <a:pt x="103631" y="109727"/>
                  </a:moveTo>
                  <a:lnTo>
                    <a:pt x="25908" y="109727"/>
                  </a:lnTo>
                </a:path>
                <a:path w="734060" h="109854">
                  <a:moveTo>
                    <a:pt x="0" y="0"/>
                  </a:moveTo>
                  <a:lnTo>
                    <a:pt x="0" y="67055"/>
                  </a:lnTo>
                </a:path>
                <a:path w="734060" h="109854">
                  <a:moveTo>
                    <a:pt x="5334" y="71627"/>
                  </a:moveTo>
                  <a:lnTo>
                    <a:pt x="16002" y="109727"/>
                  </a:lnTo>
                </a:path>
              </a:pathLst>
            </a:custGeom>
            <a:ln w="952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40067" y="3652774"/>
              <a:ext cx="781050" cy="0"/>
            </a:xfrm>
            <a:custGeom>
              <a:avLst/>
              <a:gdLst/>
              <a:ahLst/>
              <a:cxnLst/>
              <a:rect l="l" t="t" r="r" b="b"/>
              <a:pathLst>
                <a:path w="781050">
                  <a:moveTo>
                    <a:pt x="0" y="0"/>
                  </a:moveTo>
                  <a:lnTo>
                    <a:pt x="781050" y="0"/>
                  </a:lnTo>
                </a:path>
              </a:pathLst>
            </a:custGeom>
            <a:ln w="9525">
              <a:solidFill>
                <a:srgbClr val="FF34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202067" y="4266945"/>
              <a:ext cx="733425" cy="109855"/>
            </a:xfrm>
            <a:custGeom>
              <a:avLst/>
              <a:gdLst/>
              <a:ahLst/>
              <a:cxnLst/>
              <a:rect l="l" t="t" r="r" b="b"/>
              <a:pathLst>
                <a:path w="733425" h="109854">
                  <a:moveTo>
                    <a:pt x="733044" y="109728"/>
                  </a:moveTo>
                  <a:lnTo>
                    <a:pt x="7620" y="109728"/>
                  </a:lnTo>
                </a:path>
                <a:path w="733425" h="109854">
                  <a:moveTo>
                    <a:pt x="733044" y="42672"/>
                  </a:moveTo>
                  <a:lnTo>
                    <a:pt x="115824" y="42672"/>
                  </a:lnTo>
                  <a:lnTo>
                    <a:pt x="102870" y="4572"/>
                  </a:lnTo>
                </a:path>
                <a:path w="733425" h="109854">
                  <a:moveTo>
                    <a:pt x="102870" y="0"/>
                  </a:moveTo>
                  <a:lnTo>
                    <a:pt x="25146" y="0"/>
                  </a:lnTo>
                </a:path>
                <a:path w="733425" h="109854">
                  <a:moveTo>
                    <a:pt x="0" y="109728"/>
                  </a:moveTo>
                  <a:lnTo>
                    <a:pt x="0" y="42672"/>
                  </a:lnTo>
                </a:path>
                <a:path w="733425" h="109854">
                  <a:moveTo>
                    <a:pt x="4571" y="38100"/>
                  </a:moveTo>
                  <a:lnTo>
                    <a:pt x="16002" y="0"/>
                  </a:lnTo>
                </a:path>
              </a:pathLst>
            </a:custGeom>
            <a:ln w="952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49211" y="4257040"/>
              <a:ext cx="781050" cy="0"/>
            </a:xfrm>
            <a:custGeom>
              <a:avLst/>
              <a:gdLst/>
              <a:ahLst/>
              <a:cxnLst/>
              <a:rect l="l" t="t" r="r" b="b"/>
              <a:pathLst>
                <a:path w="781050">
                  <a:moveTo>
                    <a:pt x="0" y="0"/>
                  </a:moveTo>
                  <a:lnTo>
                    <a:pt x="781050" y="0"/>
                  </a:lnTo>
                </a:path>
              </a:pathLst>
            </a:custGeom>
            <a:ln w="9525">
              <a:solidFill>
                <a:srgbClr val="FF34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017663" y="3909568"/>
              <a:ext cx="905510" cy="90805"/>
            </a:xfrm>
            <a:custGeom>
              <a:avLst/>
              <a:gdLst/>
              <a:ahLst/>
              <a:cxnLst/>
              <a:rect l="l" t="t" r="r" b="b"/>
              <a:pathLst>
                <a:path w="905510" h="90804">
                  <a:moveTo>
                    <a:pt x="28956" y="0"/>
                  </a:moveTo>
                  <a:lnTo>
                    <a:pt x="905256" y="0"/>
                  </a:lnTo>
                </a:path>
                <a:path w="905510" h="90804">
                  <a:moveTo>
                    <a:pt x="0" y="17526"/>
                  </a:moveTo>
                  <a:lnTo>
                    <a:pt x="0" y="73152"/>
                  </a:lnTo>
                </a:path>
                <a:path w="905510" h="90804">
                  <a:moveTo>
                    <a:pt x="17525" y="0"/>
                  </a:moveTo>
                  <a:lnTo>
                    <a:pt x="0" y="14477"/>
                  </a:lnTo>
                </a:path>
                <a:path w="905510" h="90804">
                  <a:moveTo>
                    <a:pt x="28956" y="90677"/>
                  </a:moveTo>
                  <a:lnTo>
                    <a:pt x="905256" y="90677"/>
                  </a:lnTo>
                </a:path>
                <a:path w="905510" h="90804">
                  <a:moveTo>
                    <a:pt x="17525" y="90677"/>
                  </a:moveTo>
                  <a:lnTo>
                    <a:pt x="0" y="76200"/>
                  </a:lnTo>
                </a:path>
              </a:pathLst>
            </a:custGeom>
            <a:ln w="952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44639" y="3652774"/>
              <a:ext cx="847725" cy="604520"/>
            </a:xfrm>
            <a:custGeom>
              <a:avLst/>
              <a:gdLst/>
              <a:ahLst/>
              <a:cxnLst/>
              <a:rect l="l" t="t" r="r" b="b"/>
              <a:pathLst>
                <a:path w="847725" h="604520">
                  <a:moveTo>
                    <a:pt x="0" y="204216"/>
                  </a:moveTo>
                  <a:lnTo>
                    <a:pt x="713994" y="204216"/>
                  </a:lnTo>
                  <a:lnTo>
                    <a:pt x="728472" y="242316"/>
                  </a:lnTo>
                </a:path>
                <a:path w="847725" h="604520">
                  <a:moveTo>
                    <a:pt x="728472" y="247650"/>
                  </a:moveTo>
                  <a:lnTo>
                    <a:pt x="819150" y="247650"/>
                  </a:lnTo>
                </a:path>
                <a:path w="847725" h="604520">
                  <a:moveTo>
                    <a:pt x="0" y="137921"/>
                  </a:moveTo>
                  <a:lnTo>
                    <a:pt x="838200" y="137921"/>
                  </a:lnTo>
                </a:path>
                <a:path w="847725" h="604520">
                  <a:moveTo>
                    <a:pt x="847344" y="137921"/>
                  </a:moveTo>
                  <a:lnTo>
                    <a:pt x="847344" y="204216"/>
                  </a:lnTo>
                </a:path>
                <a:path w="847725" h="604520">
                  <a:moveTo>
                    <a:pt x="842772" y="209550"/>
                  </a:moveTo>
                  <a:lnTo>
                    <a:pt x="828294" y="247650"/>
                  </a:lnTo>
                </a:path>
                <a:path w="847725" h="604520">
                  <a:moveTo>
                    <a:pt x="0" y="400050"/>
                  </a:moveTo>
                  <a:lnTo>
                    <a:pt x="713994" y="400050"/>
                  </a:lnTo>
                  <a:lnTo>
                    <a:pt x="728472" y="361950"/>
                  </a:lnTo>
                </a:path>
                <a:path w="847725" h="604520">
                  <a:moveTo>
                    <a:pt x="728472" y="356616"/>
                  </a:moveTo>
                  <a:lnTo>
                    <a:pt x="819150" y="356616"/>
                  </a:lnTo>
                </a:path>
                <a:path w="847725" h="604520">
                  <a:moveTo>
                    <a:pt x="0" y="466343"/>
                  </a:moveTo>
                  <a:lnTo>
                    <a:pt x="838200" y="466343"/>
                  </a:lnTo>
                </a:path>
                <a:path w="847725" h="604520">
                  <a:moveTo>
                    <a:pt x="847344" y="466343"/>
                  </a:moveTo>
                  <a:lnTo>
                    <a:pt x="847344" y="400050"/>
                  </a:lnTo>
                </a:path>
                <a:path w="847725" h="604520">
                  <a:moveTo>
                    <a:pt x="842772" y="394716"/>
                  </a:moveTo>
                  <a:lnTo>
                    <a:pt x="828294" y="356616"/>
                  </a:lnTo>
                </a:path>
                <a:path w="847725" h="604520">
                  <a:moveTo>
                    <a:pt x="790194" y="466343"/>
                  </a:moveTo>
                  <a:lnTo>
                    <a:pt x="790194" y="604266"/>
                  </a:lnTo>
                </a:path>
                <a:path w="847725" h="604520">
                  <a:moveTo>
                    <a:pt x="781050" y="0"/>
                  </a:moveTo>
                  <a:lnTo>
                    <a:pt x="781050" y="137921"/>
                  </a:lnTo>
                </a:path>
              </a:pathLst>
            </a:custGeom>
            <a:ln w="9525">
              <a:solidFill>
                <a:srgbClr val="FF34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921548" y="4616195"/>
            <a:ext cx="171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65" dirty="0">
                <a:latin typeface="Tahoma"/>
                <a:cs typeface="Tahoma"/>
              </a:rPr>
              <a:t>C</a:t>
            </a:r>
            <a:endParaRPr>
              <a:latin typeface="Tahoma"/>
              <a:cs typeface="Tahoma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7128795" y="3622103"/>
            <a:ext cx="920750" cy="1089660"/>
            <a:chOff x="5626226" y="3622103"/>
            <a:chExt cx="920750" cy="1089660"/>
          </a:xfrm>
        </p:grpSpPr>
        <p:sp>
          <p:nvSpPr>
            <p:cNvPr id="40" name="object 40"/>
            <p:cNvSpPr/>
            <p:nvPr/>
          </p:nvSpPr>
          <p:spPr>
            <a:xfrm>
              <a:off x="5626214" y="3626865"/>
              <a:ext cx="864869" cy="1054735"/>
            </a:xfrm>
            <a:custGeom>
              <a:avLst/>
              <a:gdLst/>
              <a:ahLst/>
              <a:cxnLst/>
              <a:rect l="l" t="t" r="r" b="b"/>
              <a:pathLst>
                <a:path w="864870" h="1054735">
                  <a:moveTo>
                    <a:pt x="75463" y="883920"/>
                  </a:moveTo>
                  <a:lnTo>
                    <a:pt x="33553" y="810006"/>
                  </a:lnTo>
                  <a:lnTo>
                    <a:pt x="0" y="888492"/>
                  </a:lnTo>
                  <a:lnTo>
                    <a:pt x="27457" y="886841"/>
                  </a:lnTo>
                  <a:lnTo>
                    <a:pt x="28206" y="886790"/>
                  </a:lnTo>
                  <a:lnTo>
                    <a:pt x="38100" y="1054608"/>
                  </a:lnTo>
                  <a:lnTo>
                    <a:pt x="57150" y="1053846"/>
                  </a:lnTo>
                  <a:lnTo>
                    <a:pt x="47269" y="885634"/>
                  </a:lnTo>
                  <a:lnTo>
                    <a:pt x="75463" y="883920"/>
                  </a:lnTo>
                  <a:close/>
                </a:path>
                <a:path w="864870" h="1054735">
                  <a:moveTo>
                    <a:pt x="864870" y="27432"/>
                  </a:moveTo>
                  <a:lnTo>
                    <a:pt x="711238" y="28143"/>
                  </a:lnTo>
                  <a:lnTo>
                    <a:pt x="710946" y="0"/>
                  </a:lnTo>
                  <a:lnTo>
                    <a:pt x="634746" y="38100"/>
                  </a:lnTo>
                  <a:lnTo>
                    <a:pt x="698779" y="69799"/>
                  </a:lnTo>
                  <a:lnTo>
                    <a:pt x="711733" y="76200"/>
                  </a:lnTo>
                  <a:lnTo>
                    <a:pt x="711428" y="47193"/>
                  </a:lnTo>
                  <a:lnTo>
                    <a:pt x="864870" y="46482"/>
                  </a:lnTo>
                  <a:lnTo>
                    <a:pt x="864870" y="27432"/>
                  </a:lnTo>
                  <a:close/>
                </a:path>
              </a:pathLst>
            </a:custGeom>
            <a:solidFill>
              <a:srgbClr val="0180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633859" y="3626865"/>
              <a:ext cx="908685" cy="1080135"/>
            </a:xfrm>
            <a:custGeom>
              <a:avLst/>
              <a:gdLst/>
              <a:ahLst/>
              <a:cxnLst/>
              <a:rect l="l" t="t" r="r" b="b"/>
              <a:pathLst>
                <a:path w="908684" h="1080135">
                  <a:moveTo>
                    <a:pt x="870953" y="0"/>
                  </a:moveTo>
                  <a:lnTo>
                    <a:pt x="856439" y="2940"/>
                  </a:lnTo>
                  <a:lnTo>
                    <a:pt x="844568" y="10953"/>
                  </a:lnTo>
                  <a:lnTo>
                    <a:pt x="836555" y="22824"/>
                  </a:lnTo>
                  <a:lnTo>
                    <a:pt x="833615" y="37337"/>
                  </a:lnTo>
                  <a:lnTo>
                    <a:pt x="836555" y="51851"/>
                  </a:lnTo>
                  <a:lnTo>
                    <a:pt x="844568" y="63722"/>
                  </a:lnTo>
                  <a:lnTo>
                    <a:pt x="856439" y="71735"/>
                  </a:lnTo>
                  <a:lnTo>
                    <a:pt x="870953" y="74675"/>
                  </a:lnTo>
                  <a:lnTo>
                    <a:pt x="885466" y="71735"/>
                  </a:lnTo>
                  <a:lnTo>
                    <a:pt x="897337" y="63722"/>
                  </a:lnTo>
                  <a:lnTo>
                    <a:pt x="905350" y="51851"/>
                  </a:lnTo>
                  <a:lnTo>
                    <a:pt x="908291" y="37337"/>
                  </a:lnTo>
                  <a:lnTo>
                    <a:pt x="905350" y="22824"/>
                  </a:lnTo>
                  <a:lnTo>
                    <a:pt x="897337" y="10953"/>
                  </a:lnTo>
                  <a:lnTo>
                    <a:pt x="885466" y="2940"/>
                  </a:lnTo>
                  <a:lnTo>
                    <a:pt x="870953" y="0"/>
                  </a:lnTo>
                  <a:close/>
                </a:path>
                <a:path w="908684" h="1080135">
                  <a:moveTo>
                    <a:pt x="37338" y="1005078"/>
                  </a:moveTo>
                  <a:lnTo>
                    <a:pt x="22824" y="1008018"/>
                  </a:lnTo>
                  <a:lnTo>
                    <a:pt x="10953" y="1016031"/>
                  </a:lnTo>
                  <a:lnTo>
                    <a:pt x="2940" y="1027902"/>
                  </a:lnTo>
                  <a:lnTo>
                    <a:pt x="0" y="1042416"/>
                  </a:lnTo>
                  <a:lnTo>
                    <a:pt x="2940" y="1056929"/>
                  </a:lnTo>
                  <a:lnTo>
                    <a:pt x="10953" y="1068800"/>
                  </a:lnTo>
                  <a:lnTo>
                    <a:pt x="22824" y="1076813"/>
                  </a:lnTo>
                  <a:lnTo>
                    <a:pt x="37338" y="1079754"/>
                  </a:lnTo>
                  <a:lnTo>
                    <a:pt x="51851" y="1076813"/>
                  </a:lnTo>
                  <a:lnTo>
                    <a:pt x="63722" y="1068800"/>
                  </a:lnTo>
                  <a:lnTo>
                    <a:pt x="71735" y="1056929"/>
                  </a:lnTo>
                  <a:lnTo>
                    <a:pt x="74676" y="1042416"/>
                  </a:lnTo>
                  <a:lnTo>
                    <a:pt x="71735" y="1027902"/>
                  </a:lnTo>
                  <a:lnTo>
                    <a:pt x="63722" y="1016031"/>
                  </a:lnTo>
                  <a:lnTo>
                    <a:pt x="51851" y="1008018"/>
                  </a:lnTo>
                  <a:lnTo>
                    <a:pt x="37338" y="1005078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7411758" y="3227832"/>
            <a:ext cx="7181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000" spc="-5" dirty="0" err="1">
                <a:solidFill>
                  <a:srgbClr val="008000"/>
                </a:solidFill>
                <a:latin typeface="Tahoma"/>
                <a:cs typeface="Tahoma"/>
              </a:rPr>
              <a:t>D</a:t>
            </a:r>
            <a:r>
              <a:rPr sz="1000" dirty="0" err="1">
                <a:solidFill>
                  <a:srgbClr val="008000"/>
                </a:solidFill>
                <a:latin typeface="Tahoma"/>
                <a:cs typeface="Tahoma"/>
              </a:rPr>
              <a:t>e</a:t>
            </a:r>
            <a:r>
              <a:rPr sz="1000" spc="15" dirty="0" err="1">
                <a:solidFill>
                  <a:srgbClr val="008000"/>
                </a:solidFill>
                <a:latin typeface="Tahoma"/>
                <a:cs typeface="Tahoma"/>
              </a:rPr>
              <a:t>sga</a:t>
            </a:r>
            <a:r>
              <a:rPr sz="1000" spc="25" dirty="0" err="1">
                <a:solidFill>
                  <a:srgbClr val="008000"/>
                </a:solidFill>
                <a:latin typeface="Tahoma"/>
                <a:cs typeface="Tahoma"/>
              </a:rPr>
              <a:t>s</a:t>
            </a:r>
            <a:r>
              <a:rPr sz="1000" spc="-5" dirty="0" err="1">
                <a:solidFill>
                  <a:srgbClr val="008000"/>
                </a:solidFill>
                <a:latin typeface="Tahoma"/>
                <a:cs typeface="Tahoma"/>
              </a:rPr>
              <a:t>t</a:t>
            </a:r>
            <a:r>
              <a:rPr sz="1000" dirty="0" err="1">
                <a:solidFill>
                  <a:srgbClr val="008000"/>
                </a:solidFill>
                <a:latin typeface="Tahoma"/>
                <a:cs typeface="Tahoma"/>
              </a:rPr>
              <a:t>e</a:t>
            </a:r>
            <a:r>
              <a:rPr sz="1000" spc="-65" dirty="0">
                <a:solidFill>
                  <a:srgbClr val="008000"/>
                </a:solidFill>
                <a:latin typeface="Tahoma"/>
                <a:cs typeface="Tahoma"/>
              </a:rPr>
              <a:t> </a:t>
            </a:r>
            <a:r>
              <a:rPr sz="1000" spc="-10" dirty="0" smtClean="0">
                <a:solidFill>
                  <a:srgbClr val="008000"/>
                </a:solidFill>
                <a:latin typeface="Tahoma"/>
                <a:cs typeface="Tahoma"/>
              </a:rPr>
              <a:t>de</a:t>
            </a:r>
            <a:r>
              <a:rPr lang="es-ES" sz="1000" spc="-10" dirty="0" smtClean="0">
                <a:solidFill>
                  <a:srgbClr val="008000"/>
                </a:solidFill>
                <a:latin typeface="Tahoma"/>
                <a:cs typeface="Tahoma"/>
              </a:rPr>
              <a:t> </a:t>
            </a:r>
            <a:r>
              <a:rPr sz="1000" spc="5" dirty="0" err="1" smtClean="0">
                <a:solidFill>
                  <a:srgbClr val="008000"/>
                </a:solidFill>
                <a:latin typeface="Tahoma"/>
                <a:cs typeface="Tahoma"/>
              </a:rPr>
              <a:t>contactos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733579" y="4029457"/>
            <a:ext cx="7842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000" dirty="0" err="1">
                <a:solidFill>
                  <a:srgbClr val="008000"/>
                </a:solidFill>
                <a:latin typeface="Tahoma"/>
                <a:cs typeface="Tahoma"/>
              </a:rPr>
              <a:t>Aument</a:t>
            </a:r>
            <a:r>
              <a:rPr sz="1000" spc="5" dirty="0" err="1">
                <a:solidFill>
                  <a:srgbClr val="008000"/>
                </a:solidFill>
                <a:latin typeface="Tahoma"/>
                <a:cs typeface="Tahoma"/>
              </a:rPr>
              <a:t>o</a:t>
            </a:r>
            <a:r>
              <a:rPr sz="1000" spc="-65" dirty="0">
                <a:solidFill>
                  <a:srgbClr val="008000"/>
                </a:solidFill>
                <a:latin typeface="Tahoma"/>
                <a:cs typeface="Tahoma"/>
              </a:rPr>
              <a:t> </a:t>
            </a:r>
            <a:r>
              <a:rPr sz="1000" spc="-10" dirty="0" smtClean="0">
                <a:solidFill>
                  <a:srgbClr val="008000"/>
                </a:solidFill>
                <a:latin typeface="Tahoma"/>
                <a:cs typeface="Tahoma"/>
              </a:rPr>
              <a:t>de</a:t>
            </a:r>
            <a:r>
              <a:rPr lang="es-ES" sz="1000" spc="-10" dirty="0" smtClean="0">
                <a:solidFill>
                  <a:srgbClr val="008000"/>
                </a:solidFill>
                <a:latin typeface="Tahoma"/>
                <a:cs typeface="Tahoma"/>
              </a:rPr>
              <a:t> </a:t>
            </a:r>
            <a:r>
              <a:rPr sz="1000" spc="35" dirty="0" smtClean="0">
                <a:solidFill>
                  <a:srgbClr val="008000"/>
                </a:solidFill>
                <a:latin typeface="Tahoma"/>
                <a:cs typeface="Tahoma"/>
              </a:rPr>
              <a:t>la</a:t>
            </a:r>
            <a:r>
              <a:rPr sz="1000" spc="-65" dirty="0" smtClean="0">
                <a:solidFill>
                  <a:srgbClr val="008000"/>
                </a:solidFill>
                <a:latin typeface="Tahoma"/>
                <a:cs typeface="Tahoma"/>
              </a:rPr>
              <a:t> </a:t>
            </a:r>
            <a:r>
              <a:rPr sz="1000" spc="25" dirty="0">
                <a:solidFill>
                  <a:srgbClr val="008000"/>
                </a:solidFill>
                <a:latin typeface="Tahoma"/>
                <a:cs typeface="Tahoma"/>
              </a:rPr>
              <a:t>resisten</a:t>
            </a:r>
            <a:r>
              <a:rPr sz="1000" spc="20" dirty="0">
                <a:solidFill>
                  <a:srgbClr val="008000"/>
                </a:solidFill>
                <a:latin typeface="Tahoma"/>
                <a:cs typeface="Tahoma"/>
              </a:rPr>
              <a:t>ci</a:t>
            </a:r>
            <a:r>
              <a:rPr sz="1000" dirty="0">
                <a:solidFill>
                  <a:srgbClr val="008000"/>
                </a:solidFill>
                <a:latin typeface="Tahoma"/>
                <a:cs typeface="Tahoma"/>
              </a:rPr>
              <a:t>a</a:t>
            </a:r>
            <a:endParaRPr sz="1000" dirty="0">
              <a:latin typeface="Tahoma"/>
              <a:cs typeface="Tahoma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45" name="object 45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48" name="object 48"/>
          <p:cNvSpPr/>
          <p:nvPr/>
        </p:nvSpPr>
        <p:spPr>
          <a:xfrm>
            <a:off x="2905805" y="4961891"/>
            <a:ext cx="535305" cy="109855"/>
          </a:xfrm>
          <a:custGeom>
            <a:avLst/>
            <a:gdLst/>
            <a:ahLst/>
            <a:cxnLst/>
            <a:rect l="l" t="t" r="r" b="b"/>
            <a:pathLst>
              <a:path w="535305" h="109854">
                <a:moveTo>
                  <a:pt x="534924" y="0"/>
                </a:moveTo>
                <a:lnTo>
                  <a:pt x="6858" y="0"/>
                </a:lnTo>
              </a:path>
              <a:path w="535305" h="109854">
                <a:moveTo>
                  <a:pt x="534924" y="67055"/>
                </a:moveTo>
                <a:lnTo>
                  <a:pt x="84581" y="67055"/>
                </a:lnTo>
                <a:lnTo>
                  <a:pt x="74675" y="105155"/>
                </a:lnTo>
              </a:path>
              <a:path w="535305" h="109854">
                <a:moveTo>
                  <a:pt x="74675" y="109727"/>
                </a:moveTo>
                <a:lnTo>
                  <a:pt x="17525" y="109727"/>
                </a:lnTo>
              </a:path>
              <a:path w="535305" h="109854">
                <a:moveTo>
                  <a:pt x="0" y="0"/>
                </a:moveTo>
                <a:lnTo>
                  <a:pt x="0" y="67055"/>
                </a:lnTo>
              </a:path>
              <a:path w="535305" h="109854">
                <a:moveTo>
                  <a:pt x="3047" y="71627"/>
                </a:moveTo>
                <a:lnTo>
                  <a:pt x="12953" y="109727"/>
                </a:lnTo>
              </a:path>
            </a:pathLst>
          </a:custGeom>
          <a:ln w="9525">
            <a:solidFill>
              <a:srgbClr val="010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912663" y="5695696"/>
            <a:ext cx="535305" cy="109855"/>
          </a:xfrm>
          <a:custGeom>
            <a:avLst/>
            <a:gdLst/>
            <a:ahLst/>
            <a:cxnLst/>
            <a:rect l="l" t="t" r="r" b="b"/>
            <a:pathLst>
              <a:path w="535305" h="109854">
                <a:moveTo>
                  <a:pt x="534924" y="109728"/>
                </a:moveTo>
                <a:lnTo>
                  <a:pt x="6095" y="109728"/>
                </a:lnTo>
              </a:path>
              <a:path w="535305" h="109854">
                <a:moveTo>
                  <a:pt x="534924" y="42672"/>
                </a:moveTo>
                <a:lnTo>
                  <a:pt x="83819" y="42672"/>
                </a:lnTo>
                <a:lnTo>
                  <a:pt x="74675" y="4572"/>
                </a:lnTo>
              </a:path>
              <a:path w="535305" h="109854">
                <a:moveTo>
                  <a:pt x="74675" y="0"/>
                </a:moveTo>
                <a:lnTo>
                  <a:pt x="17525" y="0"/>
                </a:lnTo>
              </a:path>
              <a:path w="535305" h="109854">
                <a:moveTo>
                  <a:pt x="0" y="109728"/>
                </a:moveTo>
                <a:lnTo>
                  <a:pt x="0" y="42672"/>
                </a:lnTo>
              </a:path>
              <a:path w="535305" h="109854">
                <a:moveTo>
                  <a:pt x="3047" y="38100"/>
                </a:moveTo>
                <a:lnTo>
                  <a:pt x="12191" y="0"/>
                </a:lnTo>
              </a:path>
            </a:pathLst>
          </a:custGeom>
          <a:ln w="9525">
            <a:solidFill>
              <a:srgbClr val="010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1942447" y="5076762"/>
            <a:ext cx="1495425" cy="614045"/>
            <a:chOff x="439877" y="5076761"/>
            <a:chExt cx="1495425" cy="614045"/>
          </a:xfrm>
        </p:grpSpPr>
        <p:sp>
          <p:nvSpPr>
            <p:cNvPr id="51" name="object 51"/>
            <p:cNvSpPr/>
            <p:nvPr/>
          </p:nvSpPr>
          <p:spPr>
            <a:xfrm>
              <a:off x="1275219" y="5338317"/>
              <a:ext cx="660400" cy="90805"/>
            </a:xfrm>
            <a:custGeom>
              <a:avLst/>
              <a:gdLst/>
              <a:ahLst/>
              <a:cxnLst/>
              <a:rect l="l" t="t" r="r" b="b"/>
              <a:pathLst>
                <a:path w="660400" h="90804">
                  <a:moveTo>
                    <a:pt x="20574" y="0"/>
                  </a:moveTo>
                  <a:lnTo>
                    <a:pt x="659892" y="0"/>
                  </a:lnTo>
                </a:path>
                <a:path w="660400" h="90804">
                  <a:moveTo>
                    <a:pt x="0" y="17526"/>
                  </a:moveTo>
                  <a:lnTo>
                    <a:pt x="0" y="73152"/>
                  </a:lnTo>
                </a:path>
                <a:path w="660400" h="90804">
                  <a:moveTo>
                    <a:pt x="12191" y="0"/>
                  </a:moveTo>
                  <a:lnTo>
                    <a:pt x="0" y="14477"/>
                  </a:lnTo>
                </a:path>
                <a:path w="660400" h="90804">
                  <a:moveTo>
                    <a:pt x="20574" y="90677"/>
                  </a:moveTo>
                  <a:lnTo>
                    <a:pt x="659892" y="90677"/>
                  </a:lnTo>
                </a:path>
                <a:path w="660400" h="90804">
                  <a:moveTo>
                    <a:pt x="12191" y="90677"/>
                  </a:moveTo>
                  <a:lnTo>
                    <a:pt x="0" y="76200"/>
                  </a:lnTo>
                </a:path>
              </a:pathLst>
            </a:custGeom>
            <a:ln w="952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40067" y="5081523"/>
              <a:ext cx="852169" cy="604520"/>
            </a:xfrm>
            <a:custGeom>
              <a:avLst/>
              <a:gdLst/>
              <a:ahLst/>
              <a:cxnLst/>
              <a:rect l="l" t="t" r="r" b="b"/>
              <a:pathLst>
                <a:path w="852169" h="604520">
                  <a:moveTo>
                    <a:pt x="4571" y="204216"/>
                  </a:moveTo>
                  <a:lnTo>
                    <a:pt x="718566" y="204216"/>
                  </a:lnTo>
                  <a:lnTo>
                    <a:pt x="733044" y="242316"/>
                  </a:lnTo>
                </a:path>
                <a:path w="852169" h="604520">
                  <a:moveTo>
                    <a:pt x="733044" y="247650"/>
                  </a:moveTo>
                  <a:lnTo>
                    <a:pt x="823722" y="247650"/>
                  </a:lnTo>
                </a:path>
                <a:path w="852169" h="604520">
                  <a:moveTo>
                    <a:pt x="4571" y="137921"/>
                  </a:moveTo>
                  <a:lnTo>
                    <a:pt x="842772" y="137921"/>
                  </a:lnTo>
                </a:path>
                <a:path w="852169" h="604520">
                  <a:moveTo>
                    <a:pt x="851916" y="137921"/>
                  </a:moveTo>
                  <a:lnTo>
                    <a:pt x="851916" y="204216"/>
                  </a:lnTo>
                </a:path>
                <a:path w="852169" h="604520">
                  <a:moveTo>
                    <a:pt x="847344" y="209550"/>
                  </a:moveTo>
                  <a:lnTo>
                    <a:pt x="832866" y="247650"/>
                  </a:lnTo>
                </a:path>
                <a:path w="852169" h="604520">
                  <a:moveTo>
                    <a:pt x="4571" y="400050"/>
                  </a:moveTo>
                  <a:lnTo>
                    <a:pt x="718566" y="400050"/>
                  </a:lnTo>
                  <a:lnTo>
                    <a:pt x="733044" y="361950"/>
                  </a:lnTo>
                </a:path>
                <a:path w="852169" h="604520">
                  <a:moveTo>
                    <a:pt x="733044" y="356616"/>
                  </a:moveTo>
                  <a:lnTo>
                    <a:pt x="823722" y="356616"/>
                  </a:lnTo>
                </a:path>
                <a:path w="852169" h="604520">
                  <a:moveTo>
                    <a:pt x="4571" y="466343"/>
                  </a:moveTo>
                  <a:lnTo>
                    <a:pt x="842772" y="466343"/>
                  </a:lnTo>
                </a:path>
                <a:path w="852169" h="604520">
                  <a:moveTo>
                    <a:pt x="851916" y="466343"/>
                  </a:moveTo>
                  <a:lnTo>
                    <a:pt x="851916" y="400050"/>
                  </a:lnTo>
                </a:path>
                <a:path w="852169" h="604520">
                  <a:moveTo>
                    <a:pt x="847344" y="394716"/>
                  </a:moveTo>
                  <a:lnTo>
                    <a:pt x="832866" y="356616"/>
                  </a:lnTo>
                </a:path>
                <a:path w="852169" h="604520">
                  <a:moveTo>
                    <a:pt x="9143" y="604266"/>
                  </a:moveTo>
                  <a:lnTo>
                    <a:pt x="790194" y="604266"/>
                  </a:lnTo>
                </a:path>
                <a:path w="852169" h="604520">
                  <a:moveTo>
                    <a:pt x="794766" y="466343"/>
                  </a:moveTo>
                  <a:lnTo>
                    <a:pt x="794766" y="604266"/>
                  </a:lnTo>
                </a:path>
                <a:path w="852169" h="604520">
                  <a:moveTo>
                    <a:pt x="0" y="0"/>
                  </a:moveTo>
                  <a:lnTo>
                    <a:pt x="781050" y="0"/>
                  </a:lnTo>
                </a:path>
                <a:path w="852169" h="604520">
                  <a:moveTo>
                    <a:pt x="785622" y="0"/>
                  </a:moveTo>
                  <a:lnTo>
                    <a:pt x="785622" y="137921"/>
                  </a:lnTo>
                </a:path>
              </a:pathLst>
            </a:custGeom>
            <a:ln w="9525">
              <a:solidFill>
                <a:srgbClr val="FF34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7" name="object 5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13929" y="879349"/>
            <a:ext cx="4946015" cy="121764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spc="5" dirty="0">
                <a:solidFill>
                  <a:srgbClr val="003365"/>
                </a:solidFill>
                <a:latin typeface="Tahoma"/>
                <a:cs typeface="Tahoma"/>
              </a:rPr>
              <a:t>Interpretación</a:t>
            </a:r>
            <a:r>
              <a:rPr sz="2000" spc="-13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25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0" dirty="0">
                <a:solidFill>
                  <a:srgbClr val="003365"/>
                </a:solidFill>
                <a:latin typeface="Tahoma"/>
                <a:cs typeface="Tahoma"/>
              </a:rPr>
              <a:t>resultados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65" dirty="0">
                <a:solidFill>
                  <a:srgbClr val="003365"/>
                </a:solidFill>
                <a:latin typeface="Tahoma"/>
                <a:cs typeface="Tahoma"/>
              </a:rPr>
              <a:t>los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10" dirty="0">
                <a:solidFill>
                  <a:srgbClr val="003365"/>
                </a:solidFill>
                <a:latin typeface="Tahoma"/>
                <a:cs typeface="Tahoma"/>
              </a:rPr>
              <a:t>ensayos</a:t>
            </a:r>
            <a:endParaRPr sz="2000" dirty="0">
              <a:latin typeface="Tahoma"/>
              <a:cs typeface="Tahoma"/>
            </a:endParaRPr>
          </a:p>
          <a:p>
            <a:pPr marL="166370">
              <a:lnSpc>
                <a:spcPts val="1675"/>
              </a:lnSpc>
              <a:spcBef>
                <a:spcPts val="1800"/>
              </a:spcBef>
            </a:pPr>
            <a:r>
              <a:rPr sz="1400" dirty="0">
                <a:latin typeface="Tahoma"/>
                <a:cs typeface="Tahoma"/>
              </a:rPr>
              <a:t>Interruptor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spc="-5" dirty="0">
                <a:latin typeface="Arial MT"/>
                <a:cs typeface="Arial MT"/>
              </a:rPr>
              <a:t>WESTINGHOUSE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20-MG-600</a:t>
            </a:r>
            <a:endParaRPr sz="1400" dirty="0">
              <a:latin typeface="Arial MT"/>
              <a:cs typeface="Arial MT"/>
            </a:endParaRPr>
          </a:p>
          <a:p>
            <a:pPr marL="166370" marR="2478405">
              <a:lnSpc>
                <a:spcPts val="1680"/>
              </a:lnSpc>
              <a:spcBef>
                <a:spcPts val="55"/>
              </a:spcBef>
            </a:pPr>
            <a:r>
              <a:rPr sz="1400" spc="-5" dirty="0">
                <a:latin typeface="Tahoma"/>
                <a:cs typeface="Tahoma"/>
              </a:rPr>
              <a:t>Agent</a:t>
            </a:r>
            <a:r>
              <a:rPr sz="1400" dirty="0">
                <a:latin typeface="Tahoma"/>
                <a:cs typeface="Tahoma"/>
              </a:rPr>
              <a:t>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extintor</a:t>
            </a:r>
            <a:r>
              <a:rPr sz="1400" spc="-5" dirty="0">
                <a:latin typeface="Tahoma"/>
                <a:cs typeface="Tahoma"/>
              </a:rPr>
              <a:t>: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15" dirty="0">
                <a:latin typeface="Tahoma"/>
                <a:cs typeface="Tahoma"/>
              </a:rPr>
              <a:t>ACEITE</a:t>
            </a:r>
            <a:r>
              <a:rPr sz="1400" spc="-10" dirty="0">
                <a:latin typeface="Tahoma"/>
                <a:cs typeface="Tahoma"/>
              </a:rPr>
              <a:t>,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5" dirty="0" smtClean="0">
                <a:latin typeface="Tahoma"/>
                <a:cs typeface="Tahoma"/>
              </a:rPr>
              <a:t>PVA</a:t>
            </a:r>
            <a:r>
              <a:rPr lang="es-ES" sz="1400" spc="5" dirty="0" smtClean="0">
                <a:latin typeface="Tahoma"/>
                <a:cs typeface="Tahoma"/>
              </a:rPr>
              <a:t> </a:t>
            </a:r>
            <a:r>
              <a:rPr sz="1400" spc="-20" dirty="0" err="1" smtClean="0">
                <a:latin typeface="Tahoma"/>
                <a:cs typeface="Tahoma"/>
              </a:rPr>
              <a:t>Tip</a:t>
            </a:r>
            <a:r>
              <a:rPr sz="1400" spc="-15" dirty="0" err="1" smtClean="0">
                <a:latin typeface="Tahoma"/>
                <a:cs typeface="Tahoma"/>
              </a:rPr>
              <a:t>o</a:t>
            </a:r>
            <a:r>
              <a:rPr sz="1400" spc="-95" dirty="0" smtClean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</a:t>
            </a:r>
            <a:r>
              <a:rPr sz="1400" spc="-5" dirty="0">
                <a:latin typeface="Tahoma"/>
                <a:cs typeface="Tahoma"/>
              </a:rPr>
              <a:t>e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-15" dirty="0">
                <a:latin typeface="Tahoma"/>
                <a:cs typeface="Tahoma"/>
              </a:rPr>
              <a:t>mando</a:t>
            </a:r>
            <a:r>
              <a:rPr sz="1400" spc="-10" dirty="0">
                <a:latin typeface="Tahoma"/>
                <a:cs typeface="Tahoma"/>
              </a:rPr>
              <a:t>: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RESORTE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74304" y="2167890"/>
            <a:ext cx="1511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spc="10" dirty="0">
                <a:latin typeface="Tahoma"/>
                <a:cs typeface="Tahoma"/>
              </a:rPr>
              <a:t>Nº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10" dirty="0">
                <a:latin typeface="Tahoma"/>
                <a:cs typeface="Tahoma"/>
              </a:rPr>
              <a:t>Fabricación</a:t>
            </a:r>
            <a:r>
              <a:rPr sz="1200" spc="10" dirty="0">
                <a:latin typeface="Tahoma"/>
                <a:cs typeface="Tahoma"/>
              </a:rPr>
              <a:t>: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-35" dirty="0" smtClean="0">
                <a:latin typeface="Tahoma"/>
                <a:cs typeface="Tahoma"/>
              </a:rPr>
              <a:t>10170</a:t>
            </a:r>
            <a:r>
              <a:rPr lang="es-ES" sz="1200" spc="-35" dirty="0" smtClean="0">
                <a:latin typeface="Tahoma"/>
                <a:cs typeface="Tahoma"/>
              </a:rPr>
              <a:t> </a:t>
            </a:r>
            <a:r>
              <a:rPr sz="1200" spc="5" dirty="0" err="1" smtClean="0">
                <a:latin typeface="Tahoma"/>
                <a:cs typeface="Tahoma"/>
              </a:rPr>
              <a:t>Apertura</a:t>
            </a:r>
            <a:r>
              <a:rPr sz="1200" spc="5" dirty="0">
                <a:latin typeface="Tahoma"/>
                <a:cs typeface="Tahoma"/>
              </a:rPr>
              <a:t>: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27304" y="2167890"/>
            <a:ext cx="1511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spc="10" dirty="0">
                <a:latin typeface="Tahoma"/>
                <a:cs typeface="Tahoma"/>
              </a:rPr>
              <a:t>Nº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10" dirty="0">
                <a:latin typeface="Tahoma"/>
                <a:cs typeface="Tahoma"/>
              </a:rPr>
              <a:t>Fabricación</a:t>
            </a:r>
            <a:r>
              <a:rPr sz="1200" spc="10" dirty="0">
                <a:latin typeface="Tahoma"/>
                <a:cs typeface="Tahoma"/>
              </a:rPr>
              <a:t>: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-35" dirty="0" smtClean="0">
                <a:latin typeface="Tahoma"/>
                <a:cs typeface="Tahoma"/>
              </a:rPr>
              <a:t>10169</a:t>
            </a:r>
            <a:r>
              <a:rPr lang="es-ES" sz="1200" spc="-35" dirty="0" smtClean="0">
                <a:latin typeface="Tahoma"/>
                <a:cs typeface="Tahoma"/>
              </a:rPr>
              <a:t> </a:t>
            </a:r>
            <a:r>
              <a:rPr sz="1200" spc="5" dirty="0" err="1" smtClean="0">
                <a:latin typeface="Tahoma"/>
                <a:cs typeface="Tahoma"/>
              </a:rPr>
              <a:t>Apertura</a:t>
            </a:r>
            <a:r>
              <a:rPr sz="1200" spc="5" dirty="0">
                <a:latin typeface="Tahoma"/>
                <a:cs typeface="Tahoma"/>
              </a:rPr>
              <a:t>:</a:t>
            </a:r>
            <a:endParaRPr sz="1200" dirty="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133631" y="2647695"/>
            <a:ext cx="4271639" cy="2940050"/>
            <a:chOff x="4631061" y="2647695"/>
            <a:chExt cx="4487545" cy="294005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31061" y="2647695"/>
              <a:ext cx="4487538" cy="293979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040767" y="4773676"/>
              <a:ext cx="1162050" cy="398145"/>
            </a:xfrm>
            <a:custGeom>
              <a:avLst/>
              <a:gdLst/>
              <a:ahLst/>
              <a:cxnLst/>
              <a:rect l="l" t="t" r="r" b="b"/>
              <a:pathLst>
                <a:path w="1162050" h="398145">
                  <a:moveTo>
                    <a:pt x="580631" y="0"/>
                  </a:moveTo>
                  <a:lnTo>
                    <a:pt x="512893" y="1339"/>
                  </a:lnTo>
                  <a:lnTo>
                    <a:pt x="447457" y="5258"/>
                  </a:lnTo>
                  <a:lnTo>
                    <a:pt x="384757" y="11606"/>
                  </a:lnTo>
                  <a:lnTo>
                    <a:pt x="325228" y="20234"/>
                  </a:lnTo>
                  <a:lnTo>
                    <a:pt x="269304" y="30990"/>
                  </a:lnTo>
                  <a:lnTo>
                    <a:pt x="217422" y="43727"/>
                  </a:lnTo>
                  <a:lnTo>
                    <a:pt x="170014" y="58292"/>
                  </a:lnTo>
                  <a:lnTo>
                    <a:pt x="127517" y="74538"/>
                  </a:lnTo>
                  <a:lnTo>
                    <a:pt x="90365" y="92312"/>
                  </a:lnTo>
                  <a:lnTo>
                    <a:pt x="33836" y="131851"/>
                  </a:lnTo>
                  <a:lnTo>
                    <a:pt x="3904" y="175708"/>
                  </a:lnTo>
                  <a:lnTo>
                    <a:pt x="0" y="198881"/>
                  </a:lnTo>
                  <a:lnTo>
                    <a:pt x="3904" y="222055"/>
                  </a:lnTo>
                  <a:lnTo>
                    <a:pt x="33836" y="265912"/>
                  </a:lnTo>
                  <a:lnTo>
                    <a:pt x="90365" y="305450"/>
                  </a:lnTo>
                  <a:lnTo>
                    <a:pt x="127517" y="323225"/>
                  </a:lnTo>
                  <a:lnTo>
                    <a:pt x="170014" y="339470"/>
                  </a:lnTo>
                  <a:lnTo>
                    <a:pt x="217422" y="354036"/>
                  </a:lnTo>
                  <a:lnTo>
                    <a:pt x="269304" y="366773"/>
                  </a:lnTo>
                  <a:lnTo>
                    <a:pt x="325228" y="377529"/>
                  </a:lnTo>
                  <a:lnTo>
                    <a:pt x="384757" y="386157"/>
                  </a:lnTo>
                  <a:lnTo>
                    <a:pt x="447457" y="392505"/>
                  </a:lnTo>
                  <a:lnTo>
                    <a:pt x="512893" y="396424"/>
                  </a:lnTo>
                  <a:lnTo>
                    <a:pt x="580631" y="397764"/>
                  </a:lnTo>
                  <a:lnTo>
                    <a:pt x="648380" y="396424"/>
                  </a:lnTo>
                  <a:lnTo>
                    <a:pt x="713848" y="392505"/>
                  </a:lnTo>
                  <a:lnTo>
                    <a:pt x="776598" y="386157"/>
                  </a:lnTo>
                  <a:lnTo>
                    <a:pt x="836190" y="377529"/>
                  </a:lnTo>
                  <a:lnTo>
                    <a:pt x="892187" y="366773"/>
                  </a:lnTo>
                  <a:lnTo>
                    <a:pt x="944150" y="354036"/>
                  </a:lnTo>
                  <a:lnTo>
                    <a:pt x="991641" y="339470"/>
                  </a:lnTo>
                  <a:lnTo>
                    <a:pt x="1034222" y="323225"/>
                  </a:lnTo>
                  <a:lnTo>
                    <a:pt x="1071454" y="305450"/>
                  </a:lnTo>
                  <a:lnTo>
                    <a:pt x="1128120" y="265912"/>
                  </a:lnTo>
                  <a:lnTo>
                    <a:pt x="1158134" y="222055"/>
                  </a:lnTo>
                  <a:lnTo>
                    <a:pt x="1162050" y="198881"/>
                  </a:lnTo>
                  <a:lnTo>
                    <a:pt x="1158134" y="175708"/>
                  </a:lnTo>
                  <a:lnTo>
                    <a:pt x="1128120" y="131851"/>
                  </a:lnTo>
                  <a:lnTo>
                    <a:pt x="1071454" y="92312"/>
                  </a:lnTo>
                  <a:lnTo>
                    <a:pt x="1034222" y="74538"/>
                  </a:lnTo>
                  <a:lnTo>
                    <a:pt x="991641" y="58292"/>
                  </a:lnTo>
                  <a:lnTo>
                    <a:pt x="944150" y="43727"/>
                  </a:lnTo>
                  <a:lnTo>
                    <a:pt x="892187" y="30990"/>
                  </a:lnTo>
                  <a:lnTo>
                    <a:pt x="836190" y="20234"/>
                  </a:lnTo>
                  <a:lnTo>
                    <a:pt x="776598" y="11606"/>
                  </a:lnTo>
                  <a:lnTo>
                    <a:pt x="713848" y="5258"/>
                  </a:lnTo>
                  <a:lnTo>
                    <a:pt x="648380" y="1339"/>
                  </a:lnTo>
                  <a:lnTo>
                    <a:pt x="580631" y="0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730378" y="4640326"/>
              <a:ext cx="317500" cy="139065"/>
            </a:xfrm>
            <a:custGeom>
              <a:avLst/>
              <a:gdLst/>
              <a:ahLst/>
              <a:cxnLst/>
              <a:rect l="l" t="t" r="r" b="b"/>
              <a:pathLst>
                <a:path w="317500" h="139064">
                  <a:moveTo>
                    <a:pt x="248587" y="33784"/>
                  </a:moveTo>
                  <a:lnTo>
                    <a:pt x="245023" y="25290"/>
                  </a:lnTo>
                  <a:lnTo>
                    <a:pt x="3796" y="128777"/>
                  </a:lnTo>
                  <a:lnTo>
                    <a:pt x="1510" y="129539"/>
                  </a:lnTo>
                  <a:lnTo>
                    <a:pt x="0" y="132587"/>
                  </a:lnTo>
                  <a:lnTo>
                    <a:pt x="748" y="134874"/>
                  </a:lnTo>
                  <a:lnTo>
                    <a:pt x="2272" y="137159"/>
                  </a:lnTo>
                  <a:lnTo>
                    <a:pt x="5320" y="138684"/>
                  </a:lnTo>
                  <a:lnTo>
                    <a:pt x="7619" y="137159"/>
                  </a:lnTo>
                  <a:lnTo>
                    <a:pt x="248587" y="33784"/>
                  </a:lnTo>
                  <a:close/>
                </a:path>
                <a:path w="317500" h="139064">
                  <a:moveTo>
                    <a:pt x="316991" y="0"/>
                  </a:moveTo>
                  <a:lnTo>
                    <a:pt x="236968" y="6095"/>
                  </a:lnTo>
                  <a:lnTo>
                    <a:pt x="245023" y="25290"/>
                  </a:lnTo>
                  <a:lnTo>
                    <a:pt x="256018" y="20574"/>
                  </a:lnTo>
                  <a:lnTo>
                    <a:pt x="259079" y="19050"/>
                  </a:lnTo>
                  <a:lnTo>
                    <a:pt x="261365" y="20574"/>
                  </a:lnTo>
                  <a:lnTo>
                    <a:pt x="262889" y="22859"/>
                  </a:lnTo>
                  <a:lnTo>
                    <a:pt x="263652" y="25145"/>
                  </a:lnTo>
                  <a:lnTo>
                    <a:pt x="263652" y="47262"/>
                  </a:lnTo>
                  <a:lnTo>
                    <a:pt x="316991" y="0"/>
                  </a:lnTo>
                  <a:close/>
                </a:path>
                <a:path w="317500" h="139064">
                  <a:moveTo>
                    <a:pt x="263652" y="25145"/>
                  </a:moveTo>
                  <a:lnTo>
                    <a:pt x="262889" y="22859"/>
                  </a:lnTo>
                  <a:lnTo>
                    <a:pt x="261365" y="20574"/>
                  </a:lnTo>
                  <a:lnTo>
                    <a:pt x="259079" y="19050"/>
                  </a:lnTo>
                  <a:lnTo>
                    <a:pt x="256018" y="20574"/>
                  </a:lnTo>
                  <a:lnTo>
                    <a:pt x="245023" y="25290"/>
                  </a:lnTo>
                  <a:lnTo>
                    <a:pt x="248587" y="33784"/>
                  </a:lnTo>
                  <a:lnTo>
                    <a:pt x="259841" y="28956"/>
                  </a:lnTo>
                  <a:lnTo>
                    <a:pt x="262889" y="28194"/>
                  </a:lnTo>
                  <a:lnTo>
                    <a:pt x="263652" y="25145"/>
                  </a:lnTo>
                  <a:close/>
                </a:path>
                <a:path w="317500" h="139064">
                  <a:moveTo>
                    <a:pt x="263652" y="47262"/>
                  </a:moveTo>
                  <a:lnTo>
                    <a:pt x="263652" y="25145"/>
                  </a:lnTo>
                  <a:lnTo>
                    <a:pt x="262889" y="28194"/>
                  </a:lnTo>
                  <a:lnTo>
                    <a:pt x="259841" y="28956"/>
                  </a:lnTo>
                  <a:lnTo>
                    <a:pt x="248587" y="33784"/>
                  </a:lnTo>
                  <a:lnTo>
                    <a:pt x="256793" y="53339"/>
                  </a:lnTo>
                  <a:lnTo>
                    <a:pt x="263652" y="4726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630957" y="4537710"/>
            <a:ext cx="8343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000" spc="-5" dirty="0" err="1" smtClean="0">
                <a:latin typeface="Arial MT"/>
                <a:cs typeface="Arial MT"/>
              </a:rPr>
              <a:t>Am</a:t>
            </a:r>
            <a:r>
              <a:rPr sz="1000" dirty="0" err="1" smtClean="0">
                <a:latin typeface="Arial MT"/>
                <a:cs typeface="Arial MT"/>
              </a:rPr>
              <a:t>or</a:t>
            </a:r>
            <a:r>
              <a:rPr sz="1000" spc="-5" dirty="0" err="1" smtClean="0">
                <a:latin typeface="Arial MT"/>
                <a:cs typeface="Arial MT"/>
              </a:rPr>
              <a:t>tigua</a:t>
            </a:r>
            <a:r>
              <a:rPr sz="1000" dirty="0" err="1" smtClean="0">
                <a:latin typeface="Arial MT"/>
                <a:cs typeface="Arial MT"/>
              </a:rPr>
              <a:t>c</a:t>
            </a:r>
            <a:r>
              <a:rPr sz="1000" spc="-10" dirty="0" err="1" smtClean="0">
                <a:latin typeface="Arial MT"/>
                <a:cs typeface="Arial MT"/>
              </a:rPr>
              <a:t>i</a:t>
            </a:r>
            <a:r>
              <a:rPr sz="1000" spc="-5" dirty="0" err="1" smtClean="0">
                <a:latin typeface="Arial MT"/>
                <a:cs typeface="Arial MT"/>
              </a:rPr>
              <a:t>ón</a:t>
            </a:r>
            <a:r>
              <a:rPr lang="es-ES" sz="1000" spc="-5" dirty="0" smtClean="0">
                <a:latin typeface="Arial MT"/>
                <a:cs typeface="Arial MT"/>
              </a:rPr>
              <a:t> </a:t>
            </a:r>
            <a:r>
              <a:rPr sz="1000" spc="-5" dirty="0" err="1" smtClean="0">
                <a:latin typeface="Arial MT"/>
                <a:cs typeface="Arial MT"/>
              </a:rPr>
              <a:t>deficiente</a:t>
            </a:r>
            <a:endParaRPr sz="1000" dirty="0">
              <a:latin typeface="Arial MT"/>
              <a:cs typeface="Arial MT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8575" y="2676653"/>
            <a:ext cx="4357623" cy="2916173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02569" y="385318"/>
            <a:ext cx="9118600" cy="432434"/>
          </a:xfrm>
          <a:custGeom>
            <a:avLst/>
            <a:gdLst/>
            <a:ahLst/>
            <a:cxnLst/>
            <a:rect l="l" t="t" r="r" b="b"/>
            <a:pathLst>
              <a:path w="9118600" h="432434">
                <a:moveTo>
                  <a:pt x="0" y="432054"/>
                </a:moveTo>
                <a:lnTo>
                  <a:pt x="9118600" y="432053"/>
                </a:lnTo>
              </a:path>
              <a:path w="9118600" h="432434">
                <a:moveTo>
                  <a:pt x="911860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b="1" spc="-5" dirty="0">
                <a:solidFill>
                  <a:srgbClr val="FF0000"/>
                </a:solidFill>
              </a:rPr>
              <a:t>2.3.11	</a:t>
            </a:r>
            <a:r>
              <a:rPr b="1" dirty="0">
                <a:solidFill>
                  <a:srgbClr val="FF0000"/>
                </a:solidFill>
              </a:rPr>
              <a:t>MANTENIMIENTO</a:t>
            </a:r>
            <a:r>
              <a:rPr b="1" spc="-35" dirty="0">
                <a:solidFill>
                  <a:srgbClr val="FF0000"/>
                </a:solidFill>
              </a:rPr>
              <a:t> </a:t>
            </a:r>
            <a:r>
              <a:rPr b="1" dirty="0">
                <a:solidFill>
                  <a:srgbClr val="FF0000"/>
                </a:solidFill>
              </a:rPr>
              <a:t>PREDICTIVO.</a:t>
            </a:r>
            <a:r>
              <a:rPr b="1" spc="-30" dirty="0">
                <a:solidFill>
                  <a:srgbClr val="FF0000"/>
                </a:solidFill>
              </a:rPr>
              <a:t> </a:t>
            </a:r>
            <a:r>
              <a:rPr b="1" dirty="0">
                <a:solidFill>
                  <a:srgbClr val="FF0000"/>
                </a:solidFill>
              </a:rPr>
              <a:t>Interruptores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13929" y="879349"/>
            <a:ext cx="4946015" cy="121764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spc="5" dirty="0">
                <a:solidFill>
                  <a:srgbClr val="003365"/>
                </a:solidFill>
                <a:latin typeface="Tahoma"/>
                <a:cs typeface="Tahoma"/>
              </a:rPr>
              <a:t>Interpretación</a:t>
            </a:r>
            <a:r>
              <a:rPr sz="2000" spc="-13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25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0" dirty="0">
                <a:solidFill>
                  <a:srgbClr val="003365"/>
                </a:solidFill>
                <a:latin typeface="Tahoma"/>
                <a:cs typeface="Tahoma"/>
              </a:rPr>
              <a:t>resultados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65" dirty="0">
                <a:solidFill>
                  <a:srgbClr val="003365"/>
                </a:solidFill>
                <a:latin typeface="Tahoma"/>
                <a:cs typeface="Tahoma"/>
              </a:rPr>
              <a:t>los</a:t>
            </a:r>
            <a:r>
              <a:rPr sz="2000" spc="-114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10" dirty="0">
                <a:solidFill>
                  <a:srgbClr val="003365"/>
                </a:solidFill>
                <a:latin typeface="Tahoma"/>
                <a:cs typeface="Tahoma"/>
              </a:rPr>
              <a:t>ensayos</a:t>
            </a:r>
            <a:endParaRPr sz="2000" dirty="0">
              <a:latin typeface="Tahoma"/>
              <a:cs typeface="Tahoma"/>
            </a:endParaRPr>
          </a:p>
          <a:p>
            <a:pPr marL="166370">
              <a:lnSpc>
                <a:spcPts val="1675"/>
              </a:lnSpc>
              <a:spcBef>
                <a:spcPts val="1800"/>
              </a:spcBef>
            </a:pPr>
            <a:r>
              <a:rPr sz="1400" dirty="0">
                <a:latin typeface="Tahoma"/>
                <a:cs typeface="Tahoma"/>
              </a:rPr>
              <a:t>Interruptor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spc="-5" dirty="0">
                <a:latin typeface="Arial MT"/>
                <a:cs typeface="Arial MT"/>
              </a:rPr>
              <a:t>WESTINGHOUSE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20-MG-600</a:t>
            </a:r>
            <a:endParaRPr sz="1400" dirty="0">
              <a:latin typeface="Arial MT"/>
              <a:cs typeface="Arial MT"/>
            </a:endParaRPr>
          </a:p>
          <a:p>
            <a:pPr marL="166370" marR="2478405">
              <a:lnSpc>
                <a:spcPts val="1680"/>
              </a:lnSpc>
              <a:spcBef>
                <a:spcPts val="55"/>
              </a:spcBef>
            </a:pPr>
            <a:r>
              <a:rPr sz="1400" spc="-5" dirty="0">
                <a:latin typeface="Tahoma"/>
                <a:cs typeface="Tahoma"/>
              </a:rPr>
              <a:t>Agent</a:t>
            </a:r>
            <a:r>
              <a:rPr sz="1400" dirty="0">
                <a:latin typeface="Tahoma"/>
                <a:cs typeface="Tahoma"/>
              </a:rPr>
              <a:t>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extintor</a:t>
            </a:r>
            <a:r>
              <a:rPr sz="1400" spc="-5" dirty="0">
                <a:latin typeface="Tahoma"/>
                <a:cs typeface="Tahoma"/>
              </a:rPr>
              <a:t>: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15" dirty="0">
                <a:latin typeface="Tahoma"/>
                <a:cs typeface="Tahoma"/>
              </a:rPr>
              <a:t>ACEITE</a:t>
            </a:r>
            <a:r>
              <a:rPr sz="1400" spc="-10" dirty="0">
                <a:latin typeface="Tahoma"/>
                <a:cs typeface="Tahoma"/>
              </a:rPr>
              <a:t>,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5" dirty="0" smtClean="0">
                <a:latin typeface="Tahoma"/>
                <a:cs typeface="Tahoma"/>
              </a:rPr>
              <a:t>PVA</a:t>
            </a:r>
            <a:r>
              <a:rPr lang="es-ES" sz="1400" spc="5" dirty="0" smtClean="0">
                <a:latin typeface="Tahoma"/>
                <a:cs typeface="Tahoma"/>
              </a:rPr>
              <a:t> </a:t>
            </a:r>
            <a:r>
              <a:rPr sz="1400" spc="-20" dirty="0" err="1" smtClean="0">
                <a:latin typeface="Tahoma"/>
                <a:cs typeface="Tahoma"/>
              </a:rPr>
              <a:t>Tip</a:t>
            </a:r>
            <a:r>
              <a:rPr sz="1400" spc="-15" dirty="0" err="1" smtClean="0">
                <a:latin typeface="Tahoma"/>
                <a:cs typeface="Tahoma"/>
              </a:rPr>
              <a:t>o</a:t>
            </a:r>
            <a:r>
              <a:rPr sz="1400" spc="-95" dirty="0" smtClean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</a:t>
            </a:r>
            <a:r>
              <a:rPr sz="1400" spc="-5" dirty="0">
                <a:latin typeface="Tahoma"/>
                <a:cs typeface="Tahoma"/>
              </a:rPr>
              <a:t>e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-15" dirty="0">
                <a:latin typeface="Tahoma"/>
                <a:cs typeface="Tahoma"/>
              </a:rPr>
              <a:t>mando</a:t>
            </a:r>
            <a:r>
              <a:rPr sz="1400" spc="-10" dirty="0">
                <a:latin typeface="Tahoma"/>
                <a:cs typeface="Tahoma"/>
              </a:rPr>
              <a:t>: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RESORTE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74304" y="2167891"/>
            <a:ext cx="4123690" cy="393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0" dirty="0">
                <a:latin typeface="Tahoma"/>
                <a:cs typeface="Tahoma"/>
              </a:rPr>
              <a:t>Nº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10" dirty="0">
                <a:latin typeface="Tahoma"/>
                <a:cs typeface="Tahoma"/>
              </a:rPr>
              <a:t>Fabricación: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10169</a:t>
            </a:r>
            <a:endParaRPr sz="1200">
              <a:latin typeface="Tahoma"/>
              <a:cs typeface="Tahoma"/>
            </a:endParaRPr>
          </a:p>
          <a:p>
            <a:pPr marL="12700">
              <a:spcBef>
                <a:spcPts val="10"/>
              </a:spcBef>
            </a:pPr>
            <a:r>
              <a:rPr sz="1200" spc="10" dirty="0">
                <a:latin typeface="Tahoma"/>
                <a:cs typeface="Tahoma"/>
              </a:rPr>
              <a:t>C-O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/</a:t>
            </a:r>
            <a:r>
              <a:rPr sz="1200" spc="-75" dirty="0">
                <a:latin typeface="Tahoma"/>
                <a:cs typeface="Tahoma"/>
              </a:rPr>
              <a:t> </a:t>
            </a:r>
            <a:r>
              <a:rPr sz="1200" spc="15" dirty="0">
                <a:latin typeface="Tahoma"/>
                <a:cs typeface="Tahoma"/>
              </a:rPr>
              <a:t>Resistencia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10" dirty="0">
                <a:latin typeface="Tahoma"/>
                <a:cs typeface="Tahoma"/>
              </a:rPr>
              <a:t>Dinámica</a:t>
            </a:r>
            <a:r>
              <a:rPr sz="1200" spc="-75" dirty="0">
                <a:latin typeface="Tahoma"/>
                <a:cs typeface="Tahoma"/>
              </a:rPr>
              <a:t> </a:t>
            </a:r>
            <a:r>
              <a:rPr sz="1200" spc="30" dirty="0">
                <a:latin typeface="Tahoma"/>
                <a:cs typeface="Tahoma"/>
              </a:rPr>
              <a:t>Fase</a:t>
            </a:r>
            <a:r>
              <a:rPr sz="1200" spc="-75" dirty="0">
                <a:latin typeface="Tahoma"/>
                <a:cs typeface="Tahoma"/>
              </a:rPr>
              <a:t> </a:t>
            </a:r>
            <a:r>
              <a:rPr sz="1200" spc="40" dirty="0">
                <a:latin typeface="Tahoma"/>
                <a:cs typeface="Tahoma"/>
              </a:rPr>
              <a:t>R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(fondo</a:t>
            </a:r>
            <a:r>
              <a:rPr sz="1200" spc="-7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de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25" dirty="0">
                <a:latin typeface="Tahoma"/>
                <a:cs typeface="Tahoma"/>
              </a:rPr>
              <a:t>escala</a:t>
            </a:r>
            <a:r>
              <a:rPr sz="1200" spc="-75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400 </a:t>
            </a:r>
            <a:r>
              <a:rPr sz="1200" spc="-45" dirty="0">
                <a:latin typeface="Symbol"/>
                <a:cs typeface="Symbol"/>
              </a:rPr>
              <a:t></a:t>
            </a:r>
            <a:r>
              <a:rPr sz="1200" spc="-45" dirty="0">
                <a:latin typeface="Tahoma"/>
                <a:cs typeface="Tahoma"/>
              </a:rPr>
              <a:t>):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27305" y="2167891"/>
            <a:ext cx="3782695" cy="393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0" dirty="0">
                <a:latin typeface="Tahoma"/>
                <a:cs typeface="Tahoma"/>
              </a:rPr>
              <a:t>Nº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10" dirty="0">
                <a:latin typeface="Tahoma"/>
                <a:cs typeface="Tahoma"/>
              </a:rPr>
              <a:t>Fabricación: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10170</a:t>
            </a:r>
            <a:endParaRPr sz="1200">
              <a:latin typeface="Tahoma"/>
              <a:cs typeface="Tahoma"/>
            </a:endParaRPr>
          </a:p>
          <a:p>
            <a:pPr marL="12700">
              <a:spcBef>
                <a:spcPts val="10"/>
              </a:spcBef>
            </a:pPr>
            <a:r>
              <a:rPr sz="1200" spc="10" dirty="0">
                <a:latin typeface="Tahoma"/>
                <a:cs typeface="Tahoma"/>
              </a:rPr>
              <a:t>C-O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/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15" dirty="0">
                <a:latin typeface="Tahoma"/>
                <a:cs typeface="Tahoma"/>
              </a:rPr>
              <a:t>Resistencia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10" dirty="0">
                <a:latin typeface="Tahoma"/>
                <a:cs typeface="Tahoma"/>
              </a:rPr>
              <a:t>Dinámica</a:t>
            </a:r>
            <a:r>
              <a:rPr sz="1200" spc="-75" dirty="0">
                <a:latin typeface="Tahoma"/>
                <a:cs typeface="Tahoma"/>
              </a:rPr>
              <a:t> </a:t>
            </a:r>
            <a:r>
              <a:rPr sz="1200" spc="30" dirty="0">
                <a:latin typeface="Tahoma"/>
                <a:cs typeface="Tahoma"/>
              </a:rPr>
              <a:t>Fase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40" dirty="0">
                <a:latin typeface="Tahoma"/>
                <a:cs typeface="Tahoma"/>
              </a:rPr>
              <a:t>R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(fondo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de</a:t>
            </a:r>
            <a:r>
              <a:rPr sz="1200" spc="-75" dirty="0">
                <a:latin typeface="Tahoma"/>
                <a:cs typeface="Tahoma"/>
              </a:rPr>
              <a:t> </a:t>
            </a:r>
            <a:r>
              <a:rPr sz="1200" spc="25" dirty="0">
                <a:latin typeface="Tahoma"/>
                <a:cs typeface="Tahoma"/>
              </a:rPr>
              <a:t>escala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400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748574" y="2666745"/>
            <a:ext cx="4421632" cy="2933700"/>
            <a:chOff x="95637" y="2666745"/>
            <a:chExt cx="4572000" cy="293370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637" y="2666745"/>
              <a:ext cx="4572000" cy="29337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662060" y="4314190"/>
              <a:ext cx="546735" cy="336550"/>
            </a:xfrm>
            <a:custGeom>
              <a:avLst/>
              <a:gdLst/>
              <a:ahLst/>
              <a:cxnLst/>
              <a:rect l="l" t="t" r="r" b="b"/>
              <a:pathLst>
                <a:path w="546735" h="336550">
                  <a:moveTo>
                    <a:pt x="483646" y="43984"/>
                  </a:moveTo>
                  <a:lnTo>
                    <a:pt x="478984" y="36392"/>
                  </a:lnTo>
                  <a:lnTo>
                    <a:pt x="2286" y="326135"/>
                  </a:lnTo>
                  <a:lnTo>
                    <a:pt x="0" y="327659"/>
                  </a:lnTo>
                  <a:lnTo>
                    <a:pt x="0" y="330707"/>
                  </a:lnTo>
                  <a:lnTo>
                    <a:pt x="762" y="332993"/>
                  </a:lnTo>
                  <a:lnTo>
                    <a:pt x="2286" y="335279"/>
                  </a:lnTo>
                  <a:lnTo>
                    <a:pt x="5333" y="336041"/>
                  </a:lnTo>
                  <a:lnTo>
                    <a:pt x="7619" y="334517"/>
                  </a:lnTo>
                  <a:lnTo>
                    <a:pt x="483646" y="43984"/>
                  </a:lnTo>
                  <a:close/>
                </a:path>
                <a:path w="546735" h="336550">
                  <a:moveTo>
                    <a:pt x="546353" y="0"/>
                  </a:moveTo>
                  <a:lnTo>
                    <a:pt x="467868" y="18287"/>
                  </a:lnTo>
                  <a:lnTo>
                    <a:pt x="478984" y="36392"/>
                  </a:lnTo>
                  <a:lnTo>
                    <a:pt x="489965" y="29717"/>
                  </a:lnTo>
                  <a:lnTo>
                    <a:pt x="492251" y="28193"/>
                  </a:lnTo>
                  <a:lnTo>
                    <a:pt x="494538" y="28955"/>
                  </a:lnTo>
                  <a:lnTo>
                    <a:pt x="497586" y="33527"/>
                  </a:lnTo>
                  <a:lnTo>
                    <a:pt x="497586" y="58091"/>
                  </a:lnTo>
                  <a:lnTo>
                    <a:pt x="546353" y="0"/>
                  </a:lnTo>
                  <a:close/>
                </a:path>
                <a:path w="546735" h="336550">
                  <a:moveTo>
                    <a:pt x="497586" y="33527"/>
                  </a:moveTo>
                  <a:lnTo>
                    <a:pt x="494538" y="28955"/>
                  </a:lnTo>
                  <a:lnTo>
                    <a:pt x="492251" y="28193"/>
                  </a:lnTo>
                  <a:lnTo>
                    <a:pt x="489965" y="29717"/>
                  </a:lnTo>
                  <a:lnTo>
                    <a:pt x="478984" y="36392"/>
                  </a:lnTo>
                  <a:lnTo>
                    <a:pt x="483646" y="43984"/>
                  </a:lnTo>
                  <a:lnTo>
                    <a:pt x="494538" y="37337"/>
                  </a:lnTo>
                  <a:lnTo>
                    <a:pt x="496824" y="35813"/>
                  </a:lnTo>
                  <a:lnTo>
                    <a:pt x="497586" y="33527"/>
                  </a:lnTo>
                  <a:close/>
                </a:path>
                <a:path w="546735" h="336550">
                  <a:moveTo>
                    <a:pt x="497586" y="58091"/>
                  </a:moveTo>
                  <a:lnTo>
                    <a:pt x="497586" y="33527"/>
                  </a:lnTo>
                  <a:lnTo>
                    <a:pt x="496824" y="35813"/>
                  </a:lnTo>
                  <a:lnTo>
                    <a:pt x="494538" y="37337"/>
                  </a:lnTo>
                  <a:lnTo>
                    <a:pt x="483646" y="43984"/>
                  </a:lnTo>
                  <a:lnTo>
                    <a:pt x="494538" y="61721"/>
                  </a:lnTo>
                  <a:lnTo>
                    <a:pt x="497586" y="5809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790478" y="4210811"/>
            <a:ext cx="90424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000" spc="-5" dirty="0">
                <a:latin typeface="Arial MT"/>
                <a:cs typeface="Arial MT"/>
              </a:rPr>
              <a:t>70</a:t>
            </a:r>
            <a:r>
              <a:rPr sz="1000" spc="-5" dirty="0">
                <a:latin typeface="Symbol"/>
                <a:cs typeface="Symbol"/>
              </a:rPr>
              <a:t>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Arial MT"/>
                <a:cs typeface="Arial MT"/>
              </a:rPr>
              <a:t>Valor</a:t>
            </a:r>
            <a:r>
              <a:rPr sz="1000" spc="-40" dirty="0">
                <a:latin typeface="Arial MT"/>
                <a:cs typeface="Arial MT"/>
              </a:rPr>
              <a:t> </a:t>
            </a:r>
            <a:r>
              <a:rPr sz="1000" spc="-10" dirty="0" smtClean="0">
                <a:latin typeface="Arial MT"/>
                <a:cs typeface="Arial MT"/>
              </a:rPr>
              <a:t>de</a:t>
            </a:r>
            <a:r>
              <a:rPr lang="es-ES" sz="1000" spc="-10" dirty="0" smtClean="0">
                <a:latin typeface="Arial MT"/>
                <a:cs typeface="Arial MT"/>
              </a:rPr>
              <a:t> </a:t>
            </a:r>
            <a:r>
              <a:rPr sz="1000" spc="-5" dirty="0" err="1" smtClean="0">
                <a:latin typeface="Arial MT"/>
                <a:cs typeface="Arial MT"/>
              </a:rPr>
              <a:t>resistencia</a:t>
            </a:r>
            <a:r>
              <a:rPr lang="es-ES" sz="1000" spc="-5" dirty="0" smtClean="0">
                <a:latin typeface="Arial MT"/>
                <a:cs typeface="Arial MT"/>
              </a:rPr>
              <a:t> </a:t>
            </a:r>
            <a:r>
              <a:rPr sz="1000" spc="-5" dirty="0" err="1" smtClean="0">
                <a:latin typeface="Arial MT"/>
                <a:cs typeface="Arial MT"/>
              </a:rPr>
              <a:t>admisible</a:t>
            </a:r>
            <a:endParaRPr sz="1000" dirty="0">
              <a:latin typeface="Arial MT"/>
              <a:cs typeface="Arial MT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39228" y="4598924"/>
            <a:ext cx="78232" cy="80517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6277649" y="2666745"/>
            <a:ext cx="4076446" cy="2933700"/>
            <a:chOff x="4775079" y="2666745"/>
            <a:chExt cx="4344035" cy="293370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75079" y="2666745"/>
              <a:ext cx="4343520" cy="29337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405496" y="3366262"/>
              <a:ext cx="314960" cy="205104"/>
            </a:xfrm>
            <a:custGeom>
              <a:avLst/>
              <a:gdLst/>
              <a:ahLst/>
              <a:cxnLst/>
              <a:rect l="l" t="t" r="r" b="b"/>
              <a:pathLst>
                <a:path w="314959" h="205104">
                  <a:moveTo>
                    <a:pt x="253123" y="160077"/>
                  </a:moveTo>
                  <a:lnTo>
                    <a:pt x="7633" y="1523"/>
                  </a:lnTo>
                  <a:lnTo>
                    <a:pt x="5346" y="0"/>
                  </a:lnTo>
                  <a:lnTo>
                    <a:pt x="2299" y="762"/>
                  </a:lnTo>
                  <a:lnTo>
                    <a:pt x="775" y="3048"/>
                  </a:lnTo>
                  <a:lnTo>
                    <a:pt x="0" y="4571"/>
                  </a:lnTo>
                  <a:lnTo>
                    <a:pt x="0" y="7620"/>
                  </a:lnTo>
                  <a:lnTo>
                    <a:pt x="2299" y="9143"/>
                  </a:lnTo>
                  <a:lnTo>
                    <a:pt x="248100" y="167890"/>
                  </a:lnTo>
                  <a:lnTo>
                    <a:pt x="253123" y="160077"/>
                  </a:lnTo>
                  <a:close/>
                </a:path>
                <a:path w="314959" h="205104">
                  <a:moveTo>
                    <a:pt x="266700" y="192737"/>
                  </a:moveTo>
                  <a:lnTo>
                    <a:pt x="266700" y="171450"/>
                  </a:lnTo>
                  <a:lnTo>
                    <a:pt x="263652" y="176021"/>
                  </a:lnTo>
                  <a:lnTo>
                    <a:pt x="260604" y="176021"/>
                  </a:lnTo>
                  <a:lnTo>
                    <a:pt x="258331" y="174498"/>
                  </a:lnTo>
                  <a:lnTo>
                    <a:pt x="248100" y="167890"/>
                  </a:lnTo>
                  <a:lnTo>
                    <a:pt x="236995" y="185165"/>
                  </a:lnTo>
                  <a:lnTo>
                    <a:pt x="266700" y="192737"/>
                  </a:lnTo>
                  <a:close/>
                </a:path>
                <a:path w="314959" h="205104">
                  <a:moveTo>
                    <a:pt x="266700" y="171450"/>
                  </a:moveTo>
                  <a:lnTo>
                    <a:pt x="265951" y="168402"/>
                  </a:lnTo>
                  <a:lnTo>
                    <a:pt x="263652" y="166878"/>
                  </a:lnTo>
                  <a:lnTo>
                    <a:pt x="253123" y="160077"/>
                  </a:lnTo>
                  <a:lnTo>
                    <a:pt x="248100" y="167890"/>
                  </a:lnTo>
                  <a:lnTo>
                    <a:pt x="258331" y="174498"/>
                  </a:lnTo>
                  <a:lnTo>
                    <a:pt x="260604" y="176021"/>
                  </a:lnTo>
                  <a:lnTo>
                    <a:pt x="263652" y="176021"/>
                  </a:lnTo>
                  <a:lnTo>
                    <a:pt x="266700" y="171450"/>
                  </a:lnTo>
                  <a:close/>
                </a:path>
                <a:path w="314959" h="205104">
                  <a:moveTo>
                    <a:pt x="314719" y="204978"/>
                  </a:moveTo>
                  <a:lnTo>
                    <a:pt x="264427" y="142493"/>
                  </a:lnTo>
                  <a:lnTo>
                    <a:pt x="253123" y="160077"/>
                  </a:lnTo>
                  <a:lnTo>
                    <a:pt x="263652" y="166878"/>
                  </a:lnTo>
                  <a:lnTo>
                    <a:pt x="265951" y="168402"/>
                  </a:lnTo>
                  <a:lnTo>
                    <a:pt x="266700" y="171450"/>
                  </a:lnTo>
                  <a:lnTo>
                    <a:pt x="266700" y="192737"/>
                  </a:lnTo>
                  <a:lnTo>
                    <a:pt x="314719" y="20497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380004" y="3534156"/>
            <a:ext cx="9740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000" spc="-10" dirty="0">
                <a:latin typeface="Arial MT"/>
                <a:cs typeface="Arial MT"/>
              </a:rPr>
              <a:t>333</a:t>
            </a:r>
            <a:r>
              <a:rPr sz="1000" spc="-10" dirty="0">
                <a:latin typeface="Symbol"/>
                <a:cs typeface="Symbol"/>
              </a:rPr>
              <a:t></a:t>
            </a:r>
            <a:r>
              <a:rPr sz="1000" spc="2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Arial MT"/>
                <a:cs typeface="Arial MT"/>
              </a:rPr>
              <a:t>Valor</a:t>
            </a:r>
            <a:r>
              <a:rPr sz="1000" spc="-30" dirty="0">
                <a:latin typeface="Arial MT"/>
                <a:cs typeface="Arial MT"/>
              </a:rPr>
              <a:t> </a:t>
            </a:r>
            <a:r>
              <a:rPr sz="1000" spc="-10" dirty="0" smtClean="0">
                <a:latin typeface="Arial MT"/>
                <a:cs typeface="Arial MT"/>
              </a:rPr>
              <a:t>de</a:t>
            </a:r>
            <a:r>
              <a:rPr lang="es-ES" sz="1000" spc="-10" dirty="0" smtClean="0">
                <a:latin typeface="Arial MT"/>
                <a:cs typeface="Arial MT"/>
              </a:rPr>
              <a:t> </a:t>
            </a:r>
            <a:r>
              <a:rPr sz="1000" spc="-5" dirty="0" err="1" smtClean="0">
                <a:latin typeface="Arial MT"/>
                <a:cs typeface="Arial MT"/>
              </a:rPr>
              <a:t>resistencia</a:t>
            </a:r>
            <a:r>
              <a:rPr lang="es-ES" sz="1000" spc="-5" dirty="0" smtClean="0">
                <a:latin typeface="Arial MT"/>
                <a:cs typeface="Arial MT"/>
              </a:rPr>
              <a:t> </a:t>
            </a:r>
            <a:r>
              <a:rPr sz="1000" spc="-5" dirty="0" err="1" smtClean="0">
                <a:latin typeface="Arial MT"/>
                <a:cs typeface="Arial MT"/>
              </a:rPr>
              <a:t>elevado</a:t>
            </a:r>
            <a:endParaRPr sz="1000" dirty="0">
              <a:latin typeface="Arial MT"/>
              <a:cs typeface="Arial MT"/>
            </a:endParaRPr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84190" y="3336291"/>
            <a:ext cx="78245" cy="81279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77709" y="952501"/>
            <a:ext cx="8823960" cy="1843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spc="5" dirty="0">
                <a:solidFill>
                  <a:srgbClr val="003365"/>
                </a:solidFill>
                <a:latin typeface="Tahoma"/>
                <a:cs typeface="Tahoma"/>
              </a:rPr>
              <a:t>Interpretación</a:t>
            </a:r>
            <a:r>
              <a:rPr sz="2000" spc="-125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0" dirty="0">
                <a:solidFill>
                  <a:srgbClr val="003365"/>
                </a:solidFill>
                <a:latin typeface="Tahoma"/>
                <a:cs typeface="Tahoma"/>
              </a:rPr>
              <a:t>resultados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60" dirty="0">
                <a:solidFill>
                  <a:srgbClr val="003365"/>
                </a:solidFill>
                <a:latin typeface="Tahoma"/>
                <a:cs typeface="Tahoma"/>
              </a:rPr>
              <a:t>/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60" dirty="0">
                <a:solidFill>
                  <a:srgbClr val="003365"/>
                </a:solidFill>
                <a:latin typeface="Tahoma"/>
                <a:cs typeface="Tahoma"/>
              </a:rPr>
              <a:t>Problemas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20" dirty="0">
                <a:solidFill>
                  <a:srgbClr val="003365"/>
                </a:solidFill>
                <a:latin typeface="Tahoma"/>
                <a:cs typeface="Tahoma"/>
              </a:rPr>
              <a:t>encontrados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5" dirty="0">
                <a:solidFill>
                  <a:srgbClr val="003365"/>
                </a:solidFill>
                <a:latin typeface="Tahoma"/>
                <a:cs typeface="Tahoma"/>
              </a:rPr>
              <a:t>y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0" dirty="0">
                <a:solidFill>
                  <a:srgbClr val="003365"/>
                </a:solidFill>
                <a:latin typeface="Tahoma"/>
                <a:cs typeface="Tahoma"/>
              </a:rPr>
              <a:t>soluciones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003365"/>
                </a:solidFill>
                <a:latin typeface="Tahoma"/>
                <a:cs typeface="Tahoma"/>
              </a:rPr>
              <a:t>adoptadas</a:t>
            </a:r>
            <a:endParaRPr sz="2000" dirty="0">
              <a:latin typeface="Tahoma"/>
              <a:cs typeface="Tahoma"/>
            </a:endParaRPr>
          </a:p>
          <a:p>
            <a:pPr>
              <a:spcBef>
                <a:spcPts val="45"/>
              </a:spcBef>
            </a:pPr>
            <a:endParaRPr sz="2200" dirty="0">
              <a:latin typeface="Tahoma"/>
              <a:cs typeface="Tahoma"/>
            </a:endParaRPr>
          </a:p>
          <a:p>
            <a:pPr marL="387985" marR="5116195">
              <a:tabLst>
                <a:tab pos="2823210" algn="l"/>
              </a:tabLst>
            </a:pPr>
            <a:r>
              <a:rPr sz="1400" dirty="0">
                <a:latin typeface="Tahoma"/>
                <a:cs typeface="Tahoma"/>
              </a:rPr>
              <a:t>Interruptor</a:t>
            </a:r>
            <a:r>
              <a:rPr sz="1400" dirty="0">
                <a:latin typeface="Tahoma"/>
                <a:cs typeface="Tahoma"/>
              </a:rPr>
              <a:t>: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35" dirty="0">
                <a:latin typeface="Tahoma"/>
                <a:cs typeface="Tahoma"/>
              </a:rPr>
              <a:t>WEST</a:t>
            </a:r>
            <a:r>
              <a:rPr sz="1400" spc="-15" dirty="0">
                <a:latin typeface="Tahoma"/>
                <a:cs typeface="Tahoma"/>
              </a:rPr>
              <a:t>I</a:t>
            </a:r>
            <a:r>
              <a:rPr sz="1400" spc="85" dirty="0">
                <a:latin typeface="Tahoma"/>
                <a:cs typeface="Tahoma"/>
              </a:rPr>
              <a:t>N</a:t>
            </a:r>
            <a:r>
              <a:rPr sz="1400" spc="5" dirty="0">
                <a:latin typeface="Tahoma"/>
                <a:cs typeface="Tahoma"/>
              </a:rPr>
              <a:t>GHOUSE</a:t>
            </a:r>
            <a:r>
              <a:rPr sz="1400" dirty="0">
                <a:latin typeface="Tahoma"/>
                <a:cs typeface="Tahoma"/>
              </a:rPr>
              <a:t>	</a:t>
            </a:r>
            <a:r>
              <a:rPr sz="1400" dirty="0" smtClean="0">
                <a:latin typeface="Tahoma"/>
                <a:cs typeface="Tahoma"/>
              </a:rPr>
              <a:t>24-MG-750</a:t>
            </a:r>
            <a:r>
              <a:rPr lang="es-ES" sz="1400" dirty="0" smtClean="0">
                <a:latin typeface="Tahoma"/>
                <a:cs typeface="Tahoma"/>
              </a:rPr>
              <a:t> </a:t>
            </a:r>
            <a:r>
              <a:rPr sz="1400" spc="-5" dirty="0" err="1" smtClean="0">
                <a:latin typeface="Tahoma"/>
                <a:cs typeface="Tahoma"/>
              </a:rPr>
              <a:t>Agente</a:t>
            </a:r>
            <a:r>
              <a:rPr sz="1400" spc="-95" dirty="0" smtClean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extintor</a:t>
            </a:r>
            <a:r>
              <a:rPr sz="1400" spc="-5" dirty="0">
                <a:latin typeface="Tahoma"/>
                <a:cs typeface="Tahoma"/>
              </a:rPr>
              <a:t>: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-15" dirty="0">
                <a:latin typeface="Tahoma"/>
                <a:cs typeface="Tahoma"/>
              </a:rPr>
              <a:t>ACEITE,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PVA</a:t>
            </a:r>
            <a:endParaRPr sz="1400" dirty="0">
              <a:latin typeface="Tahoma"/>
              <a:cs typeface="Tahoma"/>
            </a:endParaRPr>
          </a:p>
          <a:p>
            <a:pPr marL="387985">
              <a:lnSpc>
                <a:spcPts val="1670"/>
              </a:lnSpc>
            </a:pPr>
            <a:r>
              <a:rPr sz="1400" spc="-20" dirty="0">
                <a:latin typeface="Tahoma"/>
                <a:cs typeface="Tahoma"/>
              </a:rPr>
              <a:t>Tip</a:t>
            </a:r>
            <a:r>
              <a:rPr sz="1400" spc="-15" dirty="0">
                <a:latin typeface="Tahoma"/>
                <a:cs typeface="Tahoma"/>
              </a:rPr>
              <a:t>o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</a:t>
            </a:r>
            <a:r>
              <a:rPr sz="1400" spc="-5" dirty="0">
                <a:latin typeface="Tahoma"/>
                <a:cs typeface="Tahoma"/>
              </a:rPr>
              <a:t>e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-15" dirty="0">
                <a:latin typeface="Tahoma"/>
                <a:cs typeface="Tahoma"/>
              </a:rPr>
              <a:t>mando</a:t>
            </a:r>
            <a:r>
              <a:rPr sz="1400" spc="-10" dirty="0">
                <a:latin typeface="Tahoma"/>
                <a:cs typeface="Tahoma"/>
              </a:rPr>
              <a:t>: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RESORTE</a:t>
            </a:r>
            <a:endParaRPr sz="1400" dirty="0">
              <a:latin typeface="Tahoma"/>
              <a:cs typeface="Tahoma"/>
            </a:endParaRPr>
          </a:p>
          <a:p>
            <a:pPr marL="387985" marR="496570">
              <a:spcBef>
                <a:spcPts val="835"/>
              </a:spcBef>
            </a:pPr>
            <a:r>
              <a:rPr sz="1400" spc="25" dirty="0">
                <a:latin typeface="Tahoma"/>
                <a:cs typeface="Tahoma"/>
              </a:rPr>
              <a:t>En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la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maniobra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de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O-C-O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se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observa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que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el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interruptor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no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abre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adecuadamente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la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orden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de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15" dirty="0" err="1">
                <a:latin typeface="Tahoma"/>
                <a:cs typeface="Tahoma"/>
              </a:rPr>
              <a:t>bobina</a:t>
            </a:r>
            <a:r>
              <a:rPr sz="1400" spc="-15" dirty="0" smtClean="0">
                <a:latin typeface="Tahoma"/>
                <a:cs typeface="Tahoma"/>
              </a:rPr>
              <a:t>.</a:t>
            </a:r>
            <a:r>
              <a:rPr lang="es-ES" sz="1400" spc="-15" dirty="0" smtClean="0">
                <a:latin typeface="Tahoma"/>
                <a:cs typeface="Tahoma"/>
              </a:rPr>
              <a:t> </a:t>
            </a:r>
            <a:r>
              <a:rPr sz="1400" spc="70" dirty="0" smtClean="0">
                <a:latin typeface="Tahoma"/>
                <a:cs typeface="Tahoma"/>
              </a:rPr>
              <a:t>El</a:t>
            </a:r>
            <a:r>
              <a:rPr sz="1400" spc="-90" dirty="0" smtClean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problema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se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corrigió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limpiando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la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bobina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de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apertura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75" dirty="0">
                <a:latin typeface="Tahoma"/>
                <a:cs typeface="Tahoma"/>
              </a:rPr>
              <a:t>y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ajustando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el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arrastre</a:t>
            </a:r>
            <a:r>
              <a:rPr sz="1400" spc="30" dirty="0">
                <a:latin typeface="Tahoma"/>
                <a:cs typeface="Tahoma"/>
              </a:rPr>
              <a:t>.</a:t>
            </a:r>
            <a:endParaRPr sz="1400" dirty="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8207" y="3036315"/>
            <a:ext cx="4616195" cy="30304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77648" y="3030219"/>
            <a:ext cx="4343520" cy="303352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b="1" spc="-5" dirty="0"/>
              <a:t>2.3.11	</a:t>
            </a:r>
            <a:r>
              <a:rPr b="1" dirty="0"/>
              <a:t>MANTENIMIENTO</a:t>
            </a:r>
            <a:r>
              <a:rPr b="1" spc="-35" dirty="0"/>
              <a:t> </a:t>
            </a:r>
            <a:r>
              <a:rPr b="1" dirty="0"/>
              <a:t>PREDICTIVO.</a:t>
            </a:r>
            <a:r>
              <a:rPr b="1" spc="-30" dirty="0"/>
              <a:t> </a:t>
            </a:r>
            <a:r>
              <a:rPr b="1" dirty="0"/>
              <a:t>Interruptores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48574" y="1024127"/>
            <a:ext cx="8822690" cy="1771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spc="5" dirty="0">
                <a:solidFill>
                  <a:srgbClr val="003365"/>
                </a:solidFill>
                <a:latin typeface="Tahoma"/>
                <a:cs typeface="Tahoma"/>
              </a:rPr>
              <a:t>Interpretación</a:t>
            </a:r>
            <a:r>
              <a:rPr sz="2000" spc="-125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0" dirty="0">
                <a:solidFill>
                  <a:srgbClr val="003365"/>
                </a:solidFill>
                <a:latin typeface="Tahoma"/>
                <a:cs typeface="Tahoma"/>
              </a:rPr>
              <a:t>resultados</a:t>
            </a:r>
            <a:r>
              <a:rPr sz="2000" spc="-125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60" dirty="0">
                <a:solidFill>
                  <a:srgbClr val="003365"/>
                </a:solidFill>
                <a:latin typeface="Tahoma"/>
                <a:cs typeface="Tahoma"/>
              </a:rPr>
              <a:t>/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60" dirty="0">
                <a:solidFill>
                  <a:srgbClr val="003365"/>
                </a:solidFill>
                <a:latin typeface="Tahoma"/>
                <a:cs typeface="Tahoma"/>
              </a:rPr>
              <a:t>Problemas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20" dirty="0">
                <a:solidFill>
                  <a:srgbClr val="003365"/>
                </a:solidFill>
                <a:latin typeface="Tahoma"/>
                <a:cs typeface="Tahoma"/>
              </a:rPr>
              <a:t>encontrados</a:t>
            </a:r>
            <a:r>
              <a:rPr sz="2000" spc="-125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5" dirty="0">
                <a:solidFill>
                  <a:srgbClr val="003365"/>
                </a:solidFill>
                <a:latin typeface="Tahoma"/>
                <a:cs typeface="Tahoma"/>
              </a:rPr>
              <a:t>y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0" dirty="0">
                <a:solidFill>
                  <a:srgbClr val="003365"/>
                </a:solidFill>
                <a:latin typeface="Tahoma"/>
                <a:cs typeface="Tahoma"/>
              </a:rPr>
              <a:t>soluciones</a:t>
            </a:r>
            <a:r>
              <a:rPr sz="2000" spc="-125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003365"/>
                </a:solidFill>
                <a:latin typeface="Tahoma"/>
                <a:cs typeface="Tahoma"/>
              </a:rPr>
              <a:t>adoptadas</a:t>
            </a:r>
            <a:endParaRPr sz="2000" dirty="0">
              <a:latin typeface="Tahoma"/>
              <a:cs typeface="Tahoma"/>
            </a:endParaRPr>
          </a:p>
          <a:p>
            <a:pPr marL="317500" marR="5973445">
              <a:spcBef>
                <a:spcPts val="2140"/>
              </a:spcBef>
              <a:tabLst>
                <a:tab pos="1969135" algn="l"/>
              </a:tabLst>
            </a:pPr>
            <a:r>
              <a:rPr sz="1400" spc="5" dirty="0">
                <a:latin typeface="Tahoma"/>
                <a:cs typeface="Tahoma"/>
              </a:rPr>
              <a:t>Interruptor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ISODEL</a:t>
            </a:r>
            <a:r>
              <a:rPr sz="1400" dirty="0">
                <a:latin typeface="Tahoma"/>
                <a:cs typeface="Tahoma"/>
              </a:rPr>
              <a:t>	</a:t>
            </a:r>
            <a:r>
              <a:rPr sz="1400" spc="35" dirty="0" smtClean="0">
                <a:latin typeface="Tahoma"/>
                <a:cs typeface="Tahoma"/>
              </a:rPr>
              <a:t>HPF-406-F</a:t>
            </a:r>
            <a:r>
              <a:rPr lang="es-ES" sz="1400" spc="35" dirty="0" smtClean="0">
                <a:latin typeface="Tahoma"/>
                <a:cs typeface="Tahoma"/>
              </a:rPr>
              <a:t> </a:t>
            </a:r>
            <a:r>
              <a:rPr sz="1400" spc="-5" dirty="0" err="1" smtClean="0">
                <a:latin typeface="Tahoma"/>
                <a:cs typeface="Tahoma"/>
              </a:rPr>
              <a:t>Agent</a:t>
            </a:r>
            <a:r>
              <a:rPr sz="1400" dirty="0" err="1" smtClean="0">
                <a:latin typeface="Tahoma"/>
                <a:cs typeface="Tahoma"/>
              </a:rPr>
              <a:t>e</a:t>
            </a:r>
            <a:r>
              <a:rPr sz="1400" spc="-90" dirty="0" smtClean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extintor</a:t>
            </a:r>
            <a:r>
              <a:rPr sz="1400" spc="-5" dirty="0">
                <a:latin typeface="Tahoma"/>
                <a:cs typeface="Tahoma"/>
              </a:rPr>
              <a:t>: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15" dirty="0">
                <a:latin typeface="Tahoma"/>
                <a:cs typeface="Tahoma"/>
              </a:rPr>
              <a:t>ACEITE</a:t>
            </a:r>
            <a:r>
              <a:rPr sz="1400" spc="-10" dirty="0">
                <a:latin typeface="Tahoma"/>
                <a:cs typeface="Tahoma"/>
              </a:rPr>
              <a:t>,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5" dirty="0" smtClean="0">
                <a:latin typeface="Tahoma"/>
                <a:cs typeface="Tahoma"/>
              </a:rPr>
              <a:t>PVA</a:t>
            </a:r>
            <a:r>
              <a:rPr lang="es-ES" sz="1400" spc="5" dirty="0" smtClean="0">
                <a:latin typeface="Tahoma"/>
                <a:cs typeface="Tahoma"/>
              </a:rPr>
              <a:t> </a:t>
            </a:r>
            <a:r>
              <a:rPr sz="1400" spc="-20" dirty="0" err="1" smtClean="0">
                <a:latin typeface="Tahoma"/>
                <a:cs typeface="Tahoma"/>
              </a:rPr>
              <a:t>Tip</a:t>
            </a:r>
            <a:r>
              <a:rPr sz="1400" spc="-15" dirty="0" err="1" smtClean="0">
                <a:latin typeface="Tahoma"/>
                <a:cs typeface="Tahoma"/>
              </a:rPr>
              <a:t>o</a:t>
            </a:r>
            <a:r>
              <a:rPr sz="1400" spc="-95" dirty="0" smtClean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</a:t>
            </a:r>
            <a:r>
              <a:rPr sz="1400" spc="-5" dirty="0">
                <a:latin typeface="Tahoma"/>
                <a:cs typeface="Tahoma"/>
              </a:rPr>
              <a:t>e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-15" dirty="0">
                <a:latin typeface="Tahoma"/>
                <a:cs typeface="Tahoma"/>
              </a:rPr>
              <a:t>mando</a:t>
            </a:r>
            <a:r>
              <a:rPr sz="1400" spc="-10" dirty="0">
                <a:latin typeface="Tahoma"/>
                <a:cs typeface="Tahoma"/>
              </a:rPr>
              <a:t>: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RESORTE</a:t>
            </a:r>
            <a:endParaRPr sz="1400" dirty="0">
              <a:latin typeface="Tahoma"/>
              <a:cs typeface="Tahoma"/>
            </a:endParaRPr>
          </a:p>
          <a:p>
            <a:pPr marL="317500">
              <a:lnSpc>
                <a:spcPts val="1675"/>
              </a:lnSpc>
              <a:spcBef>
                <a:spcPts val="819"/>
              </a:spcBef>
            </a:pPr>
            <a:r>
              <a:rPr sz="1400" spc="70" dirty="0">
                <a:latin typeface="Tahoma"/>
                <a:cs typeface="Tahoma"/>
              </a:rPr>
              <a:t>El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interruptor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no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cierra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la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orden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de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bobina</a:t>
            </a:r>
            <a:r>
              <a:rPr sz="1400" spc="-10" dirty="0">
                <a:latin typeface="Tahoma"/>
                <a:cs typeface="Tahoma"/>
              </a:rPr>
              <a:t>.</a:t>
            </a:r>
            <a:endParaRPr sz="1400" dirty="0">
              <a:latin typeface="Tahoma"/>
              <a:cs typeface="Tahoma"/>
            </a:endParaRPr>
          </a:p>
          <a:p>
            <a:pPr marL="317500">
              <a:lnSpc>
                <a:spcPts val="1675"/>
              </a:lnSpc>
            </a:pPr>
            <a:r>
              <a:rPr sz="1400" spc="70" dirty="0">
                <a:latin typeface="Tahoma"/>
                <a:cs typeface="Tahoma"/>
              </a:rPr>
              <a:t>El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problema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se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corrigió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regulando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el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núcleo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la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bobina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75" dirty="0">
                <a:latin typeface="Tahoma"/>
                <a:cs typeface="Tahoma"/>
              </a:rPr>
              <a:t>y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engrasando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el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mando</a:t>
            </a:r>
            <a:r>
              <a:rPr sz="1400" spc="-10" dirty="0">
                <a:latin typeface="Tahoma"/>
                <a:cs typeface="Tahoma"/>
              </a:rPr>
              <a:t>.</a:t>
            </a:r>
            <a:endParaRPr sz="1400" dirty="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5055" y="2990595"/>
            <a:ext cx="4627625" cy="30480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06782" y="2971545"/>
            <a:ext cx="4414386" cy="306705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77709" y="1024128"/>
            <a:ext cx="8948420" cy="1843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spc="5" dirty="0">
                <a:solidFill>
                  <a:srgbClr val="003365"/>
                </a:solidFill>
                <a:latin typeface="Tahoma"/>
                <a:cs typeface="Tahoma"/>
              </a:rPr>
              <a:t>Interpretación</a:t>
            </a:r>
            <a:r>
              <a:rPr sz="2000" spc="-125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0" dirty="0">
                <a:solidFill>
                  <a:srgbClr val="003365"/>
                </a:solidFill>
                <a:latin typeface="Tahoma"/>
                <a:cs typeface="Tahoma"/>
              </a:rPr>
              <a:t>resultados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60" dirty="0">
                <a:solidFill>
                  <a:srgbClr val="003365"/>
                </a:solidFill>
                <a:latin typeface="Tahoma"/>
                <a:cs typeface="Tahoma"/>
              </a:rPr>
              <a:t>/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60" dirty="0">
                <a:solidFill>
                  <a:srgbClr val="003365"/>
                </a:solidFill>
                <a:latin typeface="Tahoma"/>
                <a:cs typeface="Tahoma"/>
              </a:rPr>
              <a:t>Problemas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20" dirty="0">
                <a:solidFill>
                  <a:srgbClr val="003365"/>
                </a:solidFill>
                <a:latin typeface="Tahoma"/>
                <a:cs typeface="Tahoma"/>
              </a:rPr>
              <a:t>encontrados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5" dirty="0">
                <a:solidFill>
                  <a:srgbClr val="003365"/>
                </a:solidFill>
                <a:latin typeface="Tahoma"/>
                <a:cs typeface="Tahoma"/>
              </a:rPr>
              <a:t>y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0" dirty="0">
                <a:solidFill>
                  <a:srgbClr val="003365"/>
                </a:solidFill>
                <a:latin typeface="Tahoma"/>
                <a:cs typeface="Tahoma"/>
              </a:rPr>
              <a:t>soluciones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003365"/>
                </a:solidFill>
                <a:latin typeface="Tahoma"/>
                <a:cs typeface="Tahoma"/>
              </a:rPr>
              <a:t>adoptadas</a:t>
            </a:r>
            <a:endParaRPr sz="2000" dirty="0">
              <a:latin typeface="Tahoma"/>
              <a:cs typeface="Tahoma"/>
            </a:endParaRPr>
          </a:p>
          <a:p>
            <a:pPr marL="383540" marR="5732145">
              <a:spcBef>
                <a:spcPts val="1030"/>
              </a:spcBef>
              <a:tabLst>
                <a:tab pos="2611120" algn="l"/>
              </a:tabLst>
            </a:pPr>
            <a:r>
              <a:rPr sz="1400" spc="-5" dirty="0">
                <a:latin typeface="Tahoma"/>
                <a:cs typeface="Tahoma"/>
              </a:rPr>
              <a:t>Interruptor</a:t>
            </a:r>
            <a:r>
              <a:rPr sz="1400" dirty="0">
                <a:latin typeface="Tahoma"/>
                <a:cs typeface="Tahoma"/>
              </a:rPr>
              <a:t>: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T</a:t>
            </a:r>
            <a:r>
              <a:rPr sz="1400" spc="-30" dirty="0">
                <a:latin typeface="Tahoma"/>
                <a:cs typeface="Tahoma"/>
              </a:rPr>
              <a:t>A</a:t>
            </a:r>
            <a:r>
              <a:rPr sz="1400" spc="60" dirty="0">
                <a:latin typeface="Tahoma"/>
                <a:cs typeface="Tahoma"/>
              </a:rPr>
              <a:t>LLERE</a:t>
            </a:r>
            <a:r>
              <a:rPr sz="1400" spc="65" dirty="0">
                <a:latin typeface="Tahoma"/>
                <a:cs typeface="Tahoma"/>
              </a:rPr>
              <a:t>S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90" dirty="0">
                <a:latin typeface="Tahoma"/>
                <a:cs typeface="Tahoma"/>
              </a:rPr>
              <a:t>B</a:t>
            </a:r>
            <a:r>
              <a:rPr sz="1400" spc="95" dirty="0">
                <a:latin typeface="Tahoma"/>
                <a:cs typeface="Tahoma"/>
              </a:rPr>
              <a:t>K</a:t>
            </a:r>
            <a:r>
              <a:rPr sz="1400" dirty="0">
                <a:latin typeface="Tahoma"/>
                <a:cs typeface="Tahoma"/>
              </a:rPr>
              <a:t>	</a:t>
            </a:r>
            <a:r>
              <a:rPr sz="1400" dirty="0" smtClean="0">
                <a:latin typeface="Tahoma"/>
                <a:cs typeface="Tahoma"/>
              </a:rPr>
              <a:t>OC</a:t>
            </a:r>
            <a:r>
              <a:rPr sz="1400" spc="10" dirty="0" smtClean="0">
                <a:latin typeface="Tahoma"/>
                <a:cs typeface="Tahoma"/>
              </a:rPr>
              <a:t>E</a:t>
            </a:r>
            <a:r>
              <a:rPr sz="1400" spc="80" dirty="0" smtClean="0">
                <a:latin typeface="Tahoma"/>
                <a:cs typeface="Tahoma"/>
              </a:rPr>
              <a:t>-</a:t>
            </a:r>
            <a:r>
              <a:rPr sz="1400" spc="-35" dirty="0" smtClean="0">
                <a:latin typeface="Tahoma"/>
                <a:cs typeface="Tahoma"/>
              </a:rPr>
              <a:t>45</a:t>
            </a:r>
            <a:r>
              <a:rPr lang="es-ES" sz="1400" spc="-35" dirty="0" smtClean="0">
                <a:latin typeface="Tahoma"/>
                <a:cs typeface="Tahoma"/>
              </a:rPr>
              <a:t> </a:t>
            </a:r>
            <a:r>
              <a:rPr sz="1400" spc="-5" dirty="0" err="1" smtClean="0">
                <a:latin typeface="Tahoma"/>
                <a:cs typeface="Tahoma"/>
              </a:rPr>
              <a:t>Agent</a:t>
            </a:r>
            <a:r>
              <a:rPr sz="1400" dirty="0" err="1" smtClean="0">
                <a:latin typeface="Tahoma"/>
                <a:cs typeface="Tahoma"/>
              </a:rPr>
              <a:t>e</a:t>
            </a:r>
            <a:r>
              <a:rPr sz="1400" spc="-90" dirty="0" smtClean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extintor</a:t>
            </a:r>
            <a:r>
              <a:rPr sz="1400" spc="-5" dirty="0">
                <a:latin typeface="Tahoma"/>
                <a:cs typeface="Tahoma"/>
              </a:rPr>
              <a:t>: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15" dirty="0">
                <a:latin typeface="Tahoma"/>
                <a:cs typeface="Tahoma"/>
              </a:rPr>
              <a:t>ACEITE</a:t>
            </a:r>
            <a:r>
              <a:rPr sz="1400" spc="-10" dirty="0">
                <a:latin typeface="Tahoma"/>
                <a:cs typeface="Tahoma"/>
              </a:rPr>
              <a:t>,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PVA</a:t>
            </a:r>
            <a:endParaRPr sz="1400" dirty="0">
              <a:latin typeface="Tahoma"/>
              <a:cs typeface="Tahoma"/>
            </a:endParaRPr>
          </a:p>
          <a:p>
            <a:pPr marL="383540">
              <a:lnSpc>
                <a:spcPts val="1670"/>
              </a:lnSpc>
            </a:pPr>
            <a:r>
              <a:rPr sz="1400" spc="-20" dirty="0">
                <a:latin typeface="Tahoma"/>
                <a:cs typeface="Tahoma"/>
              </a:rPr>
              <a:t>Tip</a:t>
            </a:r>
            <a:r>
              <a:rPr sz="1400" spc="-15" dirty="0">
                <a:latin typeface="Tahoma"/>
                <a:cs typeface="Tahoma"/>
              </a:rPr>
              <a:t>o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</a:t>
            </a:r>
            <a:r>
              <a:rPr sz="1400" spc="-5" dirty="0">
                <a:latin typeface="Tahoma"/>
                <a:cs typeface="Tahoma"/>
              </a:rPr>
              <a:t>e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-15" dirty="0">
                <a:latin typeface="Tahoma"/>
                <a:cs typeface="Tahoma"/>
              </a:rPr>
              <a:t>mando</a:t>
            </a:r>
            <a:r>
              <a:rPr sz="1400" spc="-10" dirty="0">
                <a:latin typeface="Tahoma"/>
                <a:cs typeface="Tahoma"/>
              </a:rPr>
              <a:t>: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RESORTE</a:t>
            </a:r>
            <a:endParaRPr sz="1400" dirty="0">
              <a:latin typeface="Tahoma"/>
              <a:cs typeface="Tahoma"/>
            </a:endParaRPr>
          </a:p>
          <a:p>
            <a:pPr marL="383540" marR="5080">
              <a:spcBef>
                <a:spcPts val="830"/>
              </a:spcBef>
            </a:pPr>
            <a:r>
              <a:rPr sz="1400" spc="70" dirty="0">
                <a:latin typeface="Tahoma"/>
                <a:cs typeface="Tahoma"/>
              </a:rPr>
              <a:t>El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tiempo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de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apertura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de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la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fase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55" dirty="0">
                <a:latin typeface="Tahoma"/>
                <a:cs typeface="Tahoma"/>
              </a:rPr>
              <a:t>T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es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mayor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que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el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de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las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otras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fases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75" dirty="0">
                <a:latin typeface="Tahoma"/>
                <a:cs typeface="Tahoma"/>
              </a:rPr>
              <a:t>y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por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tanto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el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sincronismo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transversal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dirty="0" smtClean="0">
                <a:latin typeface="Tahoma"/>
                <a:cs typeface="Tahoma"/>
              </a:rPr>
              <a:t>a</a:t>
            </a:r>
            <a:r>
              <a:rPr lang="es-ES" sz="1400" dirty="0" smtClean="0">
                <a:latin typeface="Tahoma"/>
                <a:cs typeface="Tahoma"/>
              </a:rPr>
              <a:t> </a:t>
            </a:r>
            <a:r>
              <a:rPr sz="1400" spc="15" dirty="0" err="1" smtClean="0">
                <a:latin typeface="Tahoma"/>
                <a:cs typeface="Tahoma"/>
              </a:rPr>
              <a:t>apertura</a:t>
            </a:r>
            <a:r>
              <a:rPr sz="1400" spc="-100" dirty="0" smtClean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es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muy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-15" dirty="0">
                <a:latin typeface="Tahoma"/>
                <a:cs typeface="Tahoma"/>
              </a:rPr>
              <a:t>elevado</a:t>
            </a:r>
            <a:r>
              <a:rPr sz="1400" spc="-15" dirty="0">
                <a:latin typeface="Tahoma"/>
                <a:cs typeface="Tahoma"/>
              </a:rPr>
              <a:t>.</a:t>
            </a:r>
            <a:endParaRPr sz="1400" dirty="0">
              <a:latin typeface="Tahoma"/>
              <a:cs typeface="Tahoma"/>
            </a:endParaRPr>
          </a:p>
          <a:p>
            <a:pPr marL="383540">
              <a:lnSpc>
                <a:spcPts val="1670"/>
              </a:lnSpc>
            </a:pPr>
            <a:r>
              <a:rPr sz="1400" spc="70" dirty="0">
                <a:latin typeface="Tahoma"/>
                <a:cs typeface="Tahoma"/>
              </a:rPr>
              <a:t>El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problema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se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corrigió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regulando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las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transmisiones</a:t>
            </a:r>
            <a:r>
              <a:rPr sz="1400" spc="20" dirty="0">
                <a:latin typeface="Tahoma"/>
                <a:cs typeface="Tahoma"/>
              </a:rPr>
              <a:t>.</a:t>
            </a:r>
            <a:endParaRPr sz="1400" dirty="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5054" y="2990595"/>
            <a:ext cx="4610100" cy="30289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77648" y="2990595"/>
            <a:ext cx="4343520" cy="302895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2.3.11	</a:t>
            </a:r>
            <a:r>
              <a:rPr dirty="0"/>
              <a:t>MANTENIMIENTO</a:t>
            </a:r>
            <a:r>
              <a:rPr spc="-35" dirty="0"/>
              <a:t> </a:t>
            </a:r>
            <a:r>
              <a:rPr dirty="0"/>
              <a:t>PREDICTIVO.</a:t>
            </a:r>
            <a:r>
              <a:rPr spc="-30" dirty="0"/>
              <a:t> </a:t>
            </a:r>
            <a:r>
              <a:rPr dirty="0"/>
              <a:t>Interruptores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77709" y="879348"/>
            <a:ext cx="8831580" cy="20612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spc="5" dirty="0">
                <a:solidFill>
                  <a:srgbClr val="003365"/>
                </a:solidFill>
                <a:latin typeface="Tahoma"/>
                <a:cs typeface="Tahoma"/>
              </a:rPr>
              <a:t>Interpretación</a:t>
            </a:r>
            <a:r>
              <a:rPr sz="2000" spc="-125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65"/>
                </a:solidFill>
                <a:latin typeface="Tahoma"/>
                <a:cs typeface="Tahoma"/>
              </a:rPr>
              <a:t>de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0" dirty="0">
                <a:solidFill>
                  <a:srgbClr val="003365"/>
                </a:solidFill>
                <a:latin typeface="Tahoma"/>
                <a:cs typeface="Tahoma"/>
              </a:rPr>
              <a:t>resultados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60" dirty="0">
                <a:solidFill>
                  <a:srgbClr val="003365"/>
                </a:solidFill>
                <a:latin typeface="Tahoma"/>
                <a:cs typeface="Tahoma"/>
              </a:rPr>
              <a:t>/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60" dirty="0">
                <a:solidFill>
                  <a:srgbClr val="003365"/>
                </a:solidFill>
                <a:latin typeface="Tahoma"/>
                <a:cs typeface="Tahoma"/>
              </a:rPr>
              <a:t>Problemas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20" dirty="0">
                <a:solidFill>
                  <a:srgbClr val="003365"/>
                </a:solidFill>
                <a:latin typeface="Tahoma"/>
                <a:cs typeface="Tahoma"/>
              </a:rPr>
              <a:t>encontrados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-105" dirty="0">
                <a:solidFill>
                  <a:srgbClr val="003365"/>
                </a:solidFill>
                <a:latin typeface="Tahoma"/>
                <a:cs typeface="Tahoma"/>
              </a:rPr>
              <a:t>y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spc="40" dirty="0">
                <a:solidFill>
                  <a:srgbClr val="003365"/>
                </a:solidFill>
                <a:latin typeface="Tahoma"/>
                <a:cs typeface="Tahoma"/>
              </a:rPr>
              <a:t>soluciones</a:t>
            </a:r>
            <a:r>
              <a:rPr sz="2000" spc="-120" dirty="0">
                <a:solidFill>
                  <a:srgbClr val="003365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003365"/>
                </a:solidFill>
                <a:latin typeface="Tahoma"/>
                <a:cs typeface="Tahoma"/>
              </a:rPr>
              <a:t>adoptadas</a:t>
            </a:r>
            <a:endParaRPr sz="2000" dirty="0">
              <a:latin typeface="Tahoma"/>
              <a:cs typeface="Tahoma"/>
            </a:endParaRPr>
          </a:p>
          <a:p>
            <a:pPr marL="227965" marR="6067425">
              <a:spcBef>
                <a:spcPts val="1065"/>
              </a:spcBef>
            </a:pPr>
            <a:r>
              <a:rPr sz="1400" spc="5" dirty="0">
                <a:latin typeface="Tahoma"/>
                <a:cs typeface="Tahoma"/>
              </a:rPr>
              <a:t>Interruptor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ISODEL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30" dirty="0" smtClean="0">
                <a:latin typeface="Tahoma"/>
                <a:cs typeface="Tahoma"/>
              </a:rPr>
              <a:t>HPF-514-4F</a:t>
            </a:r>
            <a:r>
              <a:rPr lang="es-ES" sz="1400" spc="30" dirty="0" smtClean="0">
                <a:latin typeface="Tahoma"/>
                <a:cs typeface="Tahoma"/>
              </a:rPr>
              <a:t> </a:t>
            </a:r>
            <a:r>
              <a:rPr sz="1400" spc="-5" dirty="0" err="1" smtClean="0">
                <a:latin typeface="Tahoma"/>
                <a:cs typeface="Tahoma"/>
              </a:rPr>
              <a:t>Agent</a:t>
            </a:r>
            <a:r>
              <a:rPr sz="1400" dirty="0" err="1" smtClean="0">
                <a:latin typeface="Tahoma"/>
                <a:cs typeface="Tahoma"/>
              </a:rPr>
              <a:t>e</a:t>
            </a:r>
            <a:r>
              <a:rPr sz="1400" spc="-90" dirty="0" smtClean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extintor</a:t>
            </a:r>
            <a:r>
              <a:rPr sz="1400" spc="-5" dirty="0">
                <a:latin typeface="Tahoma"/>
                <a:cs typeface="Tahoma"/>
              </a:rPr>
              <a:t>: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15" dirty="0">
                <a:latin typeface="Tahoma"/>
                <a:cs typeface="Tahoma"/>
              </a:rPr>
              <a:t>ACEITE</a:t>
            </a:r>
            <a:r>
              <a:rPr sz="1400" spc="-10" dirty="0">
                <a:latin typeface="Tahoma"/>
                <a:cs typeface="Tahoma"/>
              </a:rPr>
              <a:t>,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5" dirty="0" smtClean="0">
                <a:latin typeface="Tahoma"/>
                <a:cs typeface="Tahoma"/>
              </a:rPr>
              <a:t>PVA</a:t>
            </a:r>
            <a:r>
              <a:rPr lang="es-ES" sz="1400" spc="5" dirty="0" smtClean="0">
                <a:latin typeface="Tahoma"/>
                <a:cs typeface="Tahoma"/>
              </a:rPr>
              <a:t> </a:t>
            </a:r>
            <a:r>
              <a:rPr sz="1400" spc="-20" dirty="0" err="1" smtClean="0">
                <a:latin typeface="Tahoma"/>
                <a:cs typeface="Tahoma"/>
              </a:rPr>
              <a:t>Tip</a:t>
            </a:r>
            <a:r>
              <a:rPr sz="1400" spc="-15" dirty="0" err="1" smtClean="0">
                <a:latin typeface="Tahoma"/>
                <a:cs typeface="Tahoma"/>
              </a:rPr>
              <a:t>o</a:t>
            </a:r>
            <a:r>
              <a:rPr sz="1400" spc="-95" dirty="0" smtClean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</a:t>
            </a:r>
            <a:r>
              <a:rPr sz="1400" spc="-5" dirty="0">
                <a:latin typeface="Tahoma"/>
                <a:cs typeface="Tahoma"/>
              </a:rPr>
              <a:t>e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-15" dirty="0">
                <a:latin typeface="Tahoma"/>
                <a:cs typeface="Tahoma"/>
              </a:rPr>
              <a:t>mando</a:t>
            </a:r>
            <a:r>
              <a:rPr sz="1400" spc="-10" dirty="0">
                <a:latin typeface="Tahoma"/>
                <a:cs typeface="Tahoma"/>
              </a:rPr>
              <a:t>: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RESORTE</a:t>
            </a:r>
            <a:endParaRPr sz="1400" dirty="0">
              <a:latin typeface="Tahoma"/>
              <a:cs typeface="Tahoma"/>
            </a:endParaRPr>
          </a:p>
          <a:p>
            <a:pPr marL="227965" marR="5080">
              <a:spcBef>
                <a:spcPts val="819"/>
              </a:spcBef>
            </a:pPr>
            <a:r>
              <a:rPr sz="1400" spc="70" dirty="0">
                <a:latin typeface="Tahoma"/>
                <a:cs typeface="Tahoma"/>
              </a:rPr>
              <a:t>El </a:t>
            </a:r>
            <a:r>
              <a:rPr sz="1400" spc="5" dirty="0">
                <a:latin typeface="Tahoma"/>
                <a:cs typeface="Tahoma"/>
              </a:rPr>
              <a:t>tiempo </a:t>
            </a:r>
            <a:r>
              <a:rPr sz="1400" spc="-10" dirty="0">
                <a:latin typeface="Tahoma"/>
                <a:cs typeface="Tahoma"/>
              </a:rPr>
              <a:t>de </a:t>
            </a:r>
            <a:r>
              <a:rPr sz="1400" spc="35" dirty="0">
                <a:latin typeface="Tahoma"/>
                <a:cs typeface="Tahoma"/>
              </a:rPr>
              <a:t>cierre </a:t>
            </a:r>
            <a:r>
              <a:rPr sz="1400" spc="-10" dirty="0">
                <a:latin typeface="Tahoma"/>
                <a:cs typeface="Tahoma"/>
              </a:rPr>
              <a:t>de </a:t>
            </a:r>
            <a:r>
              <a:rPr sz="1400" spc="45" dirty="0">
                <a:latin typeface="Tahoma"/>
                <a:cs typeface="Tahoma"/>
              </a:rPr>
              <a:t>la </a:t>
            </a:r>
            <a:r>
              <a:rPr sz="1400" spc="15" dirty="0">
                <a:latin typeface="Tahoma"/>
                <a:cs typeface="Tahoma"/>
              </a:rPr>
              <a:t>fase </a:t>
            </a:r>
            <a:r>
              <a:rPr sz="1400" spc="45" dirty="0">
                <a:latin typeface="Tahoma"/>
                <a:cs typeface="Tahoma"/>
              </a:rPr>
              <a:t>R </a:t>
            </a:r>
            <a:r>
              <a:rPr sz="1400" spc="30" dirty="0">
                <a:latin typeface="Tahoma"/>
                <a:cs typeface="Tahoma"/>
              </a:rPr>
              <a:t>es </a:t>
            </a:r>
            <a:r>
              <a:rPr sz="1400" dirty="0">
                <a:latin typeface="Tahoma"/>
                <a:cs typeface="Tahoma"/>
              </a:rPr>
              <a:t>bastante </a:t>
            </a:r>
            <a:r>
              <a:rPr sz="1400" spc="20" dirty="0">
                <a:latin typeface="Tahoma"/>
                <a:cs typeface="Tahoma"/>
              </a:rPr>
              <a:t>menor </a:t>
            </a:r>
            <a:r>
              <a:rPr sz="1400" spc="-5" dirty="0">
                <a:latin typeface="Tahoma"/>
                <a:cs typeface="Tahoma"/>
              </a:rPr>
              <a:t>que </a:t>
            </a:r>
            <a:r>
              <a:rPr sz="1400" spc="45" dirty="0">
                <a:latin typeface="Tahoma"/>
                <a:cs typeface="Tahoma"/>
              </a:rPr>
              <a:t>el </a:t>
            </a:r>
            <a:r>
              <a:rPr sz="1400" spc="-10" dirty="0">
                <a:latin typeface="Tahoma"/>
                <a:cs typeface="Tahoma"/>
              </a:rPr>
              <a:t>de </a:t>
            </a:r>
            <a:r>
              <a:rPr sz="1400" spc="50" dirty="0">
                <a:latin typeface="Tahoma"/>
                <a:cs typeface="Tahoma"/>
              </a:rPr>
              <a:t>las </a:t>
            </a:r>
            <a:r>
              <a:rPr sz="1400" spc="20" dirty="0">
                <a:latin typeface="Tahoma"/>
                <a:cs typeface="Tahoma"/>
              </a:rPr>
              <a:t>otras </a:t>
            </a:r>
            <a:r>
              <a:rPr sz="1400" spc="25" dirty="0">
                <a:latin typeface="Tahoma"/>
                <a:cs typeface="Tahoma"/>
              </a:rPr>
              <a:t>fases </a:t>
            </a:r>
            <a:r>
              <a:rPr sz="1400" spc="-75" dirty="0">
                <a:latin typeface="Tahoma"/>
                <a:cs typeface="Tahoma"/>
              </a:rPr>
              <a:t>y </a:t>
            </a:r>
            <a:r>
              <a:rPr sz="1400" spc="10" dirty="0">
                <a:latin typeface="Tahoma"/>
                <a:cs typeface="Tahoma"/>
              </a:rPr>
              <a:t>por </a:t>
            </a:r>
            <a:r>
              <a:rPr sz="1400" spc="-10" dirty="0">
                <a:latin typeface="Tahoma"/>
                <a:cs typeface="Tahoma"/>
              </a:rPr>
              <a:t>tanto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el </a:t>
            </a:r>
            <a:r>
              <a:rPr sz="1400" spc="25" dirty="0" err="1" smtClean="0">
                <a:latin typeface="Tahoma"/>
                <a:cs typeface="Tahoma"/>
              </a:rPr>
              <a:t>sincronismo</a:t>
            </a:r>
            <a:r>
              <a:rPr lang="es-ES" sz="1400" spc="25" dirty="0" smtClean="0">
                <a:latin typeface="Tahoma"/>
                <a:cs typeface="Tahoma"/>
              </a:rPr>
              <a:t> </a:t>
            </a:r>
            <a:r>
              <a:rPr sz="1400" spc="25" dirty="0" smtClean="0">
                <a:latin typeface="Tahoma"/>
                <a:cs typeface="Tahoma"/>
              </a:rPr>
              <a:t>transversal</a:t>
            </a:r>
            <a:r>
              <a:rPr sz="1400" spc="-90" dirty="0" smtClean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al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cierre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es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muy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elevado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40" dirty="0">
                <a:latin typeface="Tahoma"/>
                <a:cs typeface="Tahoma"/>
              </a:rPr>
              <a:t>/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70" dirty="0">
                <a:latin typeface="Tahoma"/>
                <a:cs typeface="Tahoma"/>
              </a:rPr>
              <a:t>El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tiempo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5" dirty="0">
                <a:latin typeface="Tahoma"/>
                <a:cs typeface="Tahoma"/>
              </a:rPr>
              <a:t>tensado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resortes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la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fase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R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es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muy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superior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al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de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50" dirty="0" smtClean="0">
                <a:latin typeface="Tahoma"/>
                <a:cs typeface="Tahoma"/>
              </a:rPr>
              <a:t>las</a:t>
            </a:r>
            <a:r>
              <a:rPr lang="es-ES" sz="1400" spc="50" dirty="0" smtClean="0">
                <a:latin typeface="Tahoma"/>
                <a:cs typeface="Tahoma"/>
              </a:rPr>
              <a:t> </a:t>
            </a:r>
            <a:r>
              <a:rPr sz="1400" spc="25" dirty="0" err="1" smtClean="0">
                <a:latin typeface="Tahoma"/>
                <a:cs typeface="Tahoma"/>
              </a:rPr>
              <a:t>otras</a:t>
            </a:r>
            <a:r>
              <a:rPr sz="1400" spc="-95" dirty="0" smtClean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fases</a:t>
            </a:r>
            <a:r>
              <a:rPr sz="1400" spc="10" dirty="0">
                <a:latin typeface="Tahoma"/>
                <a:cs typeface="Tahoma"/>
              </a:rPr>
              <a:t>.</a:t>
            </a:r>
            <a:endParaRPr sz="1400" dirty="0">
              <a:latin typeface="Tahoma"/>
              <a:cs typeface="Tahoma"/>
            </a:endParaRPr>
          </a:p>
          <a:p>
            <a:pPr marL="227965">
              <a:lnSpc>
                <a:spcPts val="1670"/>
              </a:lnSpc>
            </a:pPr>
            <a:r>
              <a:rPr sz="1400" spc="70" dirty="0">
                <a:latin typeface="Tahoma"/>
                <a:cs typeface="Tahoma"/>
              </a:rPr>
              <a:t>El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problema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se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corrigió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disminuyendo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la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energía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del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resorte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la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fase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R.</a:t>
            </a:r>
            <a:endParaRPr sz="1400" dirty="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7709" y="2990595"/>
            <a:ext cx="4457445" cy="30289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06021" y="2976118"/>
            <a:ext cx="4303269" cy="305561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9000" y="1267968"/>
            <a:ext cx="5305425" cy="44730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8740">
              <a:spcBef>
                <a:spcPts val="1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Medición del contenido de la humedad</a:t>
            </a:r>
            <a:r>
              <a:rPr spc="-5" dirty="0">
                <a:latin typeface="Arial MT"/>
                <a:cs typeface="Arial MT"/>
              </a:rPr>
              <a:t>: </a:t>
            </a:r>
            <a:r>
              <a:rPr spc="-5" dirty="0" err="1" smtClean="0">
                <a:latin typeface="Arial MT"/>
                <a:cs typeface="Arial MT"/>
              </a:rPr>
              <a:t>límites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según</a:t>
            </a:r>
            <a:r>
              <a:rPr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norma </a:t>
            </a:r>
            <a:r>
              <a:rPr dirty="0">
                <a:latin typeface="Arial MT"/>
                <a:cs typeface="Arial MT"/>
              </a:rPr>
              <a:t>(CEI-376) </a:t>
            </a:r>
            <a:r>
              <a:rPr spc="-5" dirty="0">
                <a:latin typeface="Arial MT"/>
                <a:cs typeface="Arial MT"/>
              </a:rPr>
              <a:t>en </a:t>
            </a:r>
            <a:r>
              <a:rPr dirty="0">
                <a:latin typeface="Arial MT"/>
                <a:cs typeface="Arial MT"/>
              </a:rPr>
              <a:t>volumen</a:t>
            </a:r>
            <a:r>
              <a:rPr dirty="0">
                <a:latin typeface="Arial MT"/>
                <a:cs typeface="Arial MT"/>
              </a:rPr>
              <a:t> o masa a </a:t>
            </a:r>
            <a:r>
              <a:rPr spc="-5" dirty="0" smtClean="0">
                <a:latin typeface="Arial MT"/>
                <a:cs typeface="Arial MT"/>
              </a:rPr>
              <a:t>la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temperatura</a:t>
            </a:r>
            <a:r>
              <a:rPr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 </a:t>
            </a:r>
            <a:r>
              <a:rPr spc="-5" dirty="0">
                <a:latin typeface="Arial MT"/>
                <a:cs typeface="Arial MT"/>
              </a:rPr>
              <a:t>punto de rocío </a:t>
            </a:r>
            <a:r>
              <a:rPr dirty="0">
                <a:latin typeface="Arial MT"/>
                <a:cs typeface="Arial MT"/>
              </a:rPr>
              <a:t>a </a:t>
            </a:r>
            <a:r>
              <a:rPr spc="-5" dirty="0">
                <a:latin typeface="Arial MT"/>
                <a:cs typeface="Arial MT"/>
              </a:rPr>
              <a:t>presión</a:t>
            </a:r>
            <a:r>
              <a:rPr spc="-5" dirty="0">
                <a:latin typeface="Arial MT"/>
                <a:cs typeface="Arial MT"/>
              </a:rPr>
              <a:t> nominal</a:t>
            </a:r>
            <a:r>
              <a:rPr spc="-5" dirty="0" smtClean="0">
                <a:latin typeface="Arial MT"/>
                <a:cs typeface="Arial MT"/>
              </a:rPr>
              <a:t>.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Los </a:t>
            </a:r>
            <a:r>
              <a:rPr spc="-5" dirty="0">
                <a:latin typeface="Arial MT"/>
                <a:cs typeface="Arial MT"/>
              </a:rPr>
              <a:t>equipos de ensayo la miden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 </a:t>
            </a:r>
            <a:r>
              <a:rPr spc="-5" dirty="0" err="1" smtClean="0">
                <a:latin typeface="Arial MT"/>
                <a:cs typeface="Arial MT"/>
              </a:rPr>
              <a:t>presión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atmosférica</a:t>
            </a:r>
            <a:r>
              <a:rPr spc="-2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hay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que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aplicar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curvas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corrección</a:t>
            </a:r>
            <a:r>
              <a:rPr dirty="0">
                <a:latin typeface="Arial MT"/>
                <a:cs typeface="Arial MT"/>
              </a:rPr>
              <a:t>.</a:t>
            </a:r>
          </a:p>
          <a:p>
            <a:pPr>
              <a:spcBef>
                <a:spcPts val="5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2700" marR="66040" indent="-63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Medición de la pureza del SF6</a:t>
            </a:r>
            <a:r>
              <a:rPr spc="-5" dirty="0">
                <a:latin typeface="Arial MT"/>
                <a:cs typeface="Arial MT"/>
              </a:rPr>
              <a:t>: </a:t>
            </a:r>
            <a:r>
              <a:rPr spc="-5" dirty="0" err="1">
                <a:latin typeface="Arial MT"/>
                <a:cs typeface="Arial MT"/>
              </a:rPr>
              <a:t>es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la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concentración</a:t>
            </a:r>
            <a:r>
              <a:rPr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máxima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5" dirty="0">
                <a:latin typeface="Arial MT"/>
                <a:cs typeface="Arial MT"/>
              </a:rPr>
              <a:t> peso </a:t>
            </a:r>
            <a:r>
              <a:rPr dirty="0">
                <a:latin typeface="Arial MT"/>
                <a:cs typeface="Arial MT"/>
              </a:rPr>
              <a:t>(ppm) </a:t>
            </a:r>
            <a:r>
              <a:rPr spc="-5" dirty="0">
                <a:latin typeface="Arial MT"/>
                <a:cs typeface="Arial MT"/>
              </a:rPr>
              <a:t>del </a:t>
            </a:r>
            <a:r>
              <a:rPr dirty="0">
                <a:latin typeface="Arial MT"/>
                <a:cs typeface="Arial MT"/>
              </a:rPr>
              <a:t>SF6. </a:t>
            </a:r>
            <a:r>
              <a:rPr dirty="0" smtClean="0">
                <a:latin typeface="Arial MT"/>
                <a:cs typeface="Arial MT"/>
              </a:rPr>
              <a:t>Se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utiliza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una </a:t>
            </a:r>
            <a:r>
              <a:rPr dirty="0">
                <a:latin typeface="Arial MT"/>
                <a:cs typeface="Arial MT"/>
              </a:rPr>
              <a:t>maleta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dirty="0">
                <a:latin typeface="Arial MT"/>
                <a:cs typeface="Arial MT"/>
              </a:rPr>
              <a:t>medición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que da </a:t>
            </a:r>
            <a:r>
              <a:rPr spc="-5" dirty="0" err="1" smtClean="0">
                <a:latin typeface="Arial MT"/>
                <a:cs typeface="Arial MT"/>
              </a:rPr>
              <a:t>directamente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el </a:t>
            </a:r>
            <a:r>
              <a:rPr dirty="0">
                <a:latin typeface="Arial MT"/>
                <a:cs typeface="Arial MT"/>
              </a:rPr>
              <a:t>%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dirty="0">
                <a:latin typeface="Arial MT"/>
                <a:cs typeface="Arial MT"/>
              </a:rPr>
              <a:t>SF6. </a:t>
            </a:r>
            <a:r>
              <a:rPr dirty="0">
                <a:latin typeface="Arial MT"/>
                <a:cs typeface="Arial MT"/>
              </a:rPr>
              <a:t>Valores </a:t>
            </a:r>
            <a:r>
              <a:rPr spc="-5" dirty="0">
                <a:latin typeface="Arial MT"/>
                <a:cs typeface="Arial MT"/>
              </a:rPr>
              <a:t>inferiores</a:t>
            </a:r>
            <a:r>
              <a:rPr spc="-5" dirty="0">
                <a:latin typeface="Arial MT"/>
                <a:cs typeface="Arial MT"/>
              </a:rPr>
              <a:t> al 99 </a:t>
            </a:r>
            <a:r>
              <a:rPr dirty="0">
                <a:latin typeface="Arial MT"/>
                <a:cs typeface="Arial MT"/>
              </a:rPr>
              <a:t>% </a:t>
            </a:r>
            <a:r>
              <a:rPr spc="-5" dirty="0">
                <a:latin typeface="Arial MT"/>
                <a:cs typeface="Arial MT"/>
              </a:rPr>
              <a:t>no </a:t>
            </a:r>
            <a:r>
              <a:rPr dirty="0" smtClean="0">
                <a:latin typeface="Arial MT"/>
                <a:cs typeface="Arial MT"/>
              </a:rPr>
              <a:t>son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válidos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45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2700" marR="5080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Medida de la acidez 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 </a:t>
            </a:r>
            <a:r>
              <a:rPr u="heavy" spc="-5" dirty="0" err="1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productos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 err="1" smtClean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en</a:t>
            </a:r>
            <a:r>
              <a:rPr lang="es-ES" u="heavy" spc="-5" dirty="0" smtClean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 err="1" smtClean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descomposición</a:t>
            </a:r>
            <a:r>
              <a:rPr spc="-5" dirty="0">
                <a:latin typeface="Arial MT"/>
                <a:cs typeface="Arial MT"/>
              </a:rPr>
              <a:t>: límites de acido </a:t>
            </a:r>
            <a:r>
              <a:rPr spc="-5" dirty="0" err="1">
                <a:latin typeface="Arial MT"/>
                <a:cs typeface="Arial MT"/>
              </a:rPr>
              <a:t>fluorídrico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masa</a:t>
            </a:r>
            <a:r>
              <a:rPr spc="-5" dirty="0">
                <a:latin typeface="Arial MT"/>
                <a:cs typeface="Arial MT"/>
              </a:rPr>
              <a:t>. </a:t>
            </a:r>
            <a:r>
              <a:rPr spc="-5" dirty="0">
                <a:latin typeface="Arial MT"/>
                <a:cs typeface="Arial MT"/>
              </a:rPr>
              <a:t>Se utiliza una maleta con probeta </a:t>
            </a:r>
            <a:r>
              <a:rPr spc="-5" dirty="0" err="1">
                <a:latin typeface="Arial MT"/>
                <a:cs typeface="Arial MT"/>
              </a:rPr>
              <a:t>recargable</a:t>
            </a:r>
            <a:r>
              <a:rPr spc="-5" dirty="0" smtClean="0">
                <a:latin typeface="Arial MT"/>
                <a:cs typeface="Arial MT"/>
              </a:rPr>
              <a:t>.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Valores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inferiores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5" dirty="0">
                <a:latin typeface="Arial MT"/>
                <a:cs typeface="Arial MT"/>
              </a:rPr>
              <a:t> 10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ppm son correctos</a:t>
            </a:r>
            <a:endParaRPr dirty="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4" name="object 4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2.3.12	MANTENIMIENTO</a:t>
            </a:r>
            <a:r>
              <a:rPr spc="-20" dirty="0"/>
              <a:t> </a:t>
            </a:r>
            <a:r>
              <a:rPr spc="-5" dirty="0"/>
              <a:t>PREDICTIVO.</a:t>
            </a:r>
            <a:r>
              <a:rPr spc="-15" dirty="0"/>
              <a:t> </a:t>
            </a:r>
            <a:r>
              <a:rPr spc="-5" dirty="0"/>
              <a:t>Análisis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gas</a:t>
            </a:r>
            <a:r>
              <a:rPr spc="-20" dirty="0"/>
              <a:t> </a:t>
            </a:r>
            <a:r>
              <a:rPr spc="-5" dirty="0"/>
              <a:t>SF6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49249" y="1177799"/>
            <a:ext cx="1941575" cy="142112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74573" y="2749042"/>
            <a:ext cx="2001773" cy="166877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78205" y="4513071"/>
            <a:ext cx="1840229" cy="148894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287274"/>
            <a:ext cx="9118600" cy="5911234"/>
          </a:xfrm>
          <a:prstGeom prst="rect">
            <a:avLst/>
          </a:prstGeom>
        </p:spPr>
        <p:txBody>
          <a:bodyPr vert="horz" wrap="square" lIns="0" tIns="169545" rIns="0" bIns="0" rtlCol="0">
            <a:spAutoFit/>
          </a:bodyPr>
          <a:lstStyle/>
          <a:p>
            <a:pPr marL="83820">
              <a:spcBef>
                <a:spcPts val="1335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2.3.13	MANTENIMIENTO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Medida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descargas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parciales</a:t>
            </a:r>
            <a:endParaRPr dirty="0">
              <a:latin typeface="Arial MT"/>
              <a:cs typeface="Arial MT"/>
            </a:endParaRPr>
          </a:p>
          <a:p>
            <a:pPr marL="619125">
              <a:spcBef>
                <a:spcPts val="1235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DESCARGAS</a:t>
            </a:r>
            <a:r>
              <a:rPr b="1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PARCIALES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850" dirty="0">
              <a:latin typeface="Arial"/>
              <a:cs typeface="Arial"/>
            </a:endParaRPr>
          </a:p>
          <a:p>
            <a:pPr marL="619125" marR="520700"/>
            <a:r>
              <a:rPr dirty="0">
                <a:latin typeface="Arial MT"/>
                <a:cs typeface="Arial MT"/>
              </a:rPr>
              <a:t>Fenómeno </a:t>
            </a:r>
            <a:r>
              <a:rPr spc="-5" dirty="0">
                <a:latin typeface="Arial MT"/>
                <a:cs typeface="Arial MT"/>
              </a:rPr>
              <a:t>posible en cualquier </a:t>
            </a:r>
            <a:r>
              <a:rPr dirty="0">
                <a:latin typeface="Arial MT"/>
                <a:cs typeface="Arial MT"/>
              </a:rPr>
              <a:t>tipo </a:t>
            </a:r>
            <a:r>
              <a:rPr spc="-5" dirty="0">
                <a:latin typeface="Arial MT"/>
                <a:cs typeface="Arial MT"/>
              </a:rPr>
              <a:t>de aislamiento </a:t>
            </a:r>
            <a:r>
              <a:rPr dirty="0">
                <a:latin typeface="Arial MT"/>
                <a:cs typeface="Arial MT"/>
              </a:rPr>
              <a:t>(sólido, </a:t>
            </a:r>
            <a:r>
              <a:rPr spc="-5" dirty="0">
                <a:latin typeface="Arial MT"/>
                <a:cs typeface="Arial MT"/>
              </a:rPr>
              <a:t>líquido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 </a:t>
            </a:r>
            <a:r>
              <a:rPr spc="-5" dirty="0">
                <a:latin typeface="Arial MT"/>
                <a:cs typeface="Arial MT"/>
              </a:rPr>
              <a:t>gas</a:t>
            </a:r>
            <a:r>
              <a:rPr spc="-5" dirty="0" smtClean="0">
                <a:latin typeface="Arial MT"/>
                <a:cs typeface="Arial MT"/>
              </a:rPr>
              <a:t>)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basado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 la existencia de pequeñas descargas en la superficie </a:t>
            </a:r>
            <a:r>
              <a:rPr dirty="0">
                <a:latin typeface="Arial MT"/>
                <a:cs typeface="Arial MT"/>
              </a:rPr>
              <a:t>o </a:t>
            </a:r>
            <a:r>
              <a:rPr spc="-5" dirty="0" err="1">
                <a:latin typeface="Arial MT"/>
                <a:cs typeface="Arial MT"/>
              </a:rPr>
              <a:t>en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partes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internas</a:t>
            </a:r>
            <a:r>
              <a:rPr spc="-1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aislamiento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originadas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por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una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discontinuidad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campo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eléctrico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45"/>
              </a:spcBef>
            </a:pPr>
            <a:endParaRPr sz="1850" dirty="0">
              <a:latin typeface="Arial MT"/>
              <a:cs typeface="Arial MT"/>
            </a:endParaRPr>
          </a:p>
          <a:p>
            <a:pPr marL="619125" marR="556895"/>
            <a:r>
              <a:rPr spc="-5" dirty="0">
                <a:latin typeface="Arial MT"/>
                <a:cs typeface="Arial MT"/>
              </a:rPr>
              <a:t>La concentración local de campo eléctrico genera una </a:t>
            </a:r>
            <a:r>
              <a:rPr spc="-5" dirty="0" err="1">
                <a:latin typeface="Arial MT"/>
                <a:cs typeface="Arial MT"/>
              </a:rPr>
              <a:t>señal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solidFill>
                  <a:srgbClr val="032141"/>
                </a:solidFill>
                <a:latin typeface="Arial MT"/>
                <a:cs typeface="Arial MT"/>
              </a:rPr>
              <a:t>electromagnética</a:t>
            </a:r>
            <a:r>
              <a:rPr lang="es-ES" spc="-5" dirty="0" smtClean="0">
                <a:solidFill>
                  <a:srgbClr val="032141"/>
                </a:solidFill>
                <a:latin typeface="Arial MT"/>
                <a:cs typeface="Arial MT"/>
              </a:rPr>
              <a:t> </a:t>
            </a:r>
            <a:r>
              <a:rPr spc="-5" dirty="0" err="1" smtClean="0">
                <a:solidFill>
                  <a:srgbClr val="032141"/>
                </a:solidFill>
                <a:latin typeface="Arial MT"/>
                <a:cs typeface="Arial MT"/>
              </a:rPr>
              <a:t>acompañada</a:t>
            </a:r>
            <a:r>
              <a:rPr spc="-15" dirty="0" smtClean="0">
                <a:solidFill>
                  <a:srgbClr val="032141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032141"/>
                </a:solidFill>
                <a:latin typeface="Arial MT"/>
                <a:cs typeface="Arial MT"/>
              </a:rPr>
              <a:t>de</a:t>
            </a:r>
            <a:r>
              <a:rPr spc="-10" dirty="0">
                <a:solidFill>
                  <a:srgbClr val="032141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032141"/>
                </a:solidFill>
                <a:latin typeface="Arial MT"/>
                <a:cs typeface="Arial MT"/>
              </a:rPr>
              <a:t>luz,</a:t>
            </a:r>
            <a:r>
              <a:rPr spc="-10" dirty="0">
                <a:solidFill>
                  <a:srgbClr val="032141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032141"/>
                </a:solidFill>
                <a:latin typeface="Arial MT"/>
                <a:cs typeface="Arial MT"/>
              </a:rPr>
              <a:t>sonido,</a:t>
            </a:r>
            <a:r>
              <a:rPr spc="-10" dirty="0">
                <a:solidFill>
                  <a:srgbClr val="032141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032141"/>
                </a:solidFill>
                <a:latin typeface="Arial MT"/>
                <a:cs typeface="Arial MT"/>
              </a:rPr>
              <a:t>calor</a:t>
            </a:r>
            <a:r>
              <a:rPr spc="-10" dirty="0">
                <a:solidFill>
                  <a:srgbClr val="032141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32141"/>
                </a:solidFill>
                <a:latin typeface="Arial MT"/>
                <a:cs typeface="Arial MT"/>
              </a:rPr>
              <a:t>y</a:t>
            </a:r>
            <a:r>
              <a:rPr spc="-10" dirty="0">
                <a:solidFill>
                  <a:srgbClr val="032141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032141"/>
                </a:solidFill>
                <a:latin typeface="Arial MT"/>
                <a:cs typeface="Arial MT"/>
              </a:rPr>
              <a:t>reacciones</a:t>
            </a:r>
            <a:r>
              <a:rPr spc="-10" dirty="0">
                <a:solidFill>
                  <a:srgbClr val="032141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032141"/>
                </a:solidFill>
                <a:latin typeface="Arial MT"/>
                <a:cs typeface="Arial MT"/>
              </a:rPr>
              <a:t>químicas.</a:t>
            </a:r>
            <a:r>
              <a:rPr spc="-10" dirty="0">
                <a:solidFill>
                  <a:srgbClr val="032141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032141"/>
                </a:solidFill>
                <a:latin typeface="Arial MT"/>
                <a:cs typeface="Arial MT"/>
              </a:rPr>
              <a:t>Métodos</a:t>
            </a:r>
            <a:r>
              <a:rPr spc="-10" dirty="0">
                <a:solidFill>
                  <a:srgbClr val="032141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032141"/>
                </a:solidFill>
                <a:latin typeface="Arial MT"/>
                <a:cs typeface="Arial MT"/>
              </a:rPr>
              <a:t>de</a:t>
            </a:r>
            <a:r>
              <a:rPr spc="-10" dirty="0">
                <a:solidFill>
                  <a:srgbClr val="032141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032141"/>
                </a:solidFill>
                <a:latin typeface="Arial MT"/>
                <a:cs typeface="Arial MT"/>
              </a:rPr>
              <a:t>medida</a:t>
            </a:r>
            <a:r>
              <a:rPr spc="-5" dirty="0">
                <a:solidFill>
                  <a:srgbClr val="032141"/>
                </a:solidFill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1850" dirty="0">
              <a:latin typeface="Arial MT"/>
              <a:cs typeface="Arial MT"/>
            </a:endParaRPr>
          </a:p>
          <a:p>
            <a:pPr marL="619125" marR="1022985" indent="-635" algn="just">
              <a:buSzPct val="94444"/>
              <a:buFont typeface="Wingdings"/>
              <a:buChar char=""/>
              <a:tabLst>
                <a:tab pos="801370" algn="l"/>
              </a:tabLst>
            </a:pP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Metodo acústico</a:t>
            </a:r>
            <a:r>
              <a:rPr dirty="0">
                <a:latin typeface="Arial MT"/>
                <a:cs typeface="Arial MT"/>
              </a:rPr>
              <a:t>: </a:t>
            </a:r>
            <a:r>
              <a:rPr spc="-5" dirty="0">
                <a:latin typeface="Arial MT"/>
                <a:cs typeface="Arial MT"/>
              </a:rPr>
              <a:t>miden los ultrasonidos que generan las descargas</a:t>
            </a:r>
            <a:r>
              <a:rPr spc="-5" dirty="0">
                <a:latin typeface="Arial MT"/>
                <a:cs typeface="Arial MT"/>
              </a:rPr>
              <a:t>. </a:t>
            </a:r>
            <a:r>
              <a:rPr spc="-5" dirty="0" smtClean="0">
                <a:latin typeface="Arial MT"/>
                <a:cs typeface="Arial MT"/>
              </a:rPr>
              <a:t>Se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puede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realizar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</a:t>
            </a:r>
            <a:r>
              <a:rPr spc="-5" dirty="0">
                <a:latin typeface="Arial MT"/>
                <a:cs typeface="Arial MT"/>
              </a:rPr>
              <a:t> el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equipo en </a:t>
            </a:r>
            <a:r>
              <a:rPr dirty="0">
                <a:latin typeface="Arial MT"/>
                <a:cs typeface="Arial MT"/>
              </a:rPr>
              <a:t>servicio</a:t>
            </a:r>
            <a:r>
              <a:rPr dirty="0">
                <a:latin typeface="Arial MT"/>
                <a:cs typeface="Arial MT"/>
              </a:rPr>
              <a:t>.</a:t>
            </a: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619125" marR="899794" algn="just">
              <a:buSzPct val="94444"/>
              <a:buFont typeface="Wingdings"/>
              <a:buChar char=""/>
              <a:tabLst>
                <a:tab pos="801370" algn="l"/>
              </a:tabLst>
            </a:pP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Método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UHF</a:t>
            </a:r>
            <a:r>
              <a:rPr spc="-5" dirty="0">
                <a:latin typeface="Arial MT"/>
                <a:cs typeface="Arial MT"/>
              </a:rPr>
              <a:t>: </a:t>
            </a:r>
            <a:r>
              <a:rPr dirty="0">
                <a:latin typeface="Arial MT"/>
                <a:cs typeface="Arial MT"/>
              </a:rPr>
              <a:t>mide </a:t>
            </a:r>
            <a:r>
              <a:rPr spc="-5" dirty="0">
                <a:latin typeface="Arial MT"/>
                <a:cs typeface="Arial MT"/>
              </a:rPr>
              <a:t>las ondas de alta </a:t>
            </a:r>
            <a:r>
              <a:rPr dirty="0">
                <a:latin typeface="Arial MT"/>
                <a:cs typeface="Arial MT"/>
              </a:rPr>
              <a:t>frecuencia. </a:t>
            </a:r>
            <a:r>
              <a:rPr spc="-5" dirty="0">
                <a:latin typeface="Arial MT"/>
                <a:cs typeface="Arial MT"/>
              </a:rPr>
              <a:t>La </a:t>
            </a:r>
            <a:r>
              <a:rPr dirty="0">
                <a:latin typeface="Arial MT"/>
                <a:cs typeface="Arial MT"/>
              </a:rPr>
              <a:t>sonda </a:t>
            </a:r>
            <a:r>
              <a:rPr dirty="0" err="1">
                <a:latin typeface="Arial MT"/>
                <a:cs typeface="Arial MT"/>
              </a:rPr>
              <a:t>transforma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las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vibraciones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 impulsos eléctricos. La sonda debe estar instalada</a:t>
            </a:r>
            <a:r>
              <a:rPr spc="-5" dirty="0">
                <a:latin typeface="Arial MT"/>
                <a:cs typeface="Arial MT"/>
              </a:rPr>
              <a:t> antes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energizar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 </a:t>
            </a:r>
            <a:r>
              <a:rPr spc="-5" dirty="0">
                <a:latin typeface="Arial MT"/>
                <a:cs typeface="Arial MT"/>
              </a:rPr>
              <a:t>equipo. De aplicación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GIS.</a:t>
            </a:r>
          </a:p>
          <a:p>
            <a:pPr>
              <a:spcBef>
                <a:spcPts val="45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801370" indent="-182245">
              <a:buSzPct val="94444"/>
              <a:buFont typeface="Wingdings"/>
              <a:buChar char=""/>
              <a:tabLst>
                <a:tab pos="801370" algn="l"/>
              </a:tabLst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Análisis</a:t>
            </a:r>
            <a:r>
              <a:rPr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gases</a:t>
            </a:r>
            <a:r>
              <a:rPr spc="-5" dirty="0">
                <a:latin typeface="Arial MT"/>
                <a:cs typeface="Arial MT"/>
              </a:rPr>
              <a:t>: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detectan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productos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descomposición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aislamiento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801370" indent="-182245">
              <a:buSzPct val="94444"/>
              <a:buFont typeface="Wingdings"/>
              <a:buChar char=""/>
              <a:tabLst>
                <a:tab pos="801370" algn="l"/>
              </a:tabLst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Medida</a:t>
            </a:r>
            <a:r>
              <a:rPr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eléctrica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señal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través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toroidales: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usado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cables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2.3.13	MANTENIMIENTO</a:t>
            </a:r>
            <a:r>
              <a:rPr spc="-20" dirty="0"/>
              <a:t> </a:t>
            </a:r>
            <a:r>
              <a:rPr spc="-5" dirty="0"/>
              <a:t>PREDICTIVO.</a:t>
            </a:r>
            <a:r>
              <a:rPr spc="-15" dirty="0"/>
              <a:t> </a:t>
            </a:r>
            <a:r>
              <a:rPr spc="-5" dirty="0"/>
              <a:t>Medida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descargas</a:t>
            </a:r>
            <a:r>
              <a:rPr spc="-20" dirty="0"/>
              <a:t> </a:t>
            </a:r>
            <a:r>
              <a:rPr spc="-5" dirty="0"/>
              <a:t>parciales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4002" y="1052068"/>
            <a:ext cx="7828026" cy="391515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09423" y="2747773"/>
            <a:ext cx="972819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20" dirty="0">
                <a:solidFill>
                  <a:srgbClr val="032141"/>
                </a:solidFill>
                <a:latin typeface="Tahoma"/>
                <a:cs typeface="Tahoma"/>
              </a:rPr>
              <a:t>Conductor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52373" y="1812799"/>
            <a:ext cx="793115" cy="361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8105" marR="5080" indent="-66040">
              <a:spcBef>
                <a:spcPts val="95"/>
              </a:spcBef>
            </a:pPr>
            <a:r>
              <a:rPr sz="1100" b="1" spc="-45" dirty="0" err="1">
                <a:solidFill>
                  <a:srgbClr val="0070C0"/>
                </a:solidFill>
                <a:latin typeface="Tahoma"/>
                <a:cs typeface="Tahoma"/>
              </a:rPr>
              <a:t>Partícul</a:t>
            </a:r>
            <a:r>
              <a:rPr sz="1100" b="1" spc="-50" dirty="0" err="1">
                <a:solidFill>
                  <a:srgbClr val="0070C0"/>
                </a:solidFill>
                <a:latin typeface="Tahoma"/>
                <a:cs typeface="Tahoma"/>
              </a:rPr>
              <a:t>a</a:t>
            </a:r>
            <a:r>
              <a:rPr sz="1100" b="1" spc="-7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1100" b="1" spc="-55" dirty="0" err="1" smtClean="0">
                <a:solidFill>
                  <a:srgbClr val="0070C0"/>
                </a:solidFill>
                <a:latin typeface="Tahoma"/>
                <a:cs typeface="Tahoma"/>
              </a:rPr>
              <a:t>en</a:t>
            </a:r>
            <a:r>
              <a:rPr lang="es-ES" sz="1100" b="1" spc="-55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1100" b="1" spc="-55" dirty="0" err="1" smtClean="0">
                <a:solidFill>
                  <a:srgbClr val="0070C0"/>
                </a:solidFill>
                <a:latin typeface="Tahoma"/>
                <a:cs typeface="Tahoma"/>
              </a:rPr>
              <a:t>Separador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97499" y="3489188"/>
            <a:ext cx="704850" cy="361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465" marR="5080" indent="-25400">
              <a:spcBef>
                <a:spcPts val="95"/>
              </a:spcBef>
            </a:pPr>
            <a:r>
              <a:rPr sz="1100" b="1" spc="-70" dirty="0" err="1">
                <a:solidFill>
                  <a:srgbClr val="9F8201"/>
                </a:solidFill>
                <a:latin typeface="Tahoma"/>
                <a:cs typeface="Tahoma"/>
              </a:rPr>
              <a:t>Defect</a:t>
            </a:r>
            <a:r>
              <a:rPr sz="1100" b="1" spc="-75" dirty="0" err="1">
                <a:solidFill>
                  <a:srgbClr val="9F8201"/>
                </a:solidFill>
                <a:latin typeface="Tahoma"/>
                <a:cs typeface="Tahoma"/>
              </a:rPr>
              <a:t>o</a:t>
            </a:r>
            <a:r>
              <a:rPr sz="1100" b="1" spc="-75" dirty="0">
                <a:solidFill>
                  <a:srgbClr val="9F8201"/>
                </a:solidFill>
                <a:latin typeface="Tahoma"/>
                <a:cs typeface="Tahoma"/>
              </a:rPr>
              <a:t> </a:t>
            </a:r>
            <a:r>
              <a:rPr sz="1100" b="1" spc="-55" dirty="0" err="1" smtClean="0">
                <a:solidFill>
                  <a:srgbClr val="9F8201"/>
                </a:solidFill>
                <a:latin typeface="Tahoma"/>
                <a:cs typeface="Tahoma"/>
              </a:rPr>
              <a:t>en</a:t>
            </a:r>
            <a:r>
              <a:rPr lang="es-ES" sz="1100" b="1" spc="-55" dirty="0" smtClean="0">
                <a:solidFill>
                  <a:srgbClr val="9F8201"/>
                </a:solidFill>
                <a:latin typeface="Tahoma"/>
                <a:cs typeface="Tahoma"/>
              </a:rPr>
              <a:t> </a:t>
            </a:r>
            <a:r>
              <a:rPr sz="1100" b="1" spc="-50" dirty="0" err="1" smtClean="0">
                <a:solidFill>
                  <a:srgbClr val="9F8201"/>
                </a:solidFill>
                <a:latin typeface="Tahoma"/>
                <a:cs typeface="Tahoma"/>
              </a:rPr>
              <a:t>separador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44845" y="3766560"/>
            <a:ext cx="93916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b="1" spc="-45" dirty="0">
                <a:solidFill>
                  <a:srgbClr val="0070C0"/>
                </a:solidFill>
                <a:latin typeface="Tahoma"/>
                <a:cs typeface="Tahoma"/>
              </a:rPr>
              <a:t>Partícul</a:t>
            </a:r>
            <a:r>
              <a:rPr sz="1100" b="1" spc="-50" dirty="0">
                <a:solidFill>
                  <a:srgbClr val="0070C0"/>
                </a:solidFill>
                <a:latin typeface="Tahoma"/>
                <a:cs typeface="Tahoma"/>
              </a:rPr>
              <a:t>a</a:t>
            </a:r>
            <a:r>
              <a:rPr sz="1100" b="1" spc="-6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1100" b="1" spc="-30" dirty="0">
                <a:solidFill>
                  <a:srgbClr val="0070C0"/>
                </a:solidFill>
                <a:latin typeface="Tahoma"/>
                <a:cs typeface="Tahoma"/>
              </a:rPr>
              <a:t>libre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67858" y="1731264"/>
            <a:ext cx="896619" cy="361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6050" marR="5080" indent="-133350">
              <a:spcBef>
                <a:spcPts val="95"/>
              </a:spcBef>
            </a:pPr>
            <a:r>
              <a:rPr sz="1100" b="1" spc="-50" dirty="0" err="1">
                <a:solidFill>
                  <a:srgbClr val="C00000"/>
                </a:solidFill>
                <a:latin typeface="Tahoma"/>
                <a:cs typeface="Tahoma"/>
              </a:rPr>
              <a:t>Protrusió</a:t>
            </a:r>
            <a:r>
              <a:rPr sz="1100" b="1" spc="-55" dirty="0" err="1">
                <a:solidFill>
                  <a:srgbClr val="C00000"/>
                </a:solidFill>
                <a:latin typeface="Tahoma"/>
                <a:cs typeface="Tahoma"/>
              </a:rPr>
              <a:t>n</a:t>
            </a:r>
            <a:r>
              <a:rPr sz="1100" b="1" spc="-7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100" b="1" spc="-55" dirty="0" err="1" smtClean="0">
                <a:solidFill>
                  <a:srgbClr val="C00000"/>
                </a:solidFill>
                <a:latin typeface="Tahoma"/>
                <a:cs typeface="Tahoma"/>
              </a:rPr>
              <a:t>en</a:t>
            </a:r>
            <a:r>
              <a:rPr lang="es-ES" sz="1100" b="1" spc="-55" dirty="0" smtClean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100" b="1" spc="-70" dirty="0" smtClean="0">
                <a:solidFill>
                  <a:srgbClr val="C00000"/>
                </a:solidFill>
                <a:latin typeface="Tahoma"/>
                <a:cs typeface="Tahoma"/>
              </a:rPr>
              <a:t>conductor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34917" y="3674375"/>
            <a:ext cx="896619" cy="361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4935" marR="5080" indent="-102870">
              <a:spcBef>
                <a:spcPts val="95"/>
              </a:spcBef>
            </a:pPr>
            <a:r>
              <a:rPr sz="1100" b="1" spc="-50" dirty="0" err="1">
                <a:solidFill>
                  <a:srgbClr val="C00000"/>
                </a:solidFill>
                <a:latin typeface="Tahoma"/>
                <a:cs typeface="Tahoma"/>
              </a:rPr>
              <a:t>Protrusió</a:t>
            </a:r>
            <a:r>
              <a:rPr sz="1100" b="1" spc="-55" dirty="0" err="1">
                <a:solidFill>
                  <a:srgbClr val="C00000"/>
                </a:solidFill>
                <a:latin typeface="Tahoma"/>
                <a:cs typeface="Tahoma"/>
              </a:rPr>
              <a:t>n</a:t>
            </a:r>
            <a:r>
              <a:rPr sz="1100" b="1" spc="-7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100" b="1" spc="-55" dirty="0" err="1" smtClean="0">
                <a:solidFill>
                  <a:srgbClr val="C00000"/>
                </a:solidFill>
                <a:latin typeface="Tahoma"/>
                <a:cs typeface="Tahoma"/>
              </a:rPr>
              <a:t>en</a:t>
            </a:r>
            <a:r>
              <a:rPr lang="es-ES" sz="1100" b="1" spc="-55" dirty="0" smtClean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100" b="1" spc="-70" dirty="0" err="1" smtClean="0">
                <a:solidFill>
                  <a:srgbClr val="C00000"/>
                </a:solidFill>
                <a:latin typeface="Tahoma"/>
                <a:cs typeface="Tahoma"/>
              </a:rPr>
              <a:t>envolvente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07914" y="1917217"/>
            <a:ext cx="619125" cy="361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0325" marR="5080" indent="-48260">
              <a:spcBef>
                <a:spcPts val="95"/>
              </a:spcBef>
            </a:pPr>
            <a:r>
              <a:rPr sz="1100" b="1" spc="-55" dirty="0" err="1" smtClean="0">
                <a:solidFill>
                  <a:srgbClr val="FF0000"/>
                </a:solidFill>
                <a:latin typeface="Tahoma"/>
                <a:cs typeface="Tahoma"/>
              </a:rPr>
              <a:t>Potencial</a:t>
            </a:r>
            <a:r>
              <a:rPr lang="es-ES" sz="1100" b="1" spc="-55" dirty="0" smtClean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100" b="1" spc="-60" dirty="0" err="1" smtClean="0">
                <a:solidFill>
                  <a:srgbClr val="FF0000"/>
                </a:solidFill>
                <a:latin typeface="Tahoma"/>
                <a:cs typeface="Tahoma"/>
              </a:rPr>
              <a:t>flotante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89631" y="1915668"/>
            <a:ext cx="98425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35" dirty="0">
                <a:solidFill>
                  <a:srgbClr val="032141"/>
                </a:solidFill>
                <a:latin typeface="Tahoma"/>
                <a:cs typeface="Tahoma"/>
              </a:rPr>
              <a:t>Separador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758736" y="1876045"/>
            <a:ext cx="5407660" cy="2333625"/>
            <a:chOff x="2256167" y="1876044"/>
            <a:chExt cx="5407660" cy="233362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42092" y="2438145"/>
              <a:ext cx="688847" cy="16687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42092" y="3289300"/>
              <a:ext cx="688847" cy="16611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439043" y="1888744"/>
              <a:ext cx="2834640" cy="2135505"/>
            </a:xfrm>
            <a:custGeom>
              <a:avLst/>
              <a:gdLst/>
              <a:ahLst/>
              <a:cxnLst/>
              <a:rect l="l" t="t" r="r" b="b"/>
              <a:pathLst>
                <a:path w="2834640" h="2135504">
                  <a:moveTo>
                    <a:pt x="0" y="2135124"/>
                  </a:moveTo>
                  <a:lnTo>
                    <a:pt x="72390" y="2105406"/>
                  </a:lnTo>
                </a:path>
                <a:path w="2834640" h="2135504">
                  <a:moveTo>
                    <a:pt x="2834626" y="0"/>
                  </a:moveTo>
                  <a:lnTo>
                    <a:pt x="2736329" y="92201"/>
                  </a:lnTo>
                </a:path>
              </a:pathLst>
            </a:custGeom>
            <a:ln w="25400">
              <a:solidFill>
                <a:srgbClr val="1717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88555" y="3913187"/>
              <a:ext cx="107823" cy="17564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174886" y="2172970"/>
              <a:ext cx="98425" cy="93980"/>
            </a:xfrm>
            <a:custGeom>
              <a:avLst/>
              <a:gdLst/>
              <a:ahLst/>
              <a:cxnLst/>
              <a:rect l="l" t="t" r="r" b="b"/>
              <a:pathLst>
                <a:path w="98425" h="93980">
                  <a:moveTo>
                    <a:pt x="0" y="93725"/>
                  </a:moveTo>
                  <a:lnTo>
                    <a:pt x="98297" y="0"/>
                  </a:lnTo>
                </a:path>
              </a:pathLst>
            </a:custGeom>
            <a:ln w="25400">
              <a:solidFill>
                <a:srgbClr val="C0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68867" y="4103115"/>
              <a:ext cx="1905" cy="93980"/>
            </a:xfrm>
            <a:custGeom>
              <a:avLst/>
              <a:gdLst/>
              <a:ahLst/>
              <a:cxnLst/>
              <a:rect l="l" t="t" r="r" b="b"/>
              <a:pathLst>
                <a:path w="1905" h="93979">
                  <a:moveTo>
                    <a:pt x="761" y="-12700"/>
                  </a:moveTo>
                  <a:lnTo>
                    <a:pt x="761" y="106425"/>
                  </a:lnTo>
                </a:path>
              </a:pathLst>
            </a:custGeom>
            <a:ln w="26923">
              <a:solidFill>
                <a:srgbClr val="C0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51610" y="3747833"/>
              <a:ext cx="111645" cy="110871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5230153" y="1175767"/>
            <a:ext cx="103187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10" dirty="0">
                <a:solidFill>
                  <a:srgbClr val="032141"/>
                </a:solidFill>
                <a:latin typeface="Tahoma"/>
                <a:cs typeface="Tahoma"/>
              </a:rPr>
              <a:t>Envolvente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56772" y="3360420"/>
            <a:ext cx="5168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SF6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2.3.13	MANTENIMIENTO</a:t>
            </a:r>
            <a:r>
              <a:rPr spc="-20" dirty="0"/>
              <a:t> </a:t>
            </a:r>
            <a:r>
              <a:rPr spc="-5" dirty="0"/>
              <a:t>PREDICTIVO.</a:t>
            </a:r>
            <a:r>
              <a:rPr spc="-15" dirty="0"/>
              <a:t> </a:t>
            </a:r>
            <a:r>
              <a:rPr spc="-5" dirty="0"/>
              <a:t>Medida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descargas</a:t>
            </a:r>
            <a:r>
              <a:rPr spc="-20" dirty="0"/>
              <a:t> </a:t>
            </a:r>
            <a:r>
              <a:rPr spc="-5" dirty="0"/>
              <a:t>parciales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9751" y="1082548"/>
            <a:ext cx="4749545" cy="513587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2.3.13	MANTENIMIENTO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Medida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descargas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parciales</a:t>
            </a:r>
            <a:endParaRPr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1850">
              <a:latin typeface="Arial MT"/>
              <a:cs typeface="Arial MT"/>
            </a:endParaRPr>
          </a:p>
          <a:p>
            <a:pPr marL="619125"/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Sensores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acústicos:</a:t>
            </a:r>
            <a:r>
              <a:rPr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típicamente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10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300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kHz</a:t>
            </a:r>
            <a:endParaRPr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4118" y="1609089"/>
            <a:ext cx="8406032" cy="26289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736135" y="4293870"/>
            <a:ext cx="1651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Arial MT"/>
                <a:cs typeface="Arial MT"/>
              </a:rPr>
              <a:t>Sensor</a:t>
            </a:r>
            <a:r>
              <a:rPr spc="-9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acústico</a:t>
            </a:r>
            <a:endParaRPr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69876" y="4293870"/>
            <a:ext cx="3352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Arial MT"/>
                <a:cs typeface="Arial MT"/>
              </a:rPr>
              <a:t>Micrófono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direccional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ultrasónico</a:t>
            </a:r>
            <a:endParaRPr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9001" y="993648"/>
            <a:ext cx="5371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SENSORES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ALTA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MUY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ALTA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FRECUENCIA</a:t>
            </a:r>
            <a:endParaRPr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4" name="object 4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2.3.13	MANTENIMIENTO</a:t>
            </a:r>
            <a:r>
              <a:rPr spc="-20" dirty="0"/>
              <a:t> </a:t>
            </a:r>
            <a:r>
              <a:rPr spc="-5" dirty="0"/>
              <a:t>PREDICTIVO.</a:t>
            </a:r>
            <a:r>
              <a:rPr spc="-15" dirty="0"/>
              <a:t> </a:t>
            </a:r>
            <a:r>
              <a:rPr spc="-5" dirty="0"/>
              <a:t>Medida</a:t>
            </a:r>
            <a:r>
              <a:rPr spc="-20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5" dirty="0"/>
              <a:t>descargas</a:t>
            </a:r>
            <a:r>
              <a:rPr spc="-20" dirty="0"/>
              <a:t> </a:t>
            </a:r>
            <a:r>
              <a:rPr spc="-5" dirty="0"/>
              <a:t>parciales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28000" y="2015957"/>
            <a:ext cx="4241800" cy="755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700"/>
              </a:lnSpc>
              <a:spcBef>
                <a:spcPts val="100"/>
              </a:spcBef>
            </a:pPr>
            <a:r>
              <a:rPr sz="2000" spc="-5" dirty="0">
                <a:latin typeface="Arial MT"/>
                <a:cs typeface="Arial MT"/>
              </a:rPr>
              <a:t>HF/VHF: frecuencias</a:t>
            </a:r>
            <a:r>
              <a:rPr sz="2000" spc="-5" dirty="0">
                <a:latin typeface="Arial MT"/>
                <a:cs typeface="Arial MT"/>
              </a:rPr>
              <a:t> de 3 a 300 </a:t>
            </a:r>
            <a:r>
              <a:rPr sz="2000" spc="-10" dirty="0" smtClean="0">
                <a:latin typeface="Arial MT"/>
                <a:cs typeface="Arial MT"/>
              </a:rPr>
              <a:t>MHz</a:t>
            </a:r>
            <a:r>
              <a:rPr lang="es-ES" sz="2000" spc="-10" dirty="0" smtClean="0">
                <a:latin typeface="Arial MT"/>
                <a:cs typeface="Arial MT"/>
              </a:rPr>
              <a:t> </a:t>
            </a:r>
            <a:r>
              <a:rPr sz="2000" spc="-5" dirty="0" smtClean="0">
                <a:latin typeface="Arial MT"/>
                <a:cs typeface="Arial MT"/>
              </a:rPr>
              <a:t>UHF</a:t>
            </a:r>
            <a:r>
              <a:rPr sz="2000" spc="-5" dirty="0">
                <a:latin typeface="Arial MT"/>
                <a:cs typeface="Arial MT"/>
              </a:rPr>
              <a:t>: </a:t>
            </a:r>
            <a:r>
              <a:rPr sz="2000" spc="-5" dirty="0">
                <a:latin typeface="Arial MT"/>
                <a:cs typeface="Arial MT"/>
              </a:rPr>
              <a:t>frecuencias</a:t>
            </a:r>
            <a:r>
              <a:rPr sz="2000" spc="-5" dirty="0">
                <a:latin typeface="Arial MT"/>
                <a:cs typeface="Arial MT"/>
              </a:rPr>
              <a:t> de 300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 </a:t>
            </a:r>
            <a:r>
              <a:rPr sz="2000" spc="-10" dirty="0">
                <a:latin typeface="Arial MT"/>
                <a:cs typeface="Arial MT"/>
              </a:rPr>
              <a:t>3GHz</a:t>
            </a:r>
            <a:endParaRPr sz="2000" dirty="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2006" y="2960116"/>
            <a:ext cx="8418147" cy="2298953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37370" y="1299971"/>
            <a:ext cx="8116570" cy="39215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">
              <a:spcBef>
                <a:spcPts val="100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Termografía</a:t>
            </a:r>
            <a:r>
              <a:rPr dirty="0">
                <a:latin typeface="Arial MT"/>
                <a:cs typeface="Arial MT"/>
              </a:rPr>
              <a:t>:</a:t>
            </a:r>
          </a:p>
          <a:p>
            <a:pPr>
              <a:spcBef>
                <a:spcPts val="35"/>
              </a:spcBef>
            </a:pPr>
            <a:endParaRPr sz="1850" dirty="0">
              <a:latin typeface="Arial MT"/>
              <a:cs typeface="Arial MT"/>
            </a:endParaRPr>
          </a:p>
          <a:p>
            <a:pPr marL="12700" marR="5080" indent="15875"/>
            <a:r>
              <a:rPr spc="-5" dirty="0">
                <a:latin typeface="Arial MT"/>
                <a:cs typeface="Arial MT"/>
              </a:rPr>
              <a:t>Realizar </a:t>
            </a:r>
            <a:r>
              <a:rPr dirty="0">
                <a:latin typeface="Arial MT"/>
                <a:cs typeface="Arial MT"/>
              </a:rPr>
              <a:t>a toda </a:t>
            </a:r>
            <a:r>
              <a:rPr spc="-5" dirty="0">
                <a:latin typeface="Arial MT"/>
                <a:cs typeface="Arial MT"/>
              </a:rPr>
              <a:t>la subestación, coincidiendo con las puntas de carga, una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 </a:t>
            </a:r>
            <a:r>
              <a:rPr spc="-5" dirty="0" smtClean="0">
                <a:latin typeface="Arial MT"/>
                <a:cs typeface="Arial MT"/>
              </a:rPr>
              <a:t>dos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veces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al </a:t>
            </a:r>
            <a:r>
              <a:rPr spc="-5" dirty="0">
                <a:latin typeface="Arial MT"/>
                <a:cs typeface="Arial MT"/>
              </a:rPr>
              <a:t>año, </a:t>
            </a:r>
            <a:r>
              <a:rPr dirty="0">
                <a:latin typeface="Arial MT"/>
                <a:cs typeface="Arial MT"/>
              </a:rPr>
              <a:t>según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nivel de </a:t>
            </a:r>
            <a:r>
              <a:rPr dirty="0">
                <a:latin typeface="Arial MT"/>
                <a:cs typeface="Arial MT"/>
              </a:rPr>
              <a:t>carga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importancia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40"/>
              </a:spcBef>
            </a:pPr>
            <a:endParaRPr sz="1850" dirty="0">
              <a:latin typeface="Arial MT"/>
              <a:cs typeface="Arial MT"/>
            </a:endParaRPr>
          </a:p>
          <a:p>
            <a:pPr marL="28575"/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Transformadores</a:t>
            </a:r>
            <a:r>
              <a:rPr b="1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potencia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850" dirty="0">
              <a:latin typeface="Arial"/>
              <a:cs typeface="Arial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dirty="0">
                <a:latin typeface="Arial MT"/>
                <a:cs typeface="Arial MT"/>
              </a:rPr>
              <a:t>Análisis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aceites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3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893444" lvl="1" indent="-343535">
              <a:buFont typeface="Wingdings"/>
              <a:buChar char=""/>
              <a:tabLst>
                <a:tab pos="893444" algn="l"/>
                <a:tab pos="894080" algn="l"/>
              </a:tabLst>
            </a:pPr>
            <a:r>
              <a:rPr spc="-5" dirty="0">
                <a:latin typeface="Arial MT"/>
                <a:cs typeface="Arial MT"/>
              </a:rPr>
              <a:t>Antes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después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puesta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servicio</a:t>
            </a:r>
            <a:endParaRPr dirty="0">
              <a:latin typeface="Arial MT"/>
              <a:cs typeface="Arial MT"/>
            </a:endParaRPr>
          </a:p>
          <a:p>
            <a:pPr marL="893444" lvl="1" indent="-343535">
              <a:spcBef>
                <a:spcPts val="10"/>
              </a:spcBef>
              <a:buFont typeface="Wingdings"/>
              <a:buChar char=""/>
              <a:tabLst>
                <a:tab pos="893444" algn="l"/>
                <a:tab pos="894080" algn="l"/>
              </a:tabLst>
            </a:pPr>
            <a:r>
              <a:rPr dirty="0">
                <a:latin typeface="Arial MT"/>
                <a:cs typeface="Arial MT"/>
              </a:rPr>
              <a:t>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3,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6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12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meses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puesta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servicio</a:t>
            </a:r>
            <a:endParaRPr dirty="0">
              <a:latin typeface="Arial MT"/>
              <a:cs typeface="Arial MT"/>
            </a:endParaRPr>
          </a:p>
          <a:p>
            <a:pPr marL="893444" lvl="1" indent="-343535">
              <a:buFont typeface="Wingdings"/>
              <a:buChar char=""/>
              <a:tabLst>
                <a:tab pos="893444" algn="l"/>
                <a:tab pos="894080" algn="l"/>
              </a:tabLst>
            </a:pPr>
            <a:r>
              <a:rPr spc="-5" dirty="0">
                <a:latin typeface="Arial MT"/>
                <a:cs typeface="Arial MT"/>
              </a:rPr>
              <a:t>Después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primer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año,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análisis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anuales</a:t>
            </a:r>
            <a:endParaRPr dirty="0">
              <a:latin typeface="Arial MT"/>
              <a:cs typeface="Arial MT"/>
            </a:endParaRPr>
          </a:p>
          <a:p>
            <a:pPr marL="893444" lvl="1" indent="-343535">
              <a:spcBef>
                <a:spcPts val="5"/>
              </a:spcBef>
              <a:buFont typeface="Wingdings"/>
              <a:buChar char=""/>
              <a:tabLst>
                <a:tab pos="893444" algn="l"/>
                <a:tab pos="894080" algn="l"/>
              </a:tabLst>
            </a:pPr>
            <a:r>
              <a:rPr spc="-5" dirty="0">
                <a:latin typeface="Arial MT"/>
                <a:cs typeface="Arial MT"/>
              </a:rPr>
              <a:t>Después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cada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disparo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máquina</a:t>
            </a:r>
            <a:endParaRPr dirty="0">
              <a:latin typeface="Arial MT"/>
              <a:cs typeface="Arial MT"/>
            </a:endParaRPr>
          </a:p>
          <a:p>
            <a:pPr marL="893444" lvl="1" indent="-343535">
              <a:buFont typeface="Wingdings"/>
              <a:buChar char=""/>
              <a:tabLst>
                <a:tab pos="893444" algn="l"/>
                <a:tab pos="894080" algn="l"/>
              </a:tabLst>
            </a:pPr>
            <a:r>
              <a:rPr spc="-5" dirty="0">
                <a:latin typeface="Arial MT"/>
                <a:cs typeface="Arial MT"/>
              </a:rPr>
              <a:t>Los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necesarios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caso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seguimiento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defecto</a:t>
            </a:r>
            <a:endParaRPr dirty="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4" name="object 4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2.3.14	MANTENIMIENTO</a:t>
            </a:r>
            <a:r>
              <a:rPr spc="-25" dirty="0"/>
              <a:t> </a:t>
            </a:r>
            <a:r>
              <a:rPr spc="-5" dirty="0"/>
              <a:t>PREDICTIVO.</a:t>
            </a:r>
            <a:r>
              <a:rPr spc="-20" dirty="0"/>
              <a:t> </a:t>
            </a:r>
            <a:r>
              <a:rPr spc="-5" dirty="0"/>
              <a:t>Ensayos</a:t>
            </a:r>
            <a:r>
              <a:rPr spc="-20" dirty="0"/>
              <a:t> </a:t>
            </a:r>
            <a:r>
              <a:rPr dirty="0"/>
              <a:t>y</a:t>
            </a:r>
            <a:r>
              <a:rPr spc="-25" dirty="0"/>
              <a:t> </a:t>
            </a:r>
            <a:r>
              <a:rPr spc="-5" dirty="0"/>
              <a:t>periodicidad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9000" y="1380745"/>
            <a:ext cx="7914640" cy="277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">
              <a:spcBef>
                <a:spcPts val="100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Transformadores</a:t>
            </a:r>
            <a:r>
              <a:rPr b="1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potencia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2700" marR="5080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pc="-5" dirty="0">
                <a:latin typeface="Arial MT"/>
                <a:cs typeface="Arial MT"/>
              </a:rPr>
              <a:t>Resto de ensayos predictivos </a:t>
            </a:r>
            <a:r>
              <a:rPr dirty="0">
                <a:latin typeface="Arial MT"/>
                <a:cs typeface="Arial MT"/>
              </a:rPr>
              <a:t>(resistencia </a:t>
            </a:r>
            <a:r>
              <a:rPr spc="-5" dirty="0">
                <a:latin typeface="Arial MT"/>
                <a:cs typeface="Arial MT"/>
              </a:rPr>
              <a:t>de aislamiento, </a:t>
            </a:r>
            <a:r>
              <a:rPr dirty="0">
                <a:latin typeface="Arial MT"/>
                <a:cs typeface="Arial MT"/>
              </a:rPr>
              <a:t>tangente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delta</a:t>
            </a:r>
            <a:r>
              <a:rPr spc="-5" dirty="0" smtClean="0">
                <a:latin typeface="Arial MT"/>
                <a:cs typeface="Arial MT"/>
              </a:rPr>
              <a:t>,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resistencia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spc="-5" dirty="0">
                <a:latin typeface="Arial MT"/>
                <a:cs typeface="Arial MT"/>
              </a:rPr>
              <a:t>arrollamientos, relación de </a:t>
            </a:r>
            <a:r>
              <a:rPr dirty="0">
                <a:latin typeface="Arial MT"/>
                <a:cs typeface="Arial MT"/>
              </a:rPr>
              <a:t>transformación, </a:t>
            </a:r>
            <a:r>
              <a:rPr spc="-5" dirty="0" err="1">
                <a:latin typeface="Arial MT"/>
                <a:cs typeface="Arial MT"/>
              </a:rPr>
              <a:t>intensidad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excitación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respuesta</a:t>
            </a:r>
            <a:r>
              <a:rPr spc="-5" dirty="0">
                <a:latin typeface="Arial MT"/>
                <a:cs typeface="Arial MT"/>
              </a:rPr>
              <a:t> en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frecuencia</a:t>
            </a:r>
            <a:r>
              <a:rPr dirty="0">
                <a:latin typeface="Arial MT"/>
                <a:cs typeface="Arial MT"/>
              </a:rPr>
              <a:t>):</a:t>
            </a: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893444" lvl="1" indent="-343535">
              <a:buFont typeface="Wingdings"/>
              <a:buChar char=""/>
              <a:tabLst>
                <a:tab pos="893444" algn="l"/>
                <a:tab pos="894080" algn="l"/>
              </a:tabLst>
            </a:pPr>
            <a:r>
              <a:rPr spc="-5" dirty="0">
                <a:latin typeface="Arial MT"/>
                <a:cs typeface="Arial MT"/>
              </a:rPr>
              <a:t>Antes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puesta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servicio</a:t>
            </a:r>
            <a:endParaRPr dirty="0">
              <a:latin typeface="Arial MT"/>
              <a:cs typeface="Arial MT"/>
            </a:endParaRPr>
          </a:p>
          <a:p>
            <a:pPr marL="893444" lvl="1" indent="-343535">
              <a:spcBef>
                <a:spcPts val="5"/>
              </a:spcBef>
              <a:buFont typeface="Wingdings"/>
              <a:buChar char=""/>
              <a:tabLst>
                <a:tab pos="893444" algn="l"/>
                <a:tab pos="894080" algn="l"/>
              </a:tabLst>
            </a:pPr>
            <a:r>
              <a:rPr dirty="0">
                <a:latin typeface="Arial MT"/>
                <a:cs typeface="Arial MT"/>
              </a:rPr>
              <a:t>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los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12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meses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puesta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servicio</a:t>
            </a:r>
            <a:endParaRPr dirty="0">
              <a:latin typeface="Arial MT"/>
              <a:cs typeface="Arial MT"/>
            </a:endParaRPr>
          </a:p>
          <a:p>
            <a:pPr marL="893444" lvl="1" indent="-343535">
              <a:buFont typeface="Wingdings"/>
              <a:buChar char=""/>
              <a:tabLst>
                <a:tab pos="893444" algn="l"/>
                <a:tab pos="894080" algn="l"/>
              </a:tabLst>
            </a:pPr>
            <a:r>
              <a:rPr dirty="0">
                <a:latin typeface="Arial MT"/>
                <a:cs typeface="Arial MT"/>
              </a:rPr>
              <a:t>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los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3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años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puesta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servicio</a:t>
            </a:r>
            <a:endParaRPr dirty="0">
              <a:latin typeface="Arial MT"/>
              <a:cs typeface="Arial MT"/>
            </a:endParaRPr>
          </a:p>
          <a:p>
            <a:pPr marL="893444" lvl="1" indent="-343535">
              <a:spcBef>
                <a:spcPts val="10"/>
              </a:spcBef>
              <a:buFont typeface="Wingdings"/>
              <a:buChar char=""/>
              <a:tabLst>
                <a:tab pos="893444" algn="l"/>
                <a:tab pos="894080" algn="l"/>
              </a:tabLst>
            </a:pPr>
            <a:r>
              <a:rPr dirty="0">
                <a:latin typeface="Arial MT"/>
                <a:cs typeface="Arial MT"/>
              </a:rPr>
              <a:t>Aumentar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5,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7,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9,… años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tiempo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entre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ensayos</a:t>
            </a:r>
            <a:endParaRPr dirty="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4" name="object 4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2.3.14	MANTENIMIENTO</a:t>
            </a:r>
            <a:r>
              <a:rPr spc="-25" dirty="0"/>
              <a:t> </a:t>
            </a:r>
            <a:r>
              <a:rPr spc="-5" dirty="0"/>
              <a:t>PREDICTIVO.</a:t>
            </a:r>
            <a:r>
              <a:rPr spc="-20" dirty="0"/>
              <a:t> </a:t>
            </a:r>
            <a:r>
              <a:rPr spc="-5" dirty="0"/>
              <a:t>Ensayos</a:t>
            </a:r>
            <a:r>
              <a:rPr spc="-20" dirty="0"/>
              <a:t> </a:t>
            </a:r>
            <a:r>
              <a:rPr dirty="0"/>
              <a:t>y</a:t>
            </a:r>
            <a:r>
              <a:rPr spc="-25" dirty="0"/>
              <a:t> </a:t>
            </a:r>
            <a:r>
              <a:rPr spc="-5" dirty="0"/>
              <a:t>periodicidad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9001" y="1106424"/>
            <a:ext cx="7352665" cy="50449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Interruptores:</a:t>
            </a:r>
            <a:endParaRPr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355600" indent="-342900"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dirty="0">
                <a:latin typeface="Arial MT"/>
                <a:cs typeface="Arial MT"/>
              </a:rPr>
              <a:t>Interruptores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aceite: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cada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3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años</a:t>
            </a:r>
            <a:endParaRPr>
              <a:latin typeface="Arial MT"/>
              <a:cs typeface="Arial MT"/>
            </a:endParaRPr>
          </a:p>
          <a:p>
            <a:pPr marL="355600" indent="-342900">
              <a:spcBef>
                <a:spcPts val="5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dirty="0">
                <a:latin typeface="Arial MT"/>
                <a:cs typeface="Arial MT"/>
              </a:rPr>
              <a:t>Interruptores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SF6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vacío: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cada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6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años</a:t>
            </a:r>
            <a:endParaRPr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>
              <a:latin typeface="Arial MT"/>
              <a:cs typeface="Arial MT"/>
            </a:endParaRPr>
          </a:p>
          <a:p>
            <a:pPr marL="12700"/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Seccionadores</a:t>
            </a:r>
            <a:endParaRPr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355600" indent="-342900"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pc="-5" dirty="0">
                <a:latin typeface="Arial MT"/>
                <a:cs typeface="Arial MT"/>
              </a:rPr>
              <a:t>Resistencia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contactos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después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una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adecuación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mismos</a:t>
            </a:r>
            <a:endParaRPr>
              <a:latin typeface="Arial MT"/>
              <a:cs typeface="Arial MT"/>
            </a:endParaRPr>
          </a:p>
          <a:p>
            <a:pPr>
              <a:spcBef>
                <a:spcPts val="35"/>
              </a:spcBef>
              <a:buFont typeface="Wingdings"/>
              <a:buChar char=""/>
            </a:pPr>
            <a:endParaRPr sz="1850">
              <a:latin typeface="Arial MT"/>
              <a:cs typeface="Arial MT"/>
            </a:endParaRPr>
          </a:p>
          <a:p>
            <a:pPr marL="12700"/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Transformadores</a:t>
            </a:r>
            <a:r>
              <a:rPr b="1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medida</a:t>
            </a:r>
            <a:endParaRPr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850">
              <a:latin typeface="Arial"/>
              <a:cs typeface="Arial"/>
            </a:endParaRPr>
          </a:p>
          <a:p>
            <a:pPr marL="355600" indent="-342900"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pc="-5" dirty="0">
                <a:latin typeface="Arial MT"/>
                <a:cs typeface="Arial MT"/>
              </a:rPr>
              <a:t>Medida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aislamiento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tangente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delta:</a:t>
            </a:r>
            <a:endParaRPr>
              <a:latin typeface="Arial MT"/>
              <a:cs typeface="Arial MT"/>
            </a:endParaRPr>
          </a:p>
          <a:p>
            <a:pPr marL="812800" lvl="1" indent="-342900">
              <a:spcBef>
                <a:spcPts val="5"/>
              </a:spcBef>
              <a:buFont typeface="Wingdings"/>
              <a:buChar char=""/>
              <a:tabLst>
                <a:tab pos="812165" algn="l"/>
                <a:tab pos="812800" algn="l"/>
              </a:tabLst>
            </a:pPr>
            <a:r>
              <a:rPr spc="-5" dirty="0">
                <a:latin typeface="Arial MT"/>
                <a:cs typeface="Arial MT"/>
              </a:rPr>
              <a:t>Antes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puesta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servicio</a:t>
            </a:r>
            <a:endParaRPr>
              <a:latin typeface="Arial MT"/>
              <a:cs typeface="Arial MT"/>
            </a:endParaRPr>
          </a:p>
          <a:p>
            <a:pPr marL="812800" lvl="1" indent="-342900">
              <a:buFont typeface="Wingdings"/>
              <a:buChar char=""/>
              <a:tabLst>
                <a:tab pos="812165" algn="l"/>
                <a:tab pos="812800" algn="l"/>
              </a:tabLst>
            </a:pPr>
            <a:r>
              <a:rPr spc="-5" dirty="0">
                <a:latin typeface="Arial MT"/>
                <a:cs typeface="Arial MT"/>
              </a:rPr>
              <a:t>Cada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6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años</a:t>
            </a:r>
            <a:endParaRPr>
              <a:latin typeface="Arial MT"/>
              <a:cs typeface="Arial MT"/>
            </a:endParaRPr>
          </a:p>
          <a:p>
            <a:pPr lvl="1">
              <a:spcBef>
                <a:spcPts val="40"/>
              </a:spcBef>
              <a:buFont typeface="Wingdings"/>
              <a:buChar char=""/>
            </a:pPr>
            <a:endParaRPr sz="1850">
              <a:latin typeface="Arial MT"/>
              <a:cs typeface="Arial MT"/>
            </a:endParaRPr>
          </a:p>
          <a:p>
            <a:pPr marL="355600" indent="-342900"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pc="-5" dirty="0">
                <a:latin typeface="Arial MT"/>
                <a:cs typeface="Arial MT"/>
              </a:rPr>
              <a:t>Relación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transformación:</a:t>
            </a:r>
            <a:endParaRPr>
              <a:latin typeface="Arial MT"/>
              <a:cs typeface="Arial MT"/>
            </a:endParaRPr>
          </a:p>
          <a:p>
            <a:pPr marL="812800" lvl="1" indent="-342900">
              <a:buFont typeface="Wingdings"/>
              <a:buChar char=""/>
              <a:tabLst>
                <a:tab pos="812165" algn="l"/>
                <a:tab pos="812800" algn="l"/>
              </a:tabLst>
            </a:pPr>
            <a:r>
              <a:rPr spc="-5" dirty="0">
                <a:latin typeface="Arial MT"/>
                <a:cs typeface="Arial MT"/>
              </a:rPr>
              <a:t>Antes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puesta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servicio</a:t>
            </a:r>
            <a:endParaRPr>
              <a:latin typeface="Arial MT"/>
              <a:cs typeface="Arial MT"/>
            </a:endParaRPr>
          </a:p>
          <a:p>
            <a:pPr marL="812800" lvl="1" indent="-342900">
              <a:spcBef>
                <a:spcPts val="5"/>
              </a:spcBef>
              <a:buFont typeface="Wingdings"/>
              <a:buChar char=""/>
              <a:tabLst>
                <a:tab pos="812165" algn="l"/>
                <a:tab pos="812800" algn="l"/>
              </a:tabLst>
            </a:pPr>
            <a:r>
              <a:rPr spc="-5" dirty="0">
                <a:latin typeface="Arial MT"/>
                <a:cs typeface="Arial MT"/>
              </a:rPr>
              <a:t>Cada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6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años</a:t>
            </a:r>
            <a:endParaRPr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4" name="object 4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2.3.14	MANTENIMIENTO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Ensayos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periodicidad</a:t>
            </a:r>
            <a:endParaRPr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9001" y="1106424"/>
            <a:ext cx="4899025" cy="22518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Pararrayos:</a:t>
            </a:r>
            <a:endParaRPr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355600" indent="-342900"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dirty="0">
                <a:latin typeface="Arial MT"/>
                <a:cs typeface="Arial MT"/>
              </a:rPr>
              <a:t>Tangente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delta: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cada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6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años</a:t>
            </a:r>
            <a:endParaRPr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>
              <a:latin typeface="Arial MT"/>
              <a:cs typeface="Arial MT"/>
            </a:endParaRPr>
          </a:p>
          <a:p>
            <a:pPr marL="12700"/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GIS</a:t>
            </a:r>
            <a:endParaRPr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850">
              <a:latin typeface="Arial"/>
              <a:cs typeface="Arial"/>
            </a:endParaRPr>
          </a:p>
          <a:p>
            <a:pPr marL="355600" indent="-342900"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pc="-5" dirty="0">
                <a:latin typeface="Arial MT"/>
                <a:cs typeface="Arial MT"/>
              </a:rPr>
              <a:t>Análisis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gas: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cada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6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años</a:t>
            </a:r>
            <a:endParaRPr>
              <a:latin typeface="Arial MT"/>
              <a:cs typeface="Arial MT"/>
            </a:endParaRPr>
          </a:p>
          <a:p>
            <a:pPr marL="355600" indent="-342900"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pc="-5" dirty="0">
                <a:latin typeface="Arial MT"/>
                <a:cs typeface="Arial MT"/>
              </a:rPr>
              <a:t>Medida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descargas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parciales: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cada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6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años</a:t>
            </a:r>
            <a:endParaRPr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4" name="object 4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2.3.14	MANTENIMIENTO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PREDICTIVO.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Ensayos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periodicidad</a:t>
            </a:r>
            <a:endParaRPr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569" y="164910"/>
            <a:ext cx="9118600" cy="441959"/>
            <a:chOff x="0" y="164909"/>
            <a:chExt cx="9118600" cy="441959"/>
          </a:xfrm>
        </p:grpSpPr>
        <p:sp>
          <p:nvSpPr>
            <p:cNvPr id="3" name="object 3"/>
            <p:cNvSpPr/>
            <p:nvPr/>
          </p:nvSpPr>
          <p:spPr>
            <a:xfrm>
              <a:off x="0" y="168909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0"/>
                  </a:moveTo>
                  <a:lnTo>
                    <a:pt x="0" y="432054"/>
                  </a:lnTo>
                  <a:lnTo>
                    <a:pt x="9118600" y="432053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69671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4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02569" y="227838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2.4	MANTENIMIENTO</a:t>
            </a:r>
            <a:r>
              <a:rPr spc="-30" dirty="0"/>
              <a:t> </a:t>
            </a:r>
            <a:r>
              <a:rPr spc="-5" dirty="0"/>
              <a:t>CORRECTIVO.</a:t>
            </a:r>
            <a:r>
              <a:rPr spc="-25" dirty="0"/>
              <a:t> </a:t>
            </a:r>
            <a:r>
              <a:rPr spc="-5" dirty="0"/>
              <a:t>Indice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188755" y="1607821"/>
            <a:ext cx="5714365" cy="43473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spcBef>
                <a:spcPts val="1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b="1" dirty="0">
                <a:latin typeface="Arial"/>
                <a:cs typeface="Arial"/>
              </a:rPr>
              <a:t>Transformadores</a:t>
            </a:r>
            <a:r>
              <a:rPr sz="2000" b="1" dirty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  <a:p>
            <a:pPr marL="834390" lvl="1" indent="-343535">
              <a:spcBef>
                <a:spcPts val="1415"/>
              </a:spcBef>
              <a:buFont typeface="Wingdings"/>
              <a:buChar char=""/>
              <a:tabLst>
                <a:tab pos="834390" algn="l"/>
                <a:tab pos="835025" algn="l"/>
              </a:tabLst>
            </a:pPr>
            <a:r>
              <a:rPr sz="2000" b="1" dirty="0">
                <a:latin typeface="Arial"/>
                <a:cs typeface="Arial"/>
              </a:rPr>
              <a:t>Qué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hacer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cuando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dispara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un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transformador</a:t>
            </a:r>
            <a:endParaRPr sz="2000" dirty="0">
              <a:latin typeface="Arial"/>
              <a:cs typeface="Arial"/>
            </a:endParaRPr>
          </a:p>
          <a:p>
            <a:pPr marL="834390" lvl="1" indent="-343535">
              <a:spcBef>
                <a:spcPts val="1415"/>
              </a:spcBef>
              <a:buFont typeface="Wingdings"/>
              <a:buChar char=""/>
              <a:tabLst>
                <a:tab pos="834390" algn="l"/>
                <a:tab pos="835025" algn="l"/>
              </a:tabLst>
            </a:pPr>
            <a:r>
              <a:rPr sz="2000" b="1" spc="-5" dirty="0">
                <a:latin typeface="Arial"/>
                <a:cs typeface="Arial"/>
              </a:rPr>
              <a:t>Ejemplos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lang="es-ES" sz="2000" b="1" spc="-5" dirty="0" smtClean="0">
                <a:latin typeface="Arial"/>
                <a:cs typeface="Arial"/>
              </a:rPr>
              <a:t>falla</a:t>
            </a:r>
            <a:r>
              <a:rPr sz="2000" b="1" spc="-5" dirty="0" smtClean="0">
                <a:latin typeface="Arial"/>
                <a:cs typeface="Arial"/>
              </a:rPr>
              <a:t>s</a:t>
            </a:r>
            <a:endParaRPr sz="2000" dirty="0">
              <a:latin typeface="Arial"/>
              <a:cs typeface="Arial"/>
            </a:endParaRPr>
          </a:p>
          <a:p>
            <a:pPr marL="354965" indent="-342900">
              <a:spcBef>
                <a:spcPts val="141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Arial"/>
                <a:cs typeface="Arial"/>
              </a:rPr>
              <a:t>Anomalías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típicas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en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interruptores</a:t>
            </a:r>
            <a:endParaRPr sz="2000" dirty="0">
              <a:latin typeface="Arial"/>
              <a:cs typeface="Arial"/>
            </a:endParaRPr>
          </a:p>
          <a:p>
            <a:pPr marL="354965" indent="-342900">
              <a:spcBef>
                <a:spcPts val="141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Arial"/>
                <a:cs typeface="Arial"/>
              </a:rPr>
              <a:t>Anomalías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típicas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en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seccionadores</a:t>
            </a:r>
            <a:endParaRPr sz="2000" dirty="0">
              <a:latin typeface="Arial"/>
              <a:cs typeface="Arial"/>
            </a:endParaRPr>
          </a:p>
          <a:p>
            <a:pPr marL="354965" indent="-342900">
              <a:spcBef>
                <a:spcPts val="142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Arial"/>
                <a:cs typeface="Arial"/>
              </a:rPr>
              <a:t>Anomalías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típicas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en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transformadores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medida</a:t>
            </a:r>
            <a:endParaRPr sz="2000" dirty="0">
              <a:latin typeface="Arial"/>
              <a:cs typeface="Arial"/>
            </a:endParaRPr>
          </a:p>
          <a:p>
            <a:pPr marL="354965" indent="-342900">
              <a:spcBef>
                <a:spcPts val="141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Arial"/>
                <a:cs typeface="Arial"/>
              </a:rPr>
              <a:t>Anomalías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típicas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en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pararrayos</a:t>
            </a:r>
            <a:endParaRPr sz="2000" dirty="0">
              <a:latin typeface="Arial"/>
              <a:cs typeface="Arial"/>
            </a:endParaRPr>
          </a:p>
          <a:p>
            <a:pPr marL="354965" indent="-342900">
              <a:spcBef>
                <a:spcPts val="141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Arial"/>
                <a:cs typeface="Arial"/>
              </a:rPr>
              <a:t>Anomalías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típicas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en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GIS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2.4.1	</a:t>
            </a:r>
            <a:r>
              <a:rPr dirty="0"/>
              <a:t>MANTENIMIENTO</a:t>
            </a:r>
            <a:r>
              <a:rPr spc="-30" dirty="0"/>
              <a:t> </a:t>
            </a:r>
            <a:r>
              <a:rPr spc="-5" dirty="0"/>
              <a:t>CORRECTIVO.</a:t>
            </a:r>
            <a:r>
              <a:rPr spc="-30" dirty="0"/>
              <a:t> </a:t>
            </a:r>
            <a:r>
              <a:rPr dirty="0"/>
              <a:t>Transformadores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09000" y="1263396"/>
            <a:ext cx="7886700" cy="50372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QUÉ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HACER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CUANDO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DISPARA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TRANSFORMADOR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Análisis</a:t>
            </a:r>
            <a:r>
              <a:rPr u="heavy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u="heavy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actuaciones</a:t>
            </a:r>
            <a:r>
              <a:rPr u="heavy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del</a:t>
            </a:r>
            <a:r>
              <a:rPr u="heavy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sistema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35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574675" lvl="1" indent="-105410"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Si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coincide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disparo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algún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interruptor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aguas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abajo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lvl="1">
              <a:spcBef>
                <a:spcPts val="40"/>
              </a:spcBef>
              <a:buFont typeface="Wingdings"/>
              <a:buChar char=""/>
            </a:pPr>
            <a:endParaRPr sz="1850" dirty="0">
              <a:latin typeface="Arial MT"/>
              <a:cs typeface="Arial MT"/>
            </a:endParaRPr>
          </a:p>
          <a:p>
            <a:pPr marL="927100" marR="311150" lvl="2">
              <a:buSzPct val="94444"/>
              <a:buFont typeface="Wingdings"/>
              <a:buChar char=""/>
              <a:tabLst>
                <a:tab pos="1107440" algn="l"/>
              </a:tabLst>
            </a:pPr>
            <a:r>
              <a:rPr spc="-5" dirty="0">
                <a:latin typeface="Arial MT"/>
                <a:cs typeface="Arial MT"/>
              </a:rPr>
              <a:t>Si solo ha actuado el Buccholz: disparo </a:t>
            </a:r>
            <a:r>
              <a:rPr dirty="0">
                <a:latin typeface="Arial MT"/>
                <a:cs typeface="Arial MT"/>
              </a:rPr>
              <a:t>falso </a:t>
            </a:r>
            <a:r>
              <a:rPr spc="-5" dirty="0">
                <a:latin typeface="Arial MT"/>
                <a:cs typeface="Arial MT"/>
              </a:rPr>
              <a:t>por </a:t>
            </a:r>
            <a:r>
              <a:rPr spc="-5" dirty="0" err="1">
                <a:latin typeface="Arial MT"/>
                <a:cs typeface="Arial MT"/>
              </a:rPr>
              <a:t>vibraciones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máquina</a:t>
            </a:r>
            <a:endParaRPr dirty="0">
              <a:latin typeface="Arial MT"/>
              <a:cs typeface="Arial MT"/>
            </a:endParaRPr>
          </a:p>
          <a:p>
            <a:pPr marL="927100" marR="5080" lvl="2">
              <a:spcBef>
                <a:spcPts val="5"/>
              </a:spcBef>
              <a:buSzPct val="94444"/>
              <a:buFont typeface="Wingdings"/>
              <a:buChar char=""/>
              <a:tabLst>
                <a:tab pos="1107440" algn="l"/>
              </a:tabLst>
            </a:pPr>
            <a:r>
              <a:rPr spc="-5" dirty="0">
                <a:latin typeface="Arial MT"/>
                <a:cs typeface="Arial MT"/>
              </a:rPr>
              <a:t>Si han actuado protecciones propias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>
                <a:latin typeface="Arial MT"/>
                <a:cs typeface="Arial MT"/>
              </a:rPr>
              <a:t>diferencial: daño </a:t>
            </a:r>
            <a:r>
              <a:rPr spc="-5" dirty="0" err="1">
                <a:latin typeface="Arial MT"/>
                <a:cs typeface="Arial MT"/>
              </a:rPr>
              <a:t>interno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por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esfuerzos</a:t>
            </a:r>
            <a:endParaRPr dirty="0">
              <a:latin typeface="Arial MT"/>
              <a:cs typeface="Arial MT"/>
            </a:endParaRPr>
          </a:p>
          <a:p>
            <a:pPr lvl="2">
              <a:spcBef>
                <a:spcPts val="35"/>
              </a:spcBef>
              <a:buFont typeface="Wingdings"/>
              <a:buChar char=""/>
            </a:pPr>
            <a:endParaRPr sz="1850" dirty="0">
              <a:latin typeface="Arial MT"/>
              <a:cs typeface="Arial MT"/>
            </a:endParaRPr>
          </a:p>
          <a:p>
            <a:pPr marL="574675" lvl="1" indent="-105410">
              <a:spcBef>
                <a:spcPts val="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Si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coincide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disparo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interruptor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aguas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abajo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lvl="1">
              <a:spcBef>
                <a:spcPts val="35"/>
              </a:spcBef>
              <a:buFont typeface="Wingdings"/>
              <a:buChar char=""/>
            </a:pPr>
            <a:endParaRPr sz="1850" dirty="0">
              <a:latin typeface="Arial MT"/>
              <a:cs typeface="Arial MT"/>
            </a:endParaRPr>
          </a:p>
          <a:p>
            <a:pPr marL="1106805" lvl="2" indent="-180340">
              <a:buSzPct val="94444"/>
              <a:buFont typeface="Wingdings"/>
              <a:buChar char=""/>
              <a:tabLst>
                <a:tab pos="1107440" algn="l"/>
              </a:tabLst>
            </a:pPr>
            <a:r>
              <a:rPr spc="-5" dirty="0">
                <a:latin typeface="Arial MT"/>
                <a:cs typeface="Arial MT"/>
              </a:rPr>
              <a:t>Si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solo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ha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actuado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protección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diferencial: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falta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fuera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máquina</a:t>
            </a:r>
            <a:endParaRPr dirty="0">
              <a:latin typeface="Arial MT"/>
              <a:cs typeface="Arial MT"/>
            </a:endParaRPr>
          </a:p>
          <a:p>
            <a:pPr marL="927100" marR="170815" lvl="2">
              <a:spcBef>
                <a:spcPts val="10"/>
              </a:spcBef>
              <a:buSzPct val="94444"/>
              <a:buFont typeface="Wingdings"/>
              <a:buChar char=""/>
              <a:tabLst>
                <a:tab pos="1107440" algn="l"/>
              </a:tabLst>
            </a:pPr>
            <a:r>
              <a:rPr spc="-5" dirty="0">
                <a:latin typeface="Arial MT"/>
                <a:cs typeface="Arial MT"/>
              </a:rPr>
              <a:t>Si solo han actuado protecciones propias: </a:t>
            </a:r>
            <a:r>
              <a:rPr dirty="0">
                <a:latin typeface="Arial MT"/>
                <a:cs typeface="Arial MT"/>
              </a:rPr>
              <a:t>falso </a:t>
            </a:r>
            <a:r>
              <a:rPr spc="-5" dirty="0">
                <a:latin typeface="Arial MT"/>
                <a:cs typeface="Arial MT"/>
              </a:rPr>
              <a:t>disparo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 </a:t>
            </a:r>
            <a:r>
              <a:rPr spc="-5" dirty="0" err="1" smtClean="0">
                <a:latin typeface="Arial MT"/>
                <a:cs typeface="Arial MT"/>
              </a:rPr>
              <a:t>defecto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muy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leve</a:t>
            </a:r>
            <a:endParaRPr dirty="0">
              <a:latin typeface="Arial MT"/>
              <a:cs typeface="Arial MT"/>
            </a:endParaRPr>
          </a:p>
          <a:p>
            <a:pPr marL="927100" marR="400050" lvl="2">
              <a:buSzPct val="94444"/>
              <a:buFont typeface="Wingdings"/>
              <a:buChar char=""/>
              <a:tabLst>
                <a:tab pos="1107440" algn="l"/>
              </a:tabLst>
            </a:pPr>
            <a:r>
              <a:rPr spc="-5" dirty="0">
                <a:latin typeface="Arial MT"/>
                <a:cs typeface="Arial MT"/>
              </a:rPr>
              <a:t>Si han actuado protecciones propias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>
                <a:latin typeface="Arial MT"/>
                <a:cs typeface="Arial MT"/>
              </a:rPr>
              <a:t>diferencial: </a:t>
            </a:r>
            <a:r>
              <a:rPr spc="-5" dirty="0" err="1">
                <a:latin typeface="Arial MT"/>
                <a:cs typeface="Arial MT"/>
              </a:rPr>
              <a:t>daño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interno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grave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2.4.1	</a:t>
            </a:r>
            <a:r>
              <a:rPr dirty="0"/>
              <a:t>MANTENIMIENTO</a:t>
            </a:r>
            <a:r>
              <a:rPr spc="-30" dirty="0"/>
              <a:t> </a:t>
            </a:r>
            <a:r>
              <a:rPr spc="-5" dirty="0"/>
              <a:t>CORRECTIVO.</a:t>
            </a:r>
            <a:r>
              <a:rPr spc="-30" dirty="0"/>
              <a:t> </a:t>
            </a:r>
            <a:r>
              <a:rPr dirty="0"/>
              <a:t>Transformadores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9000" y="1191768"/>
            <a:ext cx="7646034" cy="33261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spcBef>
                <a:spcPts val="1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Acciones</a:t>
            </a:r>
            <a:endParaRPr dirty="0">
              <a:latin typeface="Arial MT"/>
              <a:cs typeface="Arial MT"/>
            </a:endParaRPr>
          </a:p>
          <a:p>
            <a:pPr marL="574675" lvl="1" indent="-106045">
              <a:spcBef>
                <a:spcPts val="141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Analizar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registros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oscilográficos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protecciones</a:t>
            </a:r>
            <a:endParaRPr dirty="0">
              <a:latin typeface="Arial MT"/>
              <a:cs typeface="Arial MT"/>
            </a:endParaRPr>
          </a:p>
          <a:p>
            <a:pPr marL="469900" marR="5080" lvl="1">
              <a:lnSpc>
                <a:spcPct val="110000"/>
              </a:lnSpc>
              <a:spcBef>
                <a:spcPts val="1200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Comprobar presencia de daños externos de la máquina (</a:t>
            </a:r>
            <a:r>
              <a:rPr spc="-5" dirty="0" err="1">
                <a:latin typeface="Arial MT"/>
                <a:cs typeface="Arial MT"/>
              </a:rPr>
              <a:t>expulsión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aceite</a:t>
            </a:r>
            <a:r>
              <a:rPr spc="-5" dirty="0">
                <a:latin typeface="Arial MT"/>
                <a:cs typeface="Arial MT"/>
              </a:rPr>
              <a:t>,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roturas</a:t>
            </a:r>
            <a:r>
              <a:rPr spc="-5" dirty="0">
                <a:latin typeface="Arial MT"/>
                <a:cs typeface="Arial MT"/>
              </a:rPr>
              <a:t>,…)</a:t>
            </a:r>
            <a:endParaRPr dirty="0">
              <a:latin typeface="Arial MT"/>
              <a:cs typeface="Arial MT"/>
            </a:endParaRPr>
          </a:p>
          <a:p>
            <a:pPr marL="574675" lvl="1" indent="-105410">
              <a:spcBef>
                <a:spcPts val="141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Comprobar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presencia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gases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Buccholz</a:t>
            </a:r>
            <a:endParaRPr dirty="0">
              <a:latin typeface="Arial MT"/>
              <a:cs typeface="Arial MT"/>
            </a:endParaRPr>
          </a:p>
          <a:p>
            <a:pPr marL="574675" lvl="1" indent="-105410">
              <a:spcBef>
                <a:spcPts val="1410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Tomar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muestra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aceite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para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analizar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on line</a:t>
            </a:r>
            <a:endParaRPr dirty="0">
              <a:latin typeface="Arial MT"/>
              <a:cs typeface="Arial MT"/>
            </a:endParaRPr>
          </a:p>
          <a:p>
            <a:pPr marL="574675" lvl="1" indent="-105410">
              <a:spcBef>
                <a:spcPts val="1415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spc="-5" dirty="0">
                <a:latin typeface="Arial MT"/>
                <a:cs typeface="Arial MT"/>
              </a:rPr>
              <a:t>Si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hay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indicios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falta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interna,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ensayar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máquina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al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completo</a:t>
            </a:r>
            <a:endParaRPr dirty="0">
              <a:latin typeface="Arial MT"/>
              <a:cs typeface="Arial MT"/>
            </a:endParaRPr>
          </a:p>
          <a:p>
            <a:pPr marL="574675" lvl="1" indent="-105410">
              <a:spcBef>
                <a:spcPts val="1420"/>
              </a:spcBef>
              <a:buSzPct val="94444"/>
              <a:buFont typeface="Wingdings"/>
              <a:buChar char=""/>
              <a:tabLst>
                <a:tab pos="575310" algn="l"/>
              </a:tabLst>
            </a:pPr>
            <a:r>
              <a:rPr dirty="0">
                <a:latin typeface="Arial MT"/>
                <a:cs typeface="Arial MT"/>
              </a:rPr>
              <a:t>Si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los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resultados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son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correctos,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prueba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energización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40431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8855" lvl="2" indent="-915669">
              <a:spcBef>
                <a:spcPts val="100"/>
              </a:spcBef>
              <a:buAutoNum type="arabicPeriod"/>
              <a:tabLst>
                <a:tab pos="998219" algn="l"/>
                <a:tab pos="999490" algn="l"/>
              </a:tabLst>
            </a:pP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CORRECTIVO.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Transformadores</a:t>
            </a:r>
            <a:endParaRPr dirty="0">
              <a:latin typeface="Arial MT"/>
              <a:cs typeface="Arial MT"/>
            </a:endParaRPr>
          </a:p>
          <a:p>
            <a:pPr lvl="2">
              <a:spcBef>
                <a:spcPts val="5"/>
              </a:spcBef>
              <a:buClr>
                <a:srgbClr val="FFFFFF"/>
              </a:buClr>
              <a:buFont typeface="Arial MT"/>
              <a:buAutoNum type="arabicPeriod"/>
            </a:pPr>
            <a:endParaRPr sz="2750" dirty="0">
              <a:latin typeface="Arial MT"/>
              <a:cs typeface="Arial MT"/>
            </a:endParaRPr>
          </a:p>
          <a:p>
            <a:pPr marL="962025" lvl="3" indent="-342900">
              <a:buFont typeface="Wingdings"/>
              <a:buChar char=""/>
              <a:tabLst>
                <a:tab pos="961390" algn="l"/>
                <a:tab pos="962025" algn="l"/>
              </a:tabLst>
            </a:pPr>
            <a:r>
              <a:rPr spc="-5" dirty="0">
                <a:latin typeface="Arial MT"/>
                <a:cs typeface="Arial MT"/>
              </a:rPr>
              <a:t>Si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los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ensayos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denotan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falta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interna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1614170" marR="1489075" lvl="4">
              <a:lnSpc>
                <a:spcPct val="110000"/>
              </a:lnSpc>
              <a:spcBef>
                <a:spcPts val="1195"/>
              </a:spcBef>
              <a:buSzPct val="94444"/>
              <a:buFont typeface="Wingdings"/>
              <a:buChar char=""/>
              <a:tabLst>
                <a:tab pos="1795145" algn="l"/>
              </a:tabLst>
            </a:pPr>
            <a:r>
              <a:rPr spc="-5" dirty="0">
                <a:latin typeface="Arial MT"/>
                <a:cs typeface="Arial MT"/>
              </a:rPr>
              <a:t>Si hay indicios de </a:t>
            </a:r>
            <a:r>
              <a:rPr dirty="0">
                <a:latin typeface="Arial MT"/>
                <a:cs typeface="Arial MT"/>
              </a:rPr>
              <a:t>falta </a:t>
            </a:r>
            <a:r>
              <a:rPr spc="-5" dirty="0">
                <a:latin typeface="Arial MT"/>
                <a:cs typeface="Arial MT"/>
              </a:rPr>
              <a:t>en el regulador, </a:t>
            </a:r>
            <a:r>
              <a:rPr spc="-5" dirty="0" err="1">
                <a:latin typeface="Arial MT"/>
                <a:cs typeface="Arial MT"/>
              </a:rPr>
              <a:t>inspección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interna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del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regulador</a:t>
            </a:r>
            <a:endParaRPr dirty="0">
              <a:latin typeface="Arial MT"/>
              <a:cs typeface="Arial MT"/>
            </a:endParaRPr>
          </a:p>
          <a:p>
            <a:pPr marL="1614170" marR="1426210" lvl="4">
              <a:lnSpc>
                <a:spcPct val="110000"/>
              </a:lnSpc>
              <a:spcBef>
                <a:spcPts val="1200"/>
              </a:spcBef>
              <a:buSzPct val="94444"/>
              <a:buFont typeface="Wingdings"/>
              <a:buChar char=""/>
              <a:tabLst>
                <a:tab pos="1795145" algn="l"/>
              </a:tabLst>
            </a:pPr>
            <a:r>
              <a:rPr spc="-5" dirty="0">
                <a:latin typeface="Arial MT"/>
                <a:cs typeface="Arial MT"/>
              </a:rPr>
              <a:t>Si hay indicios de </a:t>
            </a:r>
            <a:r>
              <a:rPr dirty="0">
                <a:latin typeface="Arial MT"/>
                <a:cs typeface="Arial MT"/>
              </a:rPr>
              <a:t>falta </a:t>
            </a:r>
            <a:r>
              <a:rPr spc="-5" dirty="0">
                <a:latin typeface="Arial MT"/>
                <a:cs typeface="Arial MT"/>
              </a:rPr>
              <a:t>en las conexiones de las </a:t>
            </a:r>
            <a:r>
              <a:rPr spc="-5" dirty="0" err="1">
                <a:latin typeface="Arial MT"/>
                <a:cs typeface="Arial MT"/>
              </a:rPr>
              <a:t>bobinas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a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las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bornas, bajar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aceite </a:t>
            </a:r>
            <a:r>
              <a:rPr dirty="0">
                <a:latin typeface="Arial MT"/>
                <a:cs typeface="Arial MT"/>
              </a:rPr>
              <a:t>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inspección interna</a:t>
            </a:r>
            <a:endParaRPr dirty="0">
              <a:latin typeface="Arial MT"/>
              <a:cs typeface="Arial MT"/>
            </a:endParaRPr>
          </a:p>
          <a:p>
            <a:pPr marL="1614170" marR="1948814" lvl="4">
              <a:lnSpc>
                <a:spcPct val="110000"/>
              </a:lnSpc>
              <a:spcBef>
                <a:spcPts val="1200"/>
              </a:spcBef>
              <a:buSzPct val="94444"/>
              <a:buFont typeface="Wingdings"/>
              <a:buChar char=""/>
              <a:tabLst>
                <a:tab pos="1795145" algn="l"/>
              </a:tabLst>
            </a:pPr>
            <a:r>
              <a:rPr spc="-5" dirty="0">
                <a:latin typeface="Arial MT"/>
                <a:cs typeface="Arial MT"/>
              </a:rPr>
              <a:t>Si hay indicios de </a:t>
            </a:r>
            <a:r>
              <a:rPr dirty="0">
                <a:latin typeface="Arial MT"/>
                <a:cs typeface="Arial MT"/>
              </a:rPr>
              <a:t>falta </a:t>
            </a:r>
            <a:r>
              <a:rPr spc="-5" dirty="0">
                <a:latin typeface="Arial MT"/>
                <a:cs typeface="Arial MT"/>
              </a:rPr>
              <a:t>leve en devanados </a:t>
            </a:r>
            <a:r>
              <a:rPr spc="-5" dirty="0" err="1">
                <a:latin typeface="Arial MT"/>
                <a:cs typeface="Arial MT"/>
              </a:rPr>
              <a:t>externos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y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fácilmente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reparable,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desencubar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campo</a:t>
            </a:r>
            <a:endParaRPr dirty="0">
              <a:latin typeface="Arial MT"/>
              <a:cs typeface="Arial MT"/>
            </a:endParaRPr>
          </a:p>
          <a:p>
            <a:pPr marL="1614170" marR="1809114" lvl="4">
              <a:lnSpc>
                <a:spcPct val="110000"/>
              </a:lnSpc>
              <a:spcBef>
                <a:spcPts val="1190"/>
              </a:spcBef>
              <a:buSzPct val="94444"/>
              <a:buFont typeface="Wingdings"/>
              <a:buChar char=""/>
              <a:tabLst>
                <a:tab pos="1795145" algn="l"/>
              </a:tabLst>
            </a:pPr>
            <a:r>
              <a:rPr spc="-5" dirty="0">
                <a:latin typeface="Arial MT"/>
                <a:cs typeface="Arial MT"/>
              </a:rPr>
              <a:t>Si hay indicios de </a:t>
            </a:r>
            <a:r>
              <a:rPr dirty="0">
                <a:latin typeface="Arial MT"/>
                <a:cs typeface="Arial MT"/>
              </a:rPr>
              <a:t>falta </a:t>
            </a:r>
            <a:r>
              <a:rPr spc="-5" dirty="0">
                <a:latin typeface="Arial MT"/>
                <a:cs typeface="Arial MT"/>
              </a:rPr>
              <a:t>en devanados internos, </a:t>
            </a:r>
            <a:r>
              <a:rPr spc="-5" dirty="0" err="1">
                <a:latin typeface="Arial MT"/>
                <a:cs typeface="Arial MT"/>
              </a:rPr>
              <a:t>llevar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a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fábrica</a:t>
            </a:r>
            <a:r>
              <a:rPr spc="-1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para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desencubar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evaluar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coste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reparación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2.4.1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CORRECTIVO.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Transformadores</a:t>
            </a:r>
            <a:endParaRPr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3600" y="1033018"/>
            <a:ext cx="6932504" cy="519760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2.4.1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CORRECTIVO.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Transformadores</a:t>
            </a:r>
            <a:endParaRPr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88401" y="1033018"/>
            <a:ext cx="6913625" cy="518617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2.4.1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CORRECTIVO.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Transformadores</a:t>
            </a:r>
            <a:endParaRPr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39304" y="1292351"/>
            <a:ext cx="59124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95" dirty="0">
                <a:solidFill>
                  <a:srgbClr val="000000"/>
                </a:solidFill>
                <a:latin typeface="Tahoma"/>
                <a:cs typeface="Tahoma"/>
              </a:rPr>
              <a:t>Fiabilidad</a:t>
            </a:r>
            <a:r>
              <a:rPr sz="2400" b="1" spc="-1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400" b="1" spc="-140" dirty="0">
                <a:solidFill>
                  <a:srgbClr val="000000"/>
                </a:solidFill>
                <a:latin typeface="Tahoma"/>
                <a:cs typeface="Tahoma"/>
              </a:rPr>
              <a:t>en</a:t>
            </a:r>
            <a:r>
              <a:rPr sz="2400" b="1" spc="-1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400" b="1" spc="-100" dirty="0">
                <a:solidFill>
                  <a:srgbClr val="000000"/>
                </a:solidFill>
                <a:latin typeface="Tahoma"/>
                <a:cs typeface="Tahoma"/>
              </a:rPr>
              <a:t>transformadores</a:t>
            </a:r>
            <a:r>
              <a:rPr sz="2400" b="1" spc="-140" dirty="0">
                <a:solidFill>
                  <a:srgbClr val="000000"/>
                </a:solidFill>
                <a:latin typeface="Tahoma"/>
                <a:cs typeface="Tahoma"/>
              </a:rPr>
              <a:t> de</a:t>
            </a:r>
            <a:r>
              <a:rPr sz="2400" b="1" spc="-1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400" b="1" spc="-140" dirty="0">
                <a:solidFill>
                  <a:srgbClr val="000000"/>
                </a:solidFill>
                <a:latin typeface="Tahoma"/>
                <a:cs typeface="Tahoma"/>
              </a:rPr>
              <a:t>potencia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3893" y="2191830"/>
            <a:ext cx="3829431" cy="2733675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504213" y="4789077"/>
          <a:ext cx="2854324" cy="5963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7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2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4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7759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ts val="985"/>
                        </a:lnSpc>
                      </a:pPr>
                      <a:r>
                        <a:rPr sz="900" spc="-5" dirty="0">
                          <a:latin typeface="Arial MT"/>
                          <a:cs typeface="Arial MT"/>
                        </a:rPr>
                        <a:t>Degradación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208">
                <a:tc>
                  <a:txBody>
                    <a:bodyPr/>
                    <a:lstStyle/>
                    <a:p>
                      <a:pPr marL="31750">
                        <a:lnSpc>
                          <a:spcPts val="1065"/>
                        </a:lnSpc>
                        <a:spcBef>
                          <a:spcPts val="65"/>
                        </a:spcBef>
                      </a:pPr>
                      <a:r>
                        <a:rPr sz="900" spc="-5" dirty="0">
                          <a:latin typeface="Arial MT"/>
                          <a:cs typeface="Arial MT"/>
                        </a:rPr>
                        <a:t>Calentamiento</a:t>
                      </a:r>
                      <a:r>
                        <a:rPr sz="9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y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 marL="24066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900" spc="-5" dirty="0">
                          <a:latin typeface="Arial MT"/>
                          <a:cs typeface="Arial MT"/>
                        </a:rPr>
                        <a:t>Descargas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282575">
                        <a:lnSpc>
                          <a:spcPts val="1075"/>
                        </a:lnSpc>
                      </a:pPr>
                      <a:r>
                        <a:rPr sz="900" spc="-5" dirty="0">
                          <a:latin typeface="Arial MT"/>
                          <a:cs typeface="Arial MT"/>
                        </a:rPr>
                        <a:t>térmica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357">
                <a:tc>
                  <a:txBody>
                    <a:bodyPr/>
                    <a:lstStyle/>
                    <a:p>
                      <a:pPr marL="361950">
                        <a:lnSpc>
                          <a:spcPts val="1070"/>
                        </a:lnSpc>
                      </a:pPr>
                      <a:r>
                        <a:rPr sz="900" spc="-5" dirty="0">
                          <a:latin typeface="Arial MT"/>
                          <a:cs typeface="Arial MT"/>
                        </a:rPr>
                        <a:t>DP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3619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spc="-5" dirty="0">
                          <a:latin typeface="Arial MT"/>
                          <a:cs typeface="Arial MT"/>
                        </a:rPr>
                        <a:t>8%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635" marR="205740" indent="-119380">
                        <a:lnSpc>
                          <a:spcPct val="106700"/>
                        </a:lnSpc>
                        <a:spcBef>
                          <a:spcPts val="45"/>
                        </a:spcBef>
                      </a:pPr>
                      <a:r>
                        <a:rPr sz="900" spc="-5" dirty="0" err="1" smtClean="0">
                          <a:latin typeface="Arial MT"/>
                          <a:cs typeface="Arial MT"/>
                        </a:rPr>
                        <a:t>parci</a:t>
                      </a:r>
                      <a:r>
                        <a:rPr sz="900" dirty="0" err="1" smtClean="0">
                          <a:latin typeface="Arial MT"/>
                          <a:cs typeface="Arial MT"/>
                        </a:rPr>
                        <a:t>a</a:t>
                      </a:r>
                      <a:r>
                        <a:rPr sz="900" spc="-5" dirty="0" err="1" smtClean="0">
                          <a:latin typeface="Arial MT"/>
                          <a:cs typeface="Arial MT"/>
                        </a:rPr>
                        <a:t>les</a:t>
                      </a:r>
                      <a:r>
                        <a:rPr lang="es-ES" sz="900" spc="-5" dirty="0" smtClean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5" dirty="0" smtClean="0">
                          <a:latin typeface="Arial MT"/>
                          <a:cs typeface="Arial MT"/>
                        </a:rPr>
                        <a:t>14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%</a:t>
                      </a:r>
                      <a:endParaRPr sz="900" dirty="0">
                        <a:latin typeface="Arial MT"/>
                        <a:cs typeface="Arial MT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476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-5" dirty="0">
                          <a:latin typeface="Arial MT"/>
                          <a:cs typeface="Arial MT"/>
                        </a:rPr>
                        <a:t>2%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44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3039387" y="4502650"/>
            <a:ext cx="532765" cy="318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580" marR="5080" indent="-182880">
              <a:lnSpc>
                <a:spcPct val="106700"/>
              </a:lnSpc>
              <a:spcBef>
                <a:spcPts val="100"/>
              </a:spcBef>
            </a:pPr>
            <a:r>
              <a:rPr sz="900" spc="-5" dirty="0" err="1" smtClean="0">
                <a:latin typeface="Arial MT"/>
                <a:cs typeface="Arial MT"/>
              </a:rPr>
              <a:t>Latig</a:t>
            </a:r>
            <a:r>
              <a:rPr sz="900" dirty="0" err="1" smtClean="0">
                <a:latin typeface="Arial MT"/>
                <a:cs typeface="Arial MT"/>
              </a:rPr>
              <a:t>u</a:t>
            </a:r>
            <a:r>
              <a:rPr sz="900" spc="-5" dirty="0" err="1" smtClean="0">
                <a:latin typeface="Arial MT"/>
                <a:cs typeface="Arial MT"/>
              </a:rPr>
              <a:t>il</a:t>
            </a:r>
            <a:r>
              <a:rPr sz="900" dirty="0" err="1" smtClean="0">
                <a:latin typeface="Arial MT"/>
                <a:cs typeface="Arial MT"/>
              </a:rPr>
              <a:t>l</a:t>
            </a:r>
            <a:r>
              <a:rPr sz="900" spc="-5" dirty="0" err="1" smtClean="0">
                <a:latin typeface="Arial MT"/>
                <a:cs typeface="Arial MT"/>
              </a:rPr>
              <a:t>os</a:t>
            </a:r>
            <a:r>
              <a:rPr lang="es-ES" sz="900" spc="-5" dirty="0" smtClean="0">
                <a:latin typeface="Arial MT"/>
                <a:cs typeface="Arial MT"/>
              </a:rPr>
              <a:t> </a:t>
            </a:r>
            <a:r>
              <a:rPr sz="900" spc="-5" dirty="0" smtClean="0">
                <a:latin typeface="Arial MT"/>
                <a:cs typeface="Arial MT"/>
              </a:rPr>
              <a:t>4</a:t>
            </a:r>
            <a:r>
              <a:rPr sz="900" spc="-5" dirty="0">
                <a:latin typeface="Arial MT"/>
                <a:cs typeface="Arial MT"/>
              </a:rPr>
              <a:t>%</a:t>
            </a:r>
            <a:endParaRPr sz="9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60079" y="3692650"/>
            <a:ext cx="998219" cy="321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9730" marR="5080" indent="-367665">
              <a:lnSpc>
                <a:spcPct val="107800"/>
              </a:lnSpc>
              <a:spcBef>
                <a:spcPts val="100"/>
              </a:spcBef>
            </a:pPr>
            <a:r>
              <a:rPr sz="900" b="1" spc="-5" dirty="0" err="1">
                <a:latin typeface="Arial"/>
                <a:cs typeface="Arial"/>
              </a:rPr>
              <a:t>Daños</a:t>
            </a:r>
            <a:r>
              <a:rPr sz="900" b="1" spc="-55" dirty="0">
                <a:latin typeface="Arial"/>
                <a:cs typeface="Arial"/>
              </a:rPr>
              <a:t> </a:t>
            </a:r>
            <a:r>
              <a:rPr sz="900" b="1" spc="-5" dirty="0" err="1" smtClean="0">
                <a:latin typeface="Arial"/>
                <a:cs typeface="Arial"/>
              </a:rPr>
              <a:t>mecánicos</a:t>
            </a:r>
            <a:r>
              <a:rPr lang="es-ES" sz="900" b="1" spc="-5" dirty="0" smtClean="0">
                <a:latin typeface="Arial"/>
                <a:cs typeface="Arial"/>
              </a:rPr>
              <a:t> </a:t>
            </a:r>
            <a:r>
              <a:rPr sz="900" b="1" spc="-5" dirty="0" smtClean="0">
                <a:latin typeface="Arial"/>
                <a:cs typeface="Arial"/>
              </a:rPr>
              <a:t>11</a:t>
            </a:r>
            <a:r>
              <a:rPr sz="900" b="1" spc="-5" dirty="0">
                <a:latin typeface="Arial"/>
                <a:cs typeface="Arial"/>
              </a:rPr>
              <a:t>%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34681" y="1944614"/>
            <a:ext cx="977900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0" marR="5080" indent="-356235">
              <a:lnSpc>
                <a:spcPct val="107200"/>
              </a:lnSpc>
              <a:spcBef>
                <a:spcPts val="100"/>
              </a:spcBef>
            </a:pPr>
            <a:r>
              <a:rPr sz="900" spc="-5" dirty="0" err="1">
                <a:latin typeface="Arial MT"/>
                <a:cs typeface="Arial MT"/>
              </a:rPr>
              <a:t>Ruptur</a:t>
            </a:r>
            <a:r>
              <a:rPr sz="900" dirty="0" err="1">
                <a:latin typeface="Arial MT"/>
                <a:cs typeface="Arial MT"/>
              </a:rPr>
              <a:t>a</a:t>
            </a:r>
            <a:r>
              <a:rPr sz="900" spc="-5" dirty="0">
                <a:latin typeface="Arial MT"/>
                <a:cs typeface="Arial MT"/>
              </a:rPr>
              <a:t> </a:t>
            </a:r>
            <a:r>
              <a:rPr sz="900" dirty="0" err="1" smtClean="0">
                <a:latin typeface="Arial MT"/>
                <a:cs typeface="Arial MT"/>
              </a:rPr>
              <a:t>d</a:t>
            </a:r>
            <a:r>
              <a:rPr sz="900" spc="-5" dirty="0" err="1" smtClean="0">
                <a:latin typeface="Arial MT"/>
                <a:cs typeface="Arial MT"/>
              </a:rPr>
              <a:t>ie</a:t>
            </a:r>
            <a:r>
              <a:rPr sz="900" dirty="0" err="1" smtClean="0">
                <a:latin typeface="Arial MT"/>
                <a:cs typeface="Arial MT"/>
              </a:rPr>
              <a:t>l</a:t>
            </a:r>
            <a:r>
              <a:rPr sz="900" spc="-5" dirty="0" err="1" smtClean="0">
                <a:latin typeface="Arial MT"/>
                <a:cs typeface="Arial MT"/>
              </a:rPr>
              <a:t>éctrica</a:t>
            </a:r>
            <a:r>
              <a:rPr lang="es-ES" sz="900" spc="-5" dirty="0" smtClean="0">
                <a:latin typeface="Arial MT"/>
                <a:cs typeface="Arial MT"/>
              </a:rPr>
              <a:t> </a:t>
            </a:r>
            <a:r>
              <a:rPr sz="900" spc="-5" dirty="0" smtClean="0">
                <a:latin typeface="Arial MT"/>
                <a:cs typeface="Arial MT"/>
              </a:rPr>
              <a:t>28</a:t>
            </a:r>
            <a:endParaRPr sz="90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04861" y="2370577"/>
            <a:ext cx="761365" cy="465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6700"/>
              </a:lnSpc>
              <a:spcBef>
                <a:spcPts val="100"/>
              </a:spcBef>
            </a:pPr>
            <a:r>
              <a:rPr sz="900" spc="-5" dirty="0" err="1" smtClean="0">
                <a:latin typeface="Arial MT"/>
                <a:cs typeface="Arial MT"/>
              </a:rPr>
              <a:t>Cal</a:t>
            </a:r>
            <a:r>
              <a:rPr sz="900" dirty="0" err="1" smtClean="0">
                <a:latin typeface="Arial MT"/>
                <a:cs typeface="Arial MT"/>
              </a:rPr>
              <a:t>e</a:t>
            </a:r>
            <a:r>
              <a:rPr sz="900" spc="-5" dirty="0" err="1" smtClean="0">
                <a:latin typeface="Arial MT"/>
                <a:cs typeface="Arial MT"/>
              </a:rPr>
              <a:t>ntami</a:t>
            </a:r>
            <a:r>
              <a:rPr sz="900" dirty="0" err="1" smtClean="0">
                <a:latin typeface="Arial MT"/>
                <a:cs typeface="Arial MT"/>
              </a:rPr>
              <a:t>e</a:t>
            </a:r>
            <a:r>
              <a:rPr sz="900" spc="-5" dirty="0" err="1" smtClean="0">
                <a:latin typeface="Arial MT"/>
                <a:cs typeface="Arial MT"/>
              </a:rPr>
              <a:t>nto</a:t>
            </a:r>
            <a:r>
              <a:rPr lang="es-ES" sz="900" spc="-5" dirty="0" smtClean="0">
                <a:latin typeface="Arial MT"/>
                <a:cs typeface="Arial MT"/>
              </a:rPr>
              <a:t> </a:t>
            </a:r>
            <a:r>
              <a:rPr sz="900" spc="-5" dirty="0" err="1" smtClean="0">
                <a:latin typeface="Arial MT"/>
                <a:cs typeface="Arial MT"/>
              </a:rPr>
              <a:t>contactos</a:t>
            </a:r>
            <a:endParaRPr sz="900" dirty="0">
              <a:latin typeface="Arial MT"/>
              <a:cs typeface="Arial MT"/>
            </a:endParaRPr>
          </a:p>
          <a:p>
            <a:pPr marL="12065" algn="ctr">
              <a:spcBef>
                <a:spcPts val="75"/>
              </a:spcBef>
            </a:pPr>
            <a:r>
              <a:rPr sz="900" spc="-5" dirty="0">
                <a:latin typeface="Arial MT"/>
                <a:cs typeface="Arial MT"/>
              </a:rPr>
              <a:t>5%</a:t>
            </a:r>
            <a:endParaRPr sz="900"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17510" y="2983226"/>
            <a:ext cx="977265" cy="318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9570" marR="5080" indent="-357505">
              <a:lnSpc>
                <a:spcPct val="106700"/>
              </a:lnSpc>
              <a:spcBef>
                <a:spcPts val="100"/>
              </a:spcBef>
            </a:pPr>
            <a:r>
              <a:rPr sz="900" spc="-5" dirty="0" err="1">
                <a:latin typeface="Arial MT"/>
                <a:cs typeface="Arial MT"/>
              </a:rPr>
              <a:t>Ruptur</a:t>
            </a:r>
            <a:r>
              <a:rPr sz="900" dirty="0" err="1">
                <a:latin typeface="Arial MT"/>
                <a:cs typeface="Arial MT"/>
              </a:rPr>
              <a:t>a</a:t>
            </a:r>
            <a:r>
              <a:rPr sz="900" dirty="0">
                <a:latin typeface="Arial MT"/>
                <a:cs typeface="Arial MT"/>
              </a:rPr>
              <a:t> </a:t>
            </a:r>
            <a:r>
              <a:rPr sz="900" dirty="0" err="1" smtClean="0">
                <a:latin typeface="Arial MT"/>
                <a:cs typeface="Arial MT"/>
              </a:rPr>
              <a:t>d</a:t>
            </a:r>
            <a:r>
              <a:rPr sz="900" spc="-5" dirty="0" err="1" smtClean="0">
                <a:latin typeface="Arial MT"/>
                <a:cs typeface="Arial MT"/>
              </a:rPr>
              <a:t>ie</a:t>
            </a:r>
            <a:r>
              <a:rPr sz="900" dirty="0" err="1" smtClean="0">
                <a:latin typeface="Arial MT"/>
                <a:cs typeface="Arial MT"/>
              </a:rPr>
              <a:t>l</a:t>
            </a:r>
            <a:r>
              <a:rPr sz="900" spc="-5" dirty="0" err="1" smtClean="0">
                <a:latin typeface="Arial MT"/>
                <a:cs typeface="Arial MT"/>
              </a:rPr>
              <a:t>éctrica</a:t>
            </a:r>
            <a:r>
              <a:rPr lang="es-ES" sz="900" spc="-5" dirty="0" smtClean="0">
                <a:latin typeface="Arial MT"/>
                <a:cs typeface="Arial MT"/>
              </a:rPr>
              <a:t> </a:t>
            </a:r>
            <a:r>
              <a:rPr sz="900" spc="-5" dirty="0" smtClean="0">
                <a:latin typeface="Arial MT"/>
                <a:cs typeface="Arial MT"/>
              </a:rPr>
              <a:t>14</a:t>
            </a:r>
            <a:r>
              <a:rPr sz="900" spc="-5" dirty="0">
                <a:latin typeface="Arial MT"/>
                <a:cs typeface="Arial MT"/>
              </a:rPr>
              <a:t>%</a:t>
            </a:r>
            <a:endParaRPr sz="9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45922" y="3972297"/>
            <a:ext cx="761365" cy="463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6700"/>
              </a:lnSpc>
              <a:spcBef>
                <a:spcPts val="100"/>
              </a:spcBef>
            </a:pPr>
            <a:r>
              <a:rPr sz="900" spc="-5" dirty="0" err="1" smtClean="0">
                <a:latin typeface="Arial MT"/>
                <a:cs typeface="Arial MT"/>
              </a:rPr>
              <a:t>Cal</a:t>
            </a:r>
            <a:r>
              <a:rPr sz="900" dirty="0" err="1" smtClean="0">
                <a:latin typeface="Arial MT"/>
                <a:cs typeface="Arial MT"/>
              </a:rPr>
              <a:t>e</a:t>
            </a:r>
            <a:r>
              <a:rPr sz="900" spc="-5" dirty="0" err="1" smtClean="0">
                <a:latin typeface="Arial MT"/>
                <a:cs typeface="Arial MT"/>
              </a:rPr>
              <a:t>ntami</a:t>
            </a:r>
            <a:r>
              <a:rPr sz="900" dirty="0" err="1" smtClean="0">
                <a:latin typeface="Arial MT"/>
                <a:cs typeface="Arial MT"/>
              </a:rPr>
              <a:t>e</a:t>
            </a:r>
            <a:r>
              <a:rPr sz="900" spc="-5" dirty="0" err="1" smtClean="0">
                <a:latin typeface="Arial MT"/>
                <a:cs typeface="Arial MT"/>
              </a:rPr>
              <a:t>nto</a:t>
            </a:r>
            <a:r>
              <a:rPr lang="es-ES" sz="900" spc="-5" dirty="0" smtClean="0">
                <a:latin typeface="Arial MT"/>
                <a:cs typeface="Arial MT"/>
              </a:rPr>
              <a:t> </a:t>
            </a:r>
            <a:r>
              <a:rPr sz="900" spc="-5" dirty="0" err="1" smtClean="0">
                <a:latin typeface="Arial MT"/>
                <a:cs typeface="Arial MT"/>
              </a:rPr>
              <a:t>contactos</a:t>
            </a:r>
            <a:endParaRPr sz="900" dirty="0">
              <a:latin typeface="Arial MT"/>
              <a:cs typeface="Arial MT"/>
            </a:endParaRPr>
          </a:p>
          <a:p>
            <a:pPr marL="15240" algn="ctr">
              <a:spcBef>
                <a:spcPts val="65"/>
              </a:spcBef>
            </a:pPr>
            <a:r>
              <a:rPr sz="900" spc="-5" dirty="0">
                <a:latin typeface="Arial MT"/>
                <a:cs typeface="Arial MT"/>
              </a:rPr>
              <a:t>8%</a:t>
            </a:r>
            <a:endParaRPr sz="900" dirty="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84027" y="2830819"/>
            <a:ext cx="769620" cy="813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3520" marR="5080" algn="ctr">
              <a:lnSpc>
                <a:spcPct val="107200"/>
              </a:lnSpc>
              <a:spcBef>
                <a:spcPts val="95"/>
              </a:spcBef>
            </a:pPr>
            <a:r>
              <a:rPr sz="900" spc="-5" dirty="0" err="1" smtClean="0">
                <a:latin typeface="Arial MT"/>
                <a:cs typeface="Arial MT"/>
              </a:rPr>
              <a:t>Disfunc</a:t>
            </a:r>
            <a:r>
              <a:rPr sz="900" dirty="0" err="1" smtClean="0">
                <a:latin typeface="Arial MT"/>
                <a:cs typeface="Arial MT"/>
              </a:rPr>
              <a:t>i</a:t>
            </a:r>
            <a:r>
              <a:rPr sz="900" spc="-5" dirty="0" err="1" smtClean="0">
                <a:latin typeface="Arial MT"/>
                <a:cs typeface="Arial MT"/>
              </a:rPr>
              <a:t>ó</a:t>
            </a:r>
            <a:r>
              <a:rPr sz="900" dirty="0" err="1" smtClean="0">
                <a:latin typeface="Arial MT"/>
                <a:cs typeface="Arial MT"/>
              </a:rPr>
              <a:t>n</a:t>
            </a:r>
            <a:r>
              <a:rPr lang="es-ES" sz="900" dirty="0" smtClean="0">
                <a:latin typeface="Arial MT"/>
                <a:cs typeface="Arial MT"/>
              </a:rPr>
              <a:t> </a:t>
            </a:r>
            <a:r>
              <a:rPr sz="900" spc="-5" dirty="0" err="1" smtClean="0">
                <a:latin typeface="Arial MT"/>
                <a:cs typeface="Arial MT"/>
              </a:rPr>
              <a:t>mecánica</a:t>
            </a:r>
            <a:r>
              <a:rPr lang="es-ES" sz="900" spc="-5" dirty="0" smtClean="0">
                <a:latin typeface="Arial MT"/>
                <a:cs typeface="Arial MT"/>
              </a:rPr>
              <a:t> </a:t>
            </a:r>
            <a:r>
              <a:rPr sz="900" spc="-5" dirty="0" smtClean="0">
                <a:latin typeface="Arial MT"/>
                <a:cs typeface="Arial MT"/>
              </a:rPr>
              <a:t>1</a:t>
            </a:r>
            <a:r>
              <a:rPr sz="900" spc="-5" dirty="0">
                <a:latin typeface="Arial MT"/>
                <a:cs typeface="Arial MT"/>
              </a:rPr>
              <a:t>%</a:t>
            </a:r>
            <a:endParaRPr sz="900" dirty="0">
              <a:latin typeface="Arial MT"/>
              <a:cs typeface="Arial MT"/>
            </a:endParaRPr>
          </a:p>
          <a:p>
            <a:pPr marL="12700" marR="101600" algn="ctr">
              <a:lnSpc>
                <a:spcPct val="107800"/>
              </a:lnSpc>
              <a:spcBef>
                <a:spcPts val="405"/>
              </a:spcBef>
            </a:pPr>
            <a:r>
              <a:rPr sz="900" spc="-5" dirty="0">
                <a:latin typeface="Arial MT"/>
                <a:cs typeface="Arial MT"/>
              </a:rPr>
              <a:t>DP</a:t>
            </a:r>
            <a:r>
              <a:rPr sz="900" spc="-45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o</a:t>
            </a:r>
            <a:r>
              <a:rPr sz="900" spc="-45" dirty="0">
                <a:latin typeface="Arial MT"/>
                <a:cs typeface="Arial MT"/>
              </a:rPr>
              <a:t> </a:t>
            </a:r>
            <a:r>
              <a:rPr sz="900" spc="-5" dirty="0" err="1" smtClean="0">
                <a:latin typeface="Arial MT"/>
                <a:cs typeface="Arial MT"/>
              </a:rPr>
              <a:t>ruptura</a:t>
            </a:r>
            <a:r>
              <a:rPr lang="es-ES" sz="900" spc="-5" dirty="0" smtClean="0">
                <a:latin typeface="Arial MT"/>
                <a:cs typeface="Arial MT"/>
              </a:rPr>
              <a:t> </a:t>
            </a:r>
            <a:r>
              <a:rPr sz="900" spc="-5" dirty="0" smtClean="0">
                <a:latin typeface="Arial MT"/>
                <a:cs typeface="Arial MT"/>
              </a:rPr>
              <a:t>5</a:t>
            </a:r>
            <a:r>
              <a:rPr sz="900" spc="-5" dirty="0">
                <a:latin typeface="Arial MT"/>
                <a:cs typeface="Arial MT"/>
              </a:rPr>
              <a:t>%</a:t>
            </a:r>
            <a:endParaRPr sz="900" dirty="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47172" y="2529078"/>
            <a:ext cx="85344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b="1" dirty="0">
                <a:solidFill>
                  <a:srgbClr val="FFFFFF"/>
                </a:solidFill>
                <a:latin typeface="Arial"/>
                <a:cs typeface="Arial"/>
              </a:rPr>
              <a:t>BORNAS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38001" y="3247644"/>
            <a:ext cx="68262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b="1" dirty="0">
                <a:solidFill>
                  <a:srgbClr val="FFFFFF"/>
                </a:solidFill>
                <a:latin typeface="Arial"/>
                <a:cs typeface="Arial"/>
              </a:rPr>
              <a:t>TRAFO</a:t>
            </a:r>
            <a:endParaRPr sz="1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96554" y="3669031"/>
            <a:ext cx="49085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b="1" spc="-5" dirty="0">
                <a:solidFill>
                  <a:srgbClr val="FFFFFF"/>
                </a:solidFill>
                <a:latin typeface="Arial"/>
                <a:cs typeface="Arial"/>
              </a:rPr>
              <a:t>REG.</a:t>
            </a:r>
            <a:endParaRPr sz="15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65504" y="3890010"/>
            <a:ext cx="26085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spc="70" dirty="0">
                <a:latin typeface="Tahoma"/>
                <a:cs typeface="Tahoma"/>
              </a:rPr>
              <a:t>Causas</a:t>
            </a:r>
            <a:r>
              <a:rPr sz="3000" spc="-195" dirty="0">
                <a:latin typeface="Tahoma"/>
                <a:cs typeface="Tahoma"/>
              </a:rPr>
              <a:t> </a:t>
            </a:r>
            <a:r>
              <a:rPr sz="3000" spc="-10" dirty="0">
                <a:latin typeface="Tahoma"/>
                <a:cs typeface="Tahoma"/>
              </a:rPr>
              <a:t>de</a:t>
            </a:r>
            <a:r>
              <a:rPr sz="3000" spc="-195" dirty="0">
                <a:latin typeface="Tahoma"/>
                <a:cs typeface="Tahoma"/>
              </a:rPr>
              <a:t> </a:t>
            </a:r>
            <a:r>
              <a:rPr lang="es-ES" sz="3000" spc="70" dirty="0" smtClean="0">
                <a:latin typeface="Tahoma"/>
                <a:cs typeface="Tahoma"/>
              </a:rPr>
              <a:t>falla</a:t>
            </a:r>
            <a:endParaRPr sz="3000" dirty="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941594" y="4633468"/>
            <a:ext cx="683260" cy="448309"/>
          </a:xfrm>
          <a:custGeom>
            <a:avLst/>
            <a:gdLst/>
            <a:ahLst/>
            <a:cxnLst/>
            <a:rect l="l" t="t" r="r" b="b"/>
            <a:pathLst>
              <a:path w="683259" h="448310">
                <a:moveTo>
                  <a:pt x="201180" y="83820"/>
                </a:moveTo>
                <a:lnTo>
                  <a:pt x="481596" y="224027"/>
                </a:lnTo>
                <a:lnTo>
                  <a:pt x="201180" y="364235"/>
                </a:lnTo>
                <a:lnTo>
                  <a:pt x="201180" y="83820"/>
                </a:lnTo>
                <a:close/>
              </a:path>
              <a:path w="683259" h="448310">
                <a:moveTo>
                  <a:pt x="0" y="0"/>
                </a:moveTo>
                <a:lnTo>
                  <a:pt x="0" y="448056"/>
                </a:lnTo>
                <a:lnTo>
                  <a:pt x="682751" y="448056"/>
                </a:lnTo>
                <a:lnTo>
                  <a:pt x="682751" y="0"/>
                </a:lnTo>
                <a:lnTo>
                  <a:pt x="0" y="0"/>
                </a:lnTo>
                <a:close/>
              </a:path>
              <a:path w="683259" h="448310">
                <a:moveTo>
                  <a:pt x="28206" y="28194"/>
                </a:moveTo>
                <a:lnTo>
                  <a:pt x="28206" y="419862"/>
                </a:lnTo>
                <a:lnTo>
                  <a:pt x="654570" y="419862"/>
                </a:lnTo>
                <a:lnTo>
                  <a:pt x="654570" y="28194"/>
                </a:lnTo>
                <a:lnTo>
                  <a:pt x="28206" y="28194"/>
                </a:lnTo>
                <a:close/>
              </a:path>
              <a:path w="683259" h="448310">
                <a:moveTo>
                  <a:pt x="0" y="0"/>
                </a:moveTo>
                <a:lnTo>
                  <a:pt x="28206" y="28194"/>
                </a:lnTo>
              </a:path>
              <a:path w="683259" h="448310">
                <a:moveTo>
                  <a:pt x="0" y="448056"/>
                </a:moveTo>
                <a:lnTo>
                  <a:pt x="28206" y="419861"/>
                </a:lnTo>
              </a:path>
              <a:path w="683259" h="448310">
                <a:moveTo>
                  <a:pt x="682752" y="448056"/>
                </a:moveTo>
                <a:lnTo>
                  <a:pt x="654570" y="419861"/>
                </a:lnTo>
              </a:path>
              <a:path w="683259" h="448310">
                <a:moveTo>
                  <a:pt x="682752" y="0"/>
                </a:moveTo>
                <a:lnTo>
                  <a:pt x="654570" y="28194"/>
                </a:lnTo>
              </a:path>
            </a:pathLst>
          </a:custGeom>
          <a:ln w="9525">
            <a:solidFill>
              <a:srgbClr val="CC34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8834926" y="5354321"/>
            <a:ext cx="828040" cy="898525"/>
            <a:chOff x="7332357" y="5354320"/>
            <a:chExt cx="828040" cy="898525"/>
          </a:xfrm>
        </p:grpSpPr>
        <p:sp>
          <p:nvSpPr>
            <p:cNvPr id="19" name="object 19"/>
            <p:cNvSpPr/>
            <p:nvPr/>
          </p:nvSpPr>
          <p:spPr>
            <a:xfrm>
              <a:off x="7332358" y="5406135"/>
              <a:ext cx="775970" cy="847090"/>
            </a:xfrm>
            <a:custGeom>
              <a:avLst/>
              <a:gdLst/>
              <a:ahLst/>
              <a:cxnLst/>
              <a:rect l="l" t="t" r="r" b="b"/>
              <a:pathLst>
                <a:path w="775970" h="847089">
                  <a:moveTo>
                    <a:pt x="762" y="0"/>
                  </a:moveTo>
                  <a:lnTo>
                    <a:pt x="0" y="0"/>
                  </a:lnTo>
                  <a:lnTo>
                    <a:pt x="0" y="846594"/>
                  </a:lnTo>
                  <a:lnTo>
                    <a:pt x="762" y="846594"/>
                  </a:lnTo>
                  <a:lnTo>
                    <a:pt x="762" y="0"/>
                  </a:lnTo>
                  <a:close/>
                </a:path>
                <a:path w="775970" h="847089">
                  <a:moveTo>
                    <a:pt x="775716" y="0"/>
                  </a:moveTo>
                  <a:lnTo>
                    <a:pt x="51816" y="0"/>
                  </a:lnTo>
                  <a:lnTo>
                    <a:pt x="51816" y="794778"/>
                  </a:lnTo>
                  <a:lnTo>
                    <a:pt x="775716" y="794778"/>
                  </a:lnTo>
                  <a:lnTo>
                    <a:pt x="775716" y="0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384174" y="5354320"/>
              <a:ext cx="723900" cy="52069"/>
            </a:xfrm>
            <a:custGeom>
              <a:avLst/>
              <a:gdLst/>
              <a:ahLst/>
              <a:cxnLst/>
              <a:rect l="l" t="t" r="r" b="b"/>
              <a:pathLst>
                <a:path w="723900" h="52070">
                  <a:moveTo>
                    <a:pt x="0" y="51815"/>
                  </a:moveTo>
                  <a:lnTo>
                    <a:pt x="723900" y="51815"/>
                  </a:lnTo>
                  <a:lnTo>
                    <a:pt x="723900" y="0"/>
                  </a:lnTo>
                  <a:lnTo>
                    <a:pt x="0" y="0"/>
                  </a:lnTo>
                  <a:lnTo>
                    <a:pt x="0" y="51815"/>
                  </a:lnTo>
                  <a:close/>
                </a:path>
              </a:pathLst>
            </a:custGeom>
            <a:solidFill>
              <a:srgbClr val="C9E6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333119" y="5354320"/>
              <a:ext cx="51435" cy="847090"/>
            </a:xfrm>
            <a:custGeom>
              <a:avLst/>
              <a:gdLst/>
              <a:ahLst/>
              <a:cxnLst/>
              <a:rect l="l" t="t" r="r" b="b"/>
              <a:pathLst>
                <a:path w="51434" h="847089">
                  <a:moveTo>
                    <a:pt x="0" y="846582"/>
                  </a:moveTo>
                  <a:lnTo>
                    <a:pt x="51054" y="846582"/>
                  </a:lnTo>
                  <a:lnTo>
                    <a:pt x="51054" y="0"/>
                  </a:lnTo>
                  <a:lnTo>
                    <a:pt x="0" y="0"/>
                  </a:lnTo>
                  <a:lnTo>
                    <a:pt x="0" y="846582"/>
                  </a:lnTo>
                  <a:close/>
                </a:path>
              </a:pathLst>
            </a:custGeom>
            <a:solidFill>
              <a:srgbClr val="D7ED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333119" y="6200902"/>
              <a:ext cx="775335" cy="52069"/>
            </a:xfrm>
            <a:custGeom>
              <a:avLst/>
              <a:gdLst/>
              <a:ahLst/>
              <a:cxnLst/>
              <a:rect l="l" t="t" r="r" b="b"/>
              <a:pathLst>
                <a:path w="775334" h="52070">
                  <a:moveTo>
                    <a:pt x="0" y="51815"/>
                  </a:moveTo>
                  <a:lnTo>
                    <a:pt x="774954" y="51815"/>
                  </a:lnTo>
                  <a:lnTo>
                    <a:pt x="774954" y="0"/>
                  </a:lnTo>
                  <a:lnTo>
                    <a:pt x="0" y="0"/>
                  </a:lnTo>
                  <a:lnTo>
                    <a:pt x="0" y="51815"/>
                  </a:lnTo>
                  <a:close/>
                </a:path>
              </a:pathLst>
            </a:custGeom>
            <a:solidFill>
              <a:srgbClr val="96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108074" y="5354320"/>
              <a:ext cx="52069" cy="898525"/>
            </a:xfrm>
            <a:custGeom>
              <a:avLst/>
              <a:gdLst/>
              <a:ahLst/>
              <a:cxnLst/>
              <a:rect l="l" t="t" r="r" b="b"/>
              <a:pathLst>
                <a:path w="52070" h="898525">
                  <a:moveTo>
                    <a:pt x="51803" y="898397"/>
                  </a:moveTo>
                  <a:lnTo>
                    <a:pt x="51803" y="0"/>
                  </a:lnTo>
                  <a:lnTo>
                    <a:pt x="0" y="51815"/>
                  </a:lnTo>
                  <a:lnTo>
                    <a:pt x="0" y="846582"/>
                  </a:lnTo>
                  <a:lnTo>
                    <a:pt x="51803" y="898397"/>
                  </a:lnTo>
                  <a:close/>
                </a:path>
              </a:pathLst>
            </a:custGeom>
            <a:solidFill>
              <a:srgbClr val="7186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552563" y="5544820"/>
              <a:ext cx="387985" cy="517525"/>
            </a:xfrm>
            <a:custGeom>
              <a:avLst/>
              <a:gdLst/>
              <a:ahLst/>
              <a:cxnLst/>
              <a:rect l="l" t="t" r="r" b="b"/>
              <a:pathLst>
                <a:path w="387984" h="517525">
                  <a:moveTo>
                    <a:pt x="387857" y="517397"/>
                  </a:moveTo>
                  <a:lnTo>
                    <a:pt x="387857" y="129540"/>
                  </a:lnTo>
                  <a:lnTo>
                    <a:pt x="258330" y="0"/>
                  </a:lnTo>
                  <a:lnTo>
                    <a:pt x="0" y="0"/>
                  </a:lnTo>
                  <a:lnTo>
                    <a:pt x="0" y="517397"/>
                  </a:lnTo>
                  <a:lnTo>
                    <a:pt x="387857" y="517397"/>
                  </a:lnTo>
                  <a:close/>
                </a:path>
              </a:pathLst>
            </a:custGeom>
            <a:solidFill>
              <a:srgbClr val="96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810893" y="5544820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40" h="129539">
                  <a:moveTo>
                    <a:pt x="129526" y="129540"/>
                  </a:moveTo>
                  <a:lnTo>
                    <a:pt x="0" y="0"/>
                  </a:lnTo>
                  <a:lnTo>
                    <a:pt x="0" y="129540"/>
                  </a:lnTo>
                  <a:lnTo>
                    <a:pt x="129526" y="129540"/>
                  </a:lnTo>
                  <a:close/>
                </a:path>
              </a:pathLst>
            </a:custGeom>
            <a:solidFill>
              <a:srgbClr val="7186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2.4.1	</a:t>
            </a:r>
            <a:r>
              <a:rPr dirty="0"/>
              <a:t>MANTENIMIENTO</a:t>
            </a:r>
            <a:r>
              <a:rPr spc="-30" dirty="0"/>
              <a:t> </a:t>
            </a:r>
            <a:r>
              <a:rPr spc="-5" dirty="0"/>
              <a:t>CORRECTIVO.</a:t>
            </a:r>
            <a:r>
              <a:rPr spc="-30" dirty="0"/>
              <a:t> </a:t>
            </a:r>
            <a:r>
              <a:rPr dirty="0"/>
              <a:t>Transformadores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9000" y="1191769"/>
            <a:ext cx="4724400" cy="34785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Diagnóstico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averías.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Casos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prácticos</a:t>
            </a:r>
            <a:endParaRPr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Arial"/>
              <a:cs typeface="Arial"/>
            </a:endParaRPr>
          </a:p>
          <a:p>
            <a:pPr marL="12700" marR="5080">
              <a:lnSpc>
                <a:spcPct val="165600"/>
              </a:lnSpc>
              <a:spcBef>
                <a:spcPts val="1275"/>
              </a:spcBef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Caso 1: 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Transformador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132/45/15 kV, 60 </a:t>
            </a:r>
            <a:r>
              <a:rPr u="heavy" spc="-5" dirty="0" smtClean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MVA</a:t>
            </a:r>
            <a:r>
              <a:rPr lang="es-ES" u="heavy" spc="-5" dirty="0" smtClean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Ensayos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analizados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652145" indent="-182245">
              <a:spcBef>
                <a:spcPts val="1415"/>
              </a:spcBef>
              <a:buSzPct val="94444"/>
              <a:buFont typeface="Wingdings"/>
              <a:buChar char=""/>
              <a:tabLst>
                <a:tab pos="652145" algn="l"/>
              </a:tabLst>
            </a:pPr>
            <a:r>
              <a:rPr dirty="0">
                <a:latin typeface="Arial MT"/>
                <a:cs typeface="Arial MT"/>
              </a:rPr>
              <a:t>Intensidad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4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excitación</a:t>
            </a:r>
            <a:endParaRPr dirty="0">
              <a:latin typeface="Arial MT"/>
              <a:cs typeface="Arial MT"/>
            </a:endParaRPr>
          </a:p>
          <a:p>
            <a:pPr marL="652145" indent="-182245">
              <a:spcBef>
                <a:spcPts val="1410"/>
              </a:spcBef>
              <a:buSzPct val="94444"/>
              <a:buFont typeface="Wingdings"/>
              <a:buChar char=""/>
              <a:tabLst>
                <a:tab pos="652145" algn="l"/>
              </a:tabLst>
            </a:pPr>
            <a:r>
              <a:rPr dirty="0">
                <a:latin typeface="Arial MT"/>
                <a:cs typeface="Arial MT"/>
              </a:rPr>
              <a:t>Impedancia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cortocircuito</a:t>
            </a:r>
            <a:endParaRPr dirty="0">
              <a:latin typeface="Arial MT"/>
              <a:cs typeface="Arial MT"/>
            </a:endParaRPr>
          </a:p>
          <a:p>
            <a:pPr marL="652145" indent="-182245">
              <a:spcBef>
                <a:spcPts val="1415"/>
              </a:spcBef>
              <a:buSzPct val="94444"/>
              <a:buFont typeface="Wingdings"/>
              <a:buChar char=""/>
              <a:tabLst>
                <a:tab pos="652145" algn="l"/>
              </a:tabLst>
            </a:pPr>
            <a:r>
              <a:rPr spc="-5" dirty="0">
                <a:latin typeface="Arial MT"/>
                <a:cs typeface="Arial MT"/>
              </a:rPr>
              <a:t>Resistencia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devanados</a:t>
            </a:r>
            <a:endParaRPr dirty="0">
              <a:latin typeface="Arial MT"/>
              <a:cs typeface="Arial MT"/>
            </a:endParaRPr>
          </a:p>
          <a:p>
            <a:pPr marL="652145" indent="-182245">
              <a:spcBef>
                <a:spcPts val="1415"/>
              </a:spcBef>
              <a:buSzPct val="94444"/>
              <a:buFont typeface="Wingdings"/>
              <a:buChar char=""/>
              <a:tabLst>
                <a:tab pos="652145" algn="l"/>
              </a:tabLst>
            </a:pPr>
            <a:r>
              <a:rPr dirty="0">
                <a:latin typeface="Arial MT"/>
                <a:cs typeface="Arial MT"/>
              </a:rPr>
              <a:t>FRA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2.4.1	</a:t>
            </a:r>
            <a:r>
              <a:rPr dirty="0"/>
              <a:t>MANTENIMIENTO</a:t>
            </a:r>
            <a:r>
              <a:rPr spc="-30" dirty="0"/>
              <a:t> </a:t>
            </a:r>
            <a:r>
              <a:rPr spc="-5" dirty="0"/>
              <a:t>CORRECTIVO.</a:t>
            </a:r>
            <a:r>
              <a:rPr spc="-30" dirty="0"/>
              <a:t> </a:t>
            </a:r>
            <a:r>
              <a:rPr dirty="0"/>
              <a:t>Transformadores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9000" y="1191768"/>
            <a:ext cx="4724400" cy="30535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Diagnóstico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averías.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Casos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prácticos</a:t>
            </a:r>
            <a:endParaRPr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Arial"/>
              <a:cs typeface="Arial"/>
            </a:endParaRPr>
          </a:p>
          <a:p>
            <a:pPr marL="12700" marR="5080">
              <a:lnSpc>
                <a:spcPct val="165600"/>
              </a:lnSpc>
              <a:spcBef>
                <a:spcPts val="1275"/>
              </a:spcBef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Caso 2: 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Transformador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132/45/15 kV, 15 </a:t>
            </a:r>
            <a:r>
              <a:rPr u="heavy" spc="-5" dirty="0" smtClean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MVA</a:t>
            </a:r>
            <a:r>
              <a:rPr lang="es-ES" u="heavy" spc="-5" dirty="0" smtClean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Ensayos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analizados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652145" indent="-182245">
              <a:spcBef>
                <a:spcPts val="1415"/>
              </a:spcBef>
              <a:buSzPct val="94444"/>
              <a:buFont typeface="Wingdings"/>
              <a:buChar char=""/>
              <a:tabLst>
                <a:tab pos="652145" algn="l"/>
              </a:tabLst>
            </a:pPr>
            <a:r>
              <a:rPr dirty="0">
                <a:latin typeface="Arial MT"/>
                <a:cs typeface="Arial MT"/>
              </a:rPr>
              <a:t>Intensidad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4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excitación</a:t>
            </a:r>
            <a:endParaRPr dirty="0">
              <a:latin typeface="Arial MT"/>
              <a:cs typeface="Arial MT"/>
            </a:endParaRPr>
          </a:p>
          <a:p>
            <a:pPr marL="652145" indent="-182245">
              <a:spcBef>
                <a:spcPts val="1410"/>
              </a:spcBef>
              <a:buSzPct val="94444"/>
              <a:buFont typeface="Wingdings"/>
              <a:buChar char=""/>
              <a:tabLst>
                <a:tab pos="652145" algn="l"/>
              </a:tabLst>
            </a:pPr>
            <a:r>
              <a:rPr spc="-5" dirty="0">
                <a:latin typeface="Arial MT"/>
                <a:cs typeface="Arial MT"/>
              </a:rPr>
              <a:t>Resistencia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devanados</a:t>
            </a:r>
            <a:endParaRPr dirty="0">
              <a:latin typeface="Arial MT"/>
              <a:cs typeface="Arial MT"/>
            </a:endParaRPr>
          </a:p>
          <a:p>
            <a:pPr marL="652145" indent="-182245">
              <a:spcBef>
                <a:spcPts val="1415"/>
              </a:spcBef>
              <a:buSzPct val="94444"/>
              <a:buFont typeface="Wingdings"/>
              <a:buChar char=""/>
              <a:tabLst>
                <a:tab pos="652145" algn="l"/>
              </a:tabLst>
            </a:pPr>
            <a:r>
              <a:rPr dirty="0">
                <a:latin typeface="Arial MT"/>
                <a:cs typeface="Arial MT"/>
              </a:rPr>
              <a:t>FRA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2.4.1	</a:t>
            </a:r>
            <a:r>
              <a:rPr dirty="0"/>
              <a:t>MANTENIMIENTO</a:t>
            </a:r>
            <a:r>
              <a:rPr spc="-30" dirty="0"/>
              <a:t> </a:t>
            </a:r>
            <a:r>
              <a:rPr spc="-5" dirty="0"/>
              <a:t>CORRECTIVO.</a:t>
            </a:r>
            <a:r>
              <a:rPr spc="-30" dirty="0"/>
              <a:t> </a:t>
            </a:r>
            <a:r>
              <a:rPr dirty="0"/>
              <a:t>Transformadores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74428" y="1074929"/>
            <a:ext cx="5143500" cy="417804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416849" y="5764528"/>
            <a:ext cx="7420609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23845" marR="5080" indent="-2811780">
              <a:spcBef>
                <a:spcPts val="95"/>
              </a:spcBef>
            </a:pPr>
            <a:r>
              <a:rPr sz="1400" spc="-5" dirty="0">
                <a:latin typeface="Arial MT"/>
                <a:cs typeface="Arial MT"/>
              </a:rPr>
              <a:t>TAPA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DEL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REGULADOR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EN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CARGA.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EFECTO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DEBIDO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A</a:t>
            </a:r>
            <a:r>
              <a:rPr sz="1400" spc="3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SOBREPESIÓN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INTERNA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spc="-5" dirty="0" smtClean="0">
                <a:latin typeface="Arial MT"/>
                <a:cs typeface="Arial MT"/>
              </a:rPr>
              <a:t>POR</a:t>
            </a:r>
            <a:r>
              <a:rPr lang="es-ES" sz="1400" spc="-5" dirty="0" smtClean="0">
                <a:latin typeface="Arial MT"/>
                <a:cs typeface="Arial MT"/>
              </a:rPr>
              <a:t> </a:t>
            </a:r>
            <a:r>
              <a:rPr sz="1400" spc="-5" dirty="0" smtClean="0">
                <a:latin typeface="Arial MT"/>
                <a:cs typeface="Arial MT"/>
              </a:rPr>
              <a:t>DESCARGA </a:t>
            </a:r>
            <a:r>
              <a:rPr sz="1400" spc="-5" dirty="0">
                <a:latin typeface="Arial MT"/>
                <a:cs typeface="Arial MT"/>
              </a:rPr>
              <a:t>A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MASA.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2.4.1	</a:t>
            </a:r>
            <a:r>
              <a:rPr dirty="0"/>
              <a:t>MANTENIMIENTO</a:t>
            </a:r>
            <a:r>
              <a:rPr spc="-30" dirty="0"/>
              <a:t> </a:t>
            </a:r>
            <a:r>
              <a:rPr spc="-5" dirty="0"/>
              <a:t>CORRECTIVO.</a:t>
            </a:r>
            <a:r>
              <a:rPr spc="-30" dirty="0"/>
              <a:t> </a:t>
            </a:r>
            <a:r>
              <a:rPr dirty="0"/>
              <a:t>Transformadores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11004" y="987298"/>
            <a:ext cx="5237226" cy="425424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217204" y="5654801"/>
            <a:ext cx="7821930" cy="6642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95"/>
              </a:spcBef>
            </a:pPr>
            <a:r>
              <a:rPr sz="1400" b="1" spc="-5" dirty="0">
                <a:latin typeface="Arial MT"/>
                <a:cs typeface="Arial MT"/>
              </a:rPr>
              <a:t>REGULADOR</a:t>
            </a:r>
            <a:r>
              <a:rPr sz="1400" b="1" spc="15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EN</a:t>
            </a:r>
            <a:r>
              <a:rPr sz="1400" b="1" spc="20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CARGA</a:t>
            </a:r>
            <a:r>
              <a:rPr sz="1400" b="1" spc="15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DEL</a:t>
            </a:r>
            <a:r>
              <a:rPr sz="1400" b="1" spc="20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TRANSFORMADOR.</a:t>
            </a:r>
            <a:r>
              <a:rPr sz="1400" b="1" spc="15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DETALLE</a:t>
            </a:r>
            <a:r>
              <a:rPr sz="1400" b="1" spc="10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DE</a:t>
            </a:r>
            <a:r>
              <a:rPr sz="1400" b="1" spc="45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CARBONIZACIÓN</a:t>
            </a:r>
            <a:r>
              <a:rPr sz="1400" b="1" spc="15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DE</a:t>
            </a:r>
            <a:r>
              <a:rPr sz="1400" b="1" spc="10" dirty="0">
                <a:latin typeface="Arial MT"/>
                <a:cs typeface="Arial MT"/>
              </a:rPr>
              <a:t> </a:t>
            </a:r>
            <a:r>
              <a:rPr sz="1400" b="1" spc="-5" dirty="0" smtClean="0">
                <a:latin typeface="Arial MT"/>
                <a:cs typeface="Arial MT"/>
              </a:rPr>
              <a:t>ZONA</a:t>
            </a:r>
            <a:r>
              <a:rPr lang="es-ES" sz="1400" b="1" spc="-5" dirty="0" smtClean="0">
                <a:latin typeface="Arial MT"/>
                <a:cs typeface="Arial MT"/>
              </a:rPr>
              <a:t> </a:t>
            </a:r>
            <a:r>
              <a:rPr sz="1400" b="1" spc="-5" dirty="0" smtClean="0">
                <a:latin typeface="Arial MT"/>
                <a:cs typeface="Arial MT"/>
              </a:rPr>
              <a:t>DEL</a:t>
            </a:r>
            <a:r>
              <a:rPr sz="1400" b="1" dirty="0" smtClean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TUBO</a:t>
            </a:r>
            <a:r>
              <a:rPr sz="1400" b="1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DE</a:t>
            </a:r>
            <a:r>
              <a:rPr sz="1400" b="1" spc="5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FIBRA</a:t>
            </a:r>
            <a:r>
              <a:rPr sz="1400" b="1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DEL</a:t>
            </a:r>
            <a:r>
              <a:rPr sz="1400" b="1" spc="5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CONMUTADOR</a:t>
            </a:r>
            <a:r>
              <a:rPr sz="1400" b="1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EXTRAÍDO.</a:t>
            </a:r>
            <a:r>
              <a:rPr sz="1400" b="1" spc="15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CONTACTOS</a:t>
            </a:r>
            <a:r>
              <a:rPr sz="1400" b="1" spc="5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DE</a:t>
            </a:r>
            <a:r>
              <a:rPr sz="1400" b="1" dirty="0">
                <a:latin typeface="Arial MT"/>
                <a:cs typeface="Arial MT"/>
              </a:rPr>
              <a:t> </a:t>
            </a:r>
            <a:r>
              <a:rPr sz="1400" b="1" spc="-5" dirty="0" smtClean="0">
                <a:latin typeface="Arial MT"/>
                <a:cs typeface="Arial MT"/>
              </a:rPr>
              <a:t>SELECTOR</a:t>
            </a:r>
            <a:r>
              <a:rPr lang="es-ES" sz="1400" b="1" spc="-5" dirty="0" smtClean="0">
                <a:latin typeface="Arial MT"/>
                <a:cs typeface="Arial MT"/>
              </a:rPr>
              <a:t> </a:t>
            </a:r>
            <a:r>
              <a:rPr sz="1400" b="1" spc="-10" dirty="0" smtClean="0">
                <a:latin typeface="Arial MT"/>
                <a:cs typeface="Arial MT"/>
              </a:rPr>
              <a:t>CONTIGUOS</a:t>
            </a:r>
            <a:r>
              <a:rPr sz="1400" spc="-10" dirty="0">
                <a:latin typeface="Arial MT"/>
                <a:cs typeface="Arial MT"/>
              </a:rPr>
              <a:t>.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2.4.1	</a:t>
            </a:r>
            <a:r>
              <a:rPr dirty="0"/>
              <a:t>MANTENIMIENTO</a:t>
            </a:r>
            <a:r>
              <a:rPr spc="-30" dirty="0"/>
              <a:t> </a:t>
            </a:r>
            <a:r>
              <a:rPr spc="-5" dirty="0"/>
              <a:t>CORRECTIVO.</a:t>
            </a:r>
            <a:r>
              <a:rPr spc="-30" dirty="0"/>
              <a:t> </a:t>
            </a:r>
            <a:r>
              <a:rPr dirty="0"/>
              <a:t>Transformadores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71380" y="1044448"/>
            <a:ext cx="5027072" cy="407974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809279" y="5719571"/>
            <a:ext cx="65068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99515" marR="5080" indent="-1187450">
              <a:spcBef>
                <a:spcPts val="95"/>
              </a:spcBef>
            </a:pPr>
            <a:r>
              <a:rPr sz="1400" b="1" spc="-5" dirty="0">
                <a:latin typeface="Arial MT"/>
                <a:cs typeface="Arial MT"/>
              </a:rPr>
              <a:t>DEFORMACIÓN</a:t>
            </a:r>
            <a:r>
              <a:rPr sz="1400" b="1" spc="5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EN</a:t>
            </a:r>
            <a:r>
              <a:rPr sz="1400" b="1" spc="10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ARROLLAMIENTO</a:t>
            </a:r>
            <a:r>
              <a:rPr sz="1400" b="1" spc="35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SECUNDARIO</a:t>
            </a:r>
            <a:r>
              <a:rPr sz="1400" b="1" spc="10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EN</a:t>
            </a:r>
            <a:r>
              <a:rPr sz="1400" b="1" spc="10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UNA</a:t>
            </a:r>
            <a:r>
              <a:rPr sz="1400" b="1" spc="10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FASE</a:t>
            </a:r>
            <a:r>
              <a:rPr sz="1400" b="1" spc="10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.</a:t>
            </a:r>
            <a:r>
              <a:rPr sz="1400" b="1" spc="10" dirty="0">
                <a:latin typeface="Arial MT"/>
                <a:cs typeface="Arial MT"/>
              </a:rPr>
              <a:t> </a:t>
            </a:r>
            <a:r>
              <a:rPr sz="1400" b="1" spc="-5" dirty="0" smtClean="0">
                <a:latin typeface="Arial MT"/>
                <a:cs typeface="Arial MT"/>
              </a:rPr>
              <a:t>CAUSA</a:t>
            </a:r>
            <a:r>
              <a:rPr lang="es-ES" sz="1400" b="1" spc="-5" dirty="0" smtClean="0">
                <a:latin typeface="Arial MT"/>
                <a:cs typeface="Arial MT"/>
              </a:rPr>
              <a:t> </a:t>
            </a:r>
            <a:r>
              <a:rPr sz="1400" b="1" spc="-10" dirty="0" smtClean="0">
                <a:latin typeface="Arial MT"/>
                <a:cs typeface="Arial MT"/>
              </a:rPr>
              <a:t>CORTOCIRCUITO</a:t>
            </a:r>
            <a:r>
              <a:rPr sz="1400" b="1" dirty="0" smtClean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EN</a:t>
            </a:r>
            <a:r>
              <a:rPr sz="1400" b="1" dirty="0">
                <a:latin typeface="Arial MT"/>
                <a:cs typeface="Arial MT"/>
              </a:rPr>
              <a:t> LÍNEA</a:t>
            </a:r>
            <a:r>
              <a:rPr sz="1400" b="1" spc="5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DE</a:t>
            </a:r>
            <a:r>
              <a:rPr sz="1400" b="1" spc="5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15 KV</a:t>
            </a:r>
            <a:r>
              <a:rPr sz="1400" b="1" spc="5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 MT"/>
                <a:cs typeface="Arial MT"/>
              </a:rPr>
              <a:t>PRÓXIMA.</a:t>
            </a:r>
            <a:endParaRPr sz="1400" b="1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2.4.1	</a:t>
            </a:r>
            <a:r>
              <a:rPr dirty="0"/>
              <a:t>MANTENIMIENTO</a:t>
            </a:r>
            <a:r>
              <a:rPr spc="-30" dirty="0"/>
              <a:t> </a:t>
            </a:r>
            <a:r>
              <a:rPr spc="-5" dirty="0"/>
              <a:t>CORRECTIVO.</a:t>
            </a:r>
            <a:r>
              <a:rPr spc="-30" dirty="0"/>
              <a:t> </a:t>
            </a:r>
            <a:r>
              <a:rPr dirty="0"/>
              <a:t>Transformadores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61334" y="1071119"/>
            <a:ext cx="6037239" cy="420242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98154" y="5663944"/>
            <a:ext cx="7603490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635" marR="5080" indent="-1639570">
              <a:spcBef>
                <a:spcPts val="100"/>
              </a:spcBef>
            </a:pPr>
            <a:r>
              <a:rPr sz="1600" b="1" spc="-5" dirty="0">
                <a:latin typeface="Arial MT"/>
                <a:cs typeface="Arial MT"/>
              </a:rPr>
              <a:t>DETALLE EFECTOS</a:t>
            </a:r>
            <a:r>
              <a:rPr sz="1600" b="1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DE</a:t>
            </a:r>
            <a:r>
              <a:rPr sz="1600" b="1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CORTOCIRCUITO</a:t>
            </a:r>
            <a:r>
              <a:rPr sz="1600" b="1" spc="-20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EN</a:t>
            </a:r>
            <a:r>
              <a:rPr sz="1600" b="1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ARROLLAMIENTO</a:t>
            </a:r>
            <a:r>
              <a:rPr sz="1600" b="1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15</a:t>
            </a:r>
            <a:r>
              <a:rPr sz="1600" b="1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KV. </a:t>
            </a:r>
            <a:r>
              <a:rPr sz="1600" b="1" spc="-5" dirty="0" smtClean="0">
                <a:latin typeface="Arial MT"/>
                <a:cs typeface="Arial MT"/>
              </a:rPr>
              <a:t>CAUSA</a:t>
            </a:r>
            <a:r>
              <a:rPr lang="es-ES" sz="1600" b="1" spc="-5" dirty="0" smtClean="0">
                <a:latin typeface="Arial MT"/>
                <a:cs typeface="Arial MT"/>
              </a:rPr>
              <a:t> </a:t>
            </a:r>
            <a:r>
              <a:rPr sz="1600" b="1" spc="-5" dirty="0" smtClean="0">
                <a:latin typeface="Arial MT"/>
                <a:cs typeface="Arial MT"/>
              </a:rPr>
              <a:t>CORTOCIRCUITO</a:t>
            </a:r>
            <a:r>
              <a:rPr sz="1600" b="1" spc="-10" dirty="0" smtClean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EN LINEA 15 KV</a:t>
            </a:r>
            <a:r>
              <a:rPr sz="1600" b="1" spc="-10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PRÓXIMA</a:t>
            </a:r>
            <a:endParaRPr sz="1600" b="1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2.4.1	</a:t>
            </a:r>
            <a:r>
              <a:rPr dirty="0"/>
              <a:t>MANTENIMIENTO</a:t>
            </a:r>
            <a:r>
              <a:rPr spc="-30" dirty="0"/>
              <a:t> </a:t>
            </a:r>
            <a:r>
              <a:rPr spc="-5" dirty="0"/>
              <a:t>CORRECTIVO.</a:t>
            </a:r>
            <a:r>
              <a:rPr spc="-30" dirty="0"/>
              <a:t> </a:t>
            </a:r>
            <a:r>
              <a:rPr dirty="0"/>
              <a:t>Transformadores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39782" y="962915"/>
            <a:ext cx="5238750" cy="441197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333028" y="5776720"/>
            <a:ext cx="7781290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38375" marR="5080" indent="-2226310">
              <a:spcBef>
                <a:spcPts val="100"/>
              </a:spcBef>
            </a:pPr>
            <a:r>
              <a:rPr sz="1600" b="1" spc="-5" dirty="0">
                <a:latin typeface="Arial MT"/>
                <a:cs typeface="Arial MT"/>
              </a:rPr>
              <a:t>DETALLE</a:t>
            </a:r>
            <a:r>
              <a:rPr sz="1600" b="1" spc="-15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GENERAL</a:t>
            </a:r>
            <a:r>
              <a:rPr sz="1600" b="1" spc="-10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DEL</a:t>
            </a:r>
            <a:r>
              <a:rPr sz="1600" b="1" spc="-10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DEFECTO</a:t>
            </a:r>
            <a:r>
              <a:rPr sz="1600" b="1" spc="5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ANTERIOR.</a:t>
            </a:r>
            <a:r>
              <a:rPr sz="1600" b="1" spc="5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EXTREMO</a:t>
            </a:r>
            <a:r>
              <a:rPr sz="1600" b="1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DE </a:t>
            </a:r>
            <a:r>
              <a:rPr sz="1600" b="1" spc="-5" dirty="0" smtClean="0">
                <a:latin typeface="Arial MT"/>
                <a:cs typeface="Arial MT"/>
              </a:rPr>
              <a:t>ARROLLAMIENTO</a:t>
            </a:r>
            <a:r>
              <a:rPr lang="es-ES" sz="1600" b="1" spc="-5" dirty="0" smtClean="0">
                <a:latin typeface="Arial MT"/>
                <a:cs typeface="Arial MT"/>
              </a:rPr>
              <a:t> </a:t>
            </a:r>
            <a:r>
              <a:rPr sz="1600" b="1" spc="-5" dirty="0" smtClean="0">
                <a:latin typeface="Arial MT"/>
                <a:cs typeface="Arial MT"/>
              </a:rPr>
              <a:t>ESPIRAS</a:t>
            </a:r>
            <a:r>
              <a:rPr sz="1600" b="1" spc="-10" dirty="0" smtClean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DE COBRE ESMALTADO</a:t>
            </a:r>
            <a:endParaRPr sz="1600" b="1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2.4.1	</a:t>
            </a:r>
            <a:r>
              <a:rPr dirty="0"/>
              <a:t>MANTENIMIENTO</a:t>
            </a:r>
            <a:r>
              <a:rPr spc="-30" dirty="0"/>
              <a:t> </a:t>
            </a:r>
            <a:r>
              <a:rPr spc="-5" dirty="0"/>
              <a:t>CORRECTIVO.</a:t>
            </a:r>
            <a:r>
              <a:rPr spc="-30" dirty="0"/>
              <a:t> </a:t>
            </a:r>
            <a:r>
              <a:rPr dirty="0"/>
              <a:t>Transformadores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1505" y="1076453"/>
            <a:ext cx="5081777" cy="425576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07477" y="5375147"/>
            <a:ext cx="7785100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18435" marR="5080" indent="-2706370">
              <a:spcBef>
                <a:spcPts val="100"/>
              </a:spcBef>
            </a:pPr>
            <a:r>
              <a:rPr sz="1600" b="1" spc="-5" dirty="0">
                <a:latin typeface="Arial MT"/>
                <a:cs typeface="Arial MT"/>
              </a:rPr>
              <a:t>CORTOCIRCUITO</a:t>
            </a:r>
            <a:r>
              <a:rPr sz="1600" b="1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ENTRE ESPIRAS</a:t>
            </a:r>
            <a:r>
              <a:rPr sz="1600" b="1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DE AROLLAMIENTO</a:t>
            </a:r>
            <a:r>
              <a:rPr sz="1600" b="1" spc="5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AT. </a:t>
            </a:r>
            <a:r>
              <a:rPr sz="1600" b="1" spc="-5" dirty="0">
                <a:latin typeface="Arial MT"/>
                <a:cs typeface="Arial MT"/>
              </a:rPr>
              <a:t>SOBRETENSIÓN</a:t>
            </a:r>
            <a:r>
              <a:rPr sz="1600" b="1" spc="5" dirty="0">
                <a:latin typeface="Arial MT"/>
                <a:cs typeface="Arial MT"/>
              </a:rPr>
              <a:t> </a:t>
            </a:r>
            <a:r>
              <a:rPr sz="1600" b="1" spc="-5" dirty="0" smtClean="0">
                <a:latin typeface="Arial MT"/>
                <a:cs typeface="Arial MT"/>
              </a:rPr>
              <a:t>DE</a:t>
            </a:r>
            <a:r>
              <a:rPr lang="es-ES" sz="1600" b="1" spc="-5" dirty="0" smtClean="0">
                <a:latin typeface="Arial MT"/>
                <a:cs typeface="Arial MT"/>
              </a:rPr>
              <a:t> </a:t>
            </a:r>
            <a:r>
              <a:rPr sz="1600" b="1" spc="-5" dirty="0" smtClean="0">
                <a:latin typeface="Arial MT"/>
                <a:cs typeface="Arial MT"/>
              </a:rPr>
              <a:t>ORIGEN</a:t>
            </a:r>
            <a:r>
              <a:rPr sz="1600" b="1" spc="-10" dirty="0" smtClean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ATMOSFÉRICO</a:t>
            </a:r>
            <a:endParaRPr sz="1600" b="1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2.4.1	</a:t>
            </a:r>
            <a:r>
              <a:rPr dirty="0"/>
              <a:t>MANTENIMIENTO</a:t>
            </a:r>
            <a:r>
              <a:rPr spc="-30" dirty="0"/>
              <a:t> </a:t>
            </a:r>
            <a:r>
              <a:rPr spc="-5" dirty="0"/>
              <a:t>CORRECTIVO.</a:t>
            </a:r>
            <a:r>
              <a:rPr spc="-30" dirty="0"/>
              <a:t> </a:t>
            </a:r>
            <a:r>
              <a:rPr dirty="0"/>
              <a:t>Transformadores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83572" y="983489"/>
            <a:ext cx="4954524" cy="405002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917740" y="5590794"/>
            <a:ext cx="8023859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4675" marR="5080" indent="-3102610">
              <a:spcBef>
                <a:spcPts val="100"/>
              </a:spcBef>
            </a:pPr>
            <a:r>
              <a:rPr sz="1600" b="1" spc="-5" dirty="0">
                <a:latin typeface="Arial MT"/>
                <a:cs typeface="Arial MT"/>
              </a:rPr>
              <a:t>AUTOTRANSFORMADOR</a:t>
            </a:r>
            <a:r>
              <a:rPr sz="1600" b="1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20/15</a:t>
            </a:r>
            <a:r>
              <a:rPr sz="1600" b="1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KV.</a:t>
            </a:r>
            <a:r>
              <a:rPr sz="1600" b="1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DESCARGA</a:t>
            </a:r>
            <a:r>
              <a:rPr sz="1600" b="1" spc="5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ENTRE</a:t>
            </a:r>
            <a:r>
              <a:rPr sz="1600" b="1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FASE</a:t>
            </a:r>
            <a:r>
              <a:rPr sz="1600" b="1" dirty="0">
                <a:latin typeface="Arial MT"/>
                <a:cs typeface="Arial MT"/>
              </a:rPr>
              <a:t> Y</a:t>
            </a:r>
            <a:r>
              <a:rPr sz="1600" b="1" spc="-5" dirty="0">
                <a:latin typeface="Arial MT"/>
                <a:cs typeface="Arial MT"/>
              </a:rPr>
              <a:t> TRAMO</a:t>
            </a:r>
            <a:r>
              <a:rPr sz="1600" b="1" spc="20" dirty="0">
                <a:latin typeface="Arial MT"/>
                <a:cs typeface="Arial MT"/>
              </a:rPr>
              <a:t> </a:t>
            </a:r>
            <a:r>
              <a:rPr sz="1600" b="1" spc="-5" dirty="0" smtClean="0">
                <a:latin typeface="Arial MT"/>
                <a:cs typeface="Arial MT"/>
              </a:rPr>
              <a:t>SOPORTE</a:t>
            </a:r>
            <a:r>
              <a:rPr lang="es-ES" sz="1600" b="1" spc="-5" dirty="0" smtClean="0">
                <a:latin typeface="Arial MT"/>
                <a:cs typeface="Arial MT"/>
              </a:rPr>
              <a:t> </a:t>
            </a:r>
            <a:r>
              <a:rPr sz="1600" b="1" spc="-5" dirty="0" smtClean="0">
                <a:latin typeface="Arial MT"/>
                <a:cs typeface="Arial MT"/>
              </a:rPr>
              <a:t>DEL</a:t>
            </a:r>
            <a:r>
              <a:rPr sz="1600" b="1" spc="-15" dirty="0" smtClean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REGULADOR</a:t>
            </a:r>
            <a:r>
              <a:rPr sz="1600" spc="-5" dirty="0">
                <a:latin typeface="Arial MT"/>
                <a:cs typeface="Arial MT"/>
              </a:rPr>
              <a:t>.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2.4.1	</a:t>
            </a:r>
            <a:r>
              <a:rPr dirty="0"/>
              <a:t>MANTENIMIENTO</a:t>
            </a:r>
            <a:r>
              <a:rPr spc="-30" dirty="0"/>
              <a:t> </a:t>
            </a:r>
            <a:r>
              <a:rPr spc="-5" dirty="0"/>
              <a:t>CORRECTIVO.</a:t>
            </a:r>
            <a:r>
              <a:rPr spc="-30" dirty="0"/>
              <a:t> </a:t>
            </a:r>
            <a:r>
              <a:rPr dirty="0"/>
              <a:t>Transformadores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3196" y="1248663"/>
            <a:ext cx="4153020" cy="405003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921548" y="5590794"/>
            <a:ext cx="8014334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8020" marR="5080" indent="-1925955">
              <a:spcBef>
                <a:spcPts val="100"/>
              </a:spcBef>
            </a:pPr>
            <a:r>
              <a:rPr sz="1600" b="1" spc="-5" dirty="0">
                <a:latin typeface="Arial MT"/>
                <a:cs typeface="Arial MT"/>
              </a:rPr>
              <a:t>ROTURA DE BORNA</a:t>
            </a:r>
            <a:r>
              <a:rPr sz="1600" b="1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DE TRANSFORMADOR</a:t>
            </a:r>
            <a:r>
              <a:rPr sz="1600" b="1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POR LOS</a:t>
            </a:r>
            <a:r>
              <a:rPr sz="1600" b="1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MOVIMIENTOS </a:t>
            </a:r>
            <a:r>
              <a:rPr sz="1600" b="1" spc="-5" dirty="0" smtClean="0">
                <a:latin typeface="Arial MT"/>
                <a:cs typeface="Arial MT"/>
              </a:rPr>
              <a:t>MECÁNICOS</a:t>
            </a:r>
            <a:r>
              <a:rPr lang="es-ES" sz="1600" b="1" spc="-5" dirty="0" smtClean="0">
                <a:latin typeface="Arial MT"/>
                <a:cs typeface="Arial MT"/>
              </a:rPr>
              <a:t> </a:t>
            </a:r>
            <a:r>
              <a:rPr sz="1600" b="1" spc="-5" dirty="0" smtClean="0">
                <a:latin typeface="Arial MT"/>
                <a:cs typeface="Arial MT"/>
              </a:rPr>
              <a:t>DURANTE</a:t>
            </a:r>
            <a:r>
              <a:rPr sz="1600" b="1" spc="-15" dirty="0" smtClean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UN</a:t>
            </a:r>
            <a:r>
              <a:rPr sz="1600" b="1" spc="-10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CORTOCIRCUITO</a:t>
            </a:r>
            <a:r>
              <a:rPr sz="1600" b="1" spc="-10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 MT"/>
                <a:cs typeface="Arial MT"/>
              </a:rPr>
              <a:t>EXTERNO</a:t>
            </a:r>
            <a:endParaRPr sz="1600" b="1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331470"/>
            <a:ext cx="9118600" cy="5981766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998219" lvl="2" indent="-915035">
              <a:spcBef>
                <a:spcPts val="985"/>
              </a:spcBef>
              <a:buAutoNum type="arabicPeriod" startAt="2"/>
              <a:tabLst>
                <a:tab pos="998219" algn="l"/>
                <a:tab pos="998855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CORRECTIVO.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Interruptores</a:t>
            </a:r>
            <a:endParaRPr dirty="0">
              <a:latin typeface="Arial MT"/>
              <a:cs typeface="Arial MT"/>
            </a:endParaRPr>
          </a:p>
          <a:p>
            <a:pPr marL="619125">
              <a:spcBef>
                <a:spcPts val="890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ANOMALÍAS</a:t>
            </a:r>
            <a:r>
              <a:rPr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TIPICAS</a:t>
            </a:r>
            <a:r>
              <a:rPr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INTERRUPTORES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801370" lvl="3" indent="-182245">
              <a:spcBef>
                <a:spcPts val="5"/>
              </a:spcBef>
              <a:buSzPct val="94444"/>
              <a:buFont typeface="Wingdings"/>
              <a:buChar char=""/>
              <a:tabLst>
                <a:tab pos="801370" algn="l"/>
              </a:tabLst>
            </a:pP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Mando</a:t>
            </a:r>
            <a:endParaRPr dirty="0">
              <a:latin typeface="Arial MT"/>
              <a:cs typeface="Arial MT"/>
            </a:endParaRPr>
          </a:p>
          <a:p>
            <a:pPr lvl="3">
              <a:spcBef>
                <a:spcPts val="35"/>
              </a:spcBef>
              <a:buFont typeface="Wingdings"/>
              <a:buChar char=""/>
            </a:pPr>
            <a:endParaRPr sz="1850" dirty="0">
              <a:latin typeface="Arial MT"/>
              <a:cs typeface="Arial MT"/>
            </a:endParaRPr>
          </a:p>
          <a:p>
            <a:pPr marL="1181100" lvl="4" indent="-105410">
              <a:buSzPct val="94444"/>
              <a:buFont typeface="Wingdings"/>
              <a:buChar char=""/>
              <a:tabLst>
                <a:tab pos="1181735" algn="l"/>
              </a:tabLst>
            </a:pPr>
            <a:r>
              <a:rPr dirty="0">
                <a:latin typeface="Arial MT"/>
                <a:cs typeface="Arial MT"/>
              </a:rPr>
              <a:t>Mandos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neumáticos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hidraúlicos: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pérdidas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presión</a:t>
            </a:r>
            <a:endParaRPr dirty="0">
              <a:latin typeface="Arial MT"/>
              <a:cs typeface="Arial MT"/>
            </a:endParaRPr>
          </a:p>
          <a:p>
            <a:pPr marL="1076325" marR="614045" lvl="4">
              <a:buSzPct val="94444"/>
              <a:buFont typeface="Wingdings"/>
              <a:buChar char=""/>
              <a:tabLst>
                <a:tab pos="1181735" algn="l"/>
              </a:tabLst>
            </a:pPr>
            <a:r>
              <a:rPr spc="-5" dirty="0">
                <a:latin typeface="Arial MT"/>
                <a:cs typeface="Arial MT"/>
              </a:rPr>
              <a:t>Agarrotamiento del mando (grasa reseca, bajas </a:t>
            </a:r>
            <a:r>
              <a:rPr dirty="0">
                <a:latin typeface="Arial MT"/>
                <a:cs typeface="Arial MT"/>
              </a:rPr>
              <a:t>temperaturas</a:t>
            </a:r>
            <a:r>
              <a:rPr dirty="0">
                <a:latin typeface="Arial MT"/>
                <a:cs typeface="Arial MT"/>
              </a:rPr>
              <a:t>,…). </a:t>
            </a:r>
            <a:r>
              <a:rPr spc="-5" dirty="0" err="1" smtClean="0">
                <a:latin typeface="Arial MT"/>
                <a:cs typeface="Arial MT"/>
              </a:rPr>
              <a:t>Suele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producir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quemado de bobinas de disparo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>
                <a:latin typeface="Arial MT"/>
                <a:cs typeface="Arial MT"/>
              </a:rPr>
              <a:t>cierre. Solución</a:t>
            </a:r>
            <a:r>
              <a:rPr spc="-5" dirty="0">
                <a:latin typeface="Arial MT"/>
                <a:cs typeface="Arial MT"/>
              </a:rPr>
              <a:t>: </a:t>
            </a:r>
            <a:r>
              <a:rPr spc="-5" dirty="0" err="1" smtClean="0">
                <a:latin typeface="Arial MT"/>
                <a:cs typeface="Arial MT"/>
              </a:rPr>
              <a:t>engrasado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periódico</a:t>
            </a:r>
            <a:r>
              <a:rPr spc="-5" dirty="0">
                <a:latin typeface="Arial MT"/>
                <a:cs typeface="Arial MT"/>
              </a:rPr>
              <a:t>, aumentar resistencias calefactoras, cambiar bobinas </a:t>
            </a:r>
            <a:r>
              <a:rPr spc="-5" dirty="0" err="1">
                <a:latin typeface="Arial MT"/>
                <a:cs typeface="Arial MT"/>
              </a:rPr>
              <a:t>por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otras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mayor </a:t>
            </a:r>
            <a:r>
              <a:rPr spc="-5" dirty="0">
                <a:latin typeface="Arial MT"/>
                <a:cs typeface="Arial MT"/>
              </a:rPr>
              <a:t>potencia</a:t>
            </a:r>
            <a:endParaRPr dirty="0">
              <a:latin typeface="Arial MT"/>
              <a:cs typeface="Arial MT"/>
            </a:endParaRPr>
          </a:p>
          <a:p>
            <a:pPr marL="1181100" lvl="4" indent="-105410">
              <a:spcBef>
                <a:spcPts val="15"/>
              </a:spcBef>
              <a:buSzPct val="94444"/>
              <a:buFont typeface="Wingdings"/>
              <a:buChar char=""/>
              <a:tabLst>
                <a:tab pos="1181735" algn="l"/>
              </a:tabLst>
            </a:pPr>
            <a:r>
              <a:rPr spc="-5" dirty="0">
                <a:latin typeface="Arial MT"/>
                <a:cs typeface="Arial MT"/>
              </a:rPr>
              <a:t>Hilos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flojos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bornas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(por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vibraciones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mecánicas</a:t>
            </a:r>
            <a:r>
              <a:rPr dirty="0">
                <a:latin typeface="Arial MT"/>
                <a:cs typeface="Arial MT"/>
              </a:rPr>
              <a:t>)</a:t>
            </a:r>
          </a:p>
          <a:p>
            <a:pPr marL="1076325" marR="730885" lvl="4">
              <a:buSzPct val="94444"/>
              <a:buFont typeface="Wingdings"/>
              <a:buChar char=""/>
              <a:tabLst>
                <a:tab pos="1181735" algn="l"/>
              </a:tabLst>
            </a:pPr>
            <a:r>
              <a:rPr spc="-5" dirty="0">
                <a:latin typeface="Arial MT"/>
                <a:cs typeface="Arial MT"/>
              </a:rPr>
              <a:t>Rotura de bielas </a:t>
            </a:r>
            <a:r>
              <a:rPr dirty="0">
                <a:latin typeface="Arial MT"/>
                <a:cs typeface="Arial MT"/>
              </a:rPr>
              <a:t>o transmisiones (el </a:t>
            </a:r>
            <a:r>
              <a:rPr spc="-5" dirty="0">
                <a:latin typeface="Arial MT"/>
                <a:cs typeface="Arial MT"/>
              </a:rPr>
              <a:t>interruptor no abre </a:t>
            </a:r>
            <a:r>
              <a:rPr dirty="0">
                <a:latin typeface="Arial MT"/>
                <a:cs typeface="Arial MT"/>
              </a:rPr>
              <a:t>o </a:t>
            </a:r>
            <a:r>
              <a:rPr spc="-5" dirty="0">
                <a:latin typeface="Arial MT"/>
                <a:cs typeface="Arial MT"/>
              </a:rPr>
              <a:t>no </a:t>
            </a:r>
            <a:r>
              <a:rPr dirty="0">
                <a:latin typeface="Arial MT"/>
                <a:cs typeface="Arial MT"/>
              </a:rPr>
              <a:t>cierra</a:t>
            </a:r>
            <a:r>
              <a:rPr dirty="0">
                <a:latin typeface="Arial MT"/>
                <a:cs typeface="Arial MT"/>
              </a:rPr>
              <a:t>) </a:t>
            </a:r>
            <a:r>
              <a:rPr spc="-5" dirty="0" err="1" smtClean="0">
                <a:latin typeface="Arial MT"/>
                <a:cs typeface="Arial MT"/>
              </a:rPr>
              <a:t>por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desgaste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mecánico </a:t>
            </a:r>
            <a:r>
              <a:rPr dirty="0">
                <a:latin typeface="Arial MT"/>
                <a:cs typeface="Arial MT"/>
              </a:rPr>
              <a:t>o</a:t>
            </a:r>
            <a:r>
              <a:rPr spc="-5" dirty="0">
                <a:latin typeface="Arial MT"/>
                <a:cs typeface="Arial MT"/>
              </a:rPr>
              <a:t> sobreesfuerzo</a:t>
            </a:r>
            <a:endParaRPr dirty="0">
              <a:latin typeface="Arial MT"/>
              <a:cs typeface="Arial MT"/>
            </a:endParaRPr>
          </a:p>
          <a:p>
            <a:pPr marL="1181100" lvl="4" indent="-105410">
              <a:spcBef>
                <a:spcPts val="5"/>
              </a:spcBef>
              <a:buSzPct val="94444"/>
              <a:buFont typeface="Wingdings"/>
              <a:buChar char=""/>
              <a:tabLst>
                <a:tab pos="1181735" algn="l"/>
              </a:tabLst>
            </a:pPr>
            <a:r>
              <a:rPr dirty="0">
                <a:latin typeface="Arial MT"/>
                <a:cs typeface="Arial MT"/>
              </a:rPr>
              <a:t>Amortiguadores</a:t>
            </a:r>
            <a:r>
              <a:rPr spc="-4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mal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ajustados</a:t>
            </a:r>
            <a:endParaRPr dirty="0">
              <a:latin typeface="Arial MT"/>
              <a:cs typeface="Arial MT"/>
            </a:endParaRPr>
          </a:p>
          <a:p>
            <a:pPr lvl="4">
              <a:spcBef>
                <a:spcPts val="40"/>
              </a:spcBef>
              <a:buFont typeface="Wingdings"/>
              <a:buChar char=""/>
            </a:pPr>
            <a:endParaRPr sz="2000" dirty="0">
              <a:latin typeface="Arial MT"/>
              <a:cs typeface="Arial MT"/>
            </a:endParaRPr>
          </a:p>
          <a:p>
            <a:pPr marL="801370" lvl="3" indent="-182245">
              <a:buSzPct val="94444"/>
              <a:buFont typeface="Wingdings"/>
              <a:buChar char=""/>
              <a:tabLst>
                <a:tab pos="801370" algn="l"/>
              </a:tabLst>
            </a:pP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Polos</a:t>
            </a:r>
            <a:endParaRPr dirty="0">
              <a:latin typeface="Arial MT"/>
              <a:cs typeface="Arial MT"/>
            </a:endParaRPr>
          </a:p>
          <a:p>
            <a:pPr marL="1181100" lvl="4" indent="-105410">
              <a:spcBef>
                <a:spcPts val="1240"/>
              </a:spcBef>
              <a:buSzPct val="94444"/>
              <a:buFont typeface="Wingdings"/>
              <a:buChar char=""/>
              <a:tabLst>
                <a:tab pos="1181735" algn="l"/>
              </a:tabLst>
            </a:pPr>
            <a:r>
              <a:rPr spc="-5" dirty="0">
                <a:latin typeface="Arial MT"/>
                <a:cs typeface="Arial MT"/>
              </a:rPr>
              <a:t>Fuga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aceite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gas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SF6</a:t>
            </a:r>
            <a:endParaRPr dirty="0">
              <a:latin typeface="Arial MT"/>
              <a:cs typeface="Arial MT"/>
            </a:endParaRPr>
          </a:p>
          <a:p>
            <a:pPr marL="1181100" lvl="4" indent="-105410">
              <a:buSzPct val="94444"/>
              <a:buFont typeface="Wingdings"/>
              <a:buChar char=""/>
              <a:tabLst>
                <a:tab pos="1181735" algn="l"/>
              </a:tabLst>
            </a:pPr>
            <a:r>
              <a:rPr spc="-5" dirty="0">
                <a:latin typeface="Arial MT"/>
                <a:cs typeface="Arial MT"/>
              </a:rPr>
              <a:t>Aceite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contaminado</a:t>
            </a:r>
            <a:endParaRPr dirty="0">
              <a:latin typeface="Arial MT"/>
              <a:cs typeface="Arial MT"/>
            </a:endParaRPr>
          </a:p>
          <a:p>
            <a:pPr marL="1181100" lvl="4" indent="-105410">
              <a:spcBef>
                <a:spcPts val="10"/>
              </a:spcBef>
              <a:buSzPct val="94444"/>
              <a:buFont typeface="Wingdings"/>
              <a:buChar char=""/>
              <a:tabLst>
                <a:tab pos="1181735" algn="l"/>
              </a:tabLst>
            </a:pPr>
            <a:r>
              <a:rPr spc="-5" dirty="0">
                <a:latin typeface="Arial MT"/>
                <a:cs typeface="Arial MT"/>
              </a:rPr>
              <a:t>Rotura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ampolla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vacío</a:t>
            </a:r>
            <a:endParaRPr dirty="0">
              <a:latin typeface="Arial MT"/>
              <a:cs typeface="Arial MT"/>
            </a:endParaRPr>
          </a:p>
          <a:p>
            <a:pPr marL="1181100" lvl="4" indent="-105410">
              <a:buSzPct val="94444"/>
              <a:buFont typeface="Wingdings"/>
              <a:buChar char=""/>
              <a:tabLst>
                <a:tab pos="1181735" algn="l"/>
              </a:tabLst>
            </a:pPr>
            <a:r>
              <a:rPr spc="-5" dirty="0">
                <a:latin typeface="Arial MT"/>
                <a:cs typeface="Arial MT"/>
              </a:rPr>
              <a:t>Vacío: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cebamiento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por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sobretensión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apertura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2.4.2	MANTENIMIENTO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CORRECTIVO.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Interruptores</a:t>
            </a:r>
            <a:endParaRPr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6797" y="1177799"/>
            <a:ext cx="3673871" cy="275462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13852" y="1177799"/>
            <a:ext cx="3675288" cy="275234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13852" y="4130549"/>
            <a:ext cx="2738978" cy="205130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2.4.2	MANTENIMIENTO</a:t>
            </a:r>
            <a:r>
              <a:rPr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CORRECTIVO.</a:t>
            </a:r>
            <a:r>
              <a:rPr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Interruptores</a:t>
            </a:r>
            <a:endParaRPr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3852" y="961390"/>
            <a:ext cx="3601856" cy="27005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17984" y="1033019"/>
            <a:ext cx="3531118" cy="26464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13852" y="3770121"/>
            <a:ext cx="3387778" cy="253974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9000" y="1030223"/>
            <a:ext cx="6604000" cy="53296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ANOMALÍAS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TIPICAS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SECCIONADORES</a:t>
            </a:r>
            <a:endParaRPr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117475" indent="-105410">
              <a:buSzPct val="94444"/>
              <a:buFont typeface="Wingdings"/>
              <a:buChar char=""/>
              <a:tabLst>
                <a:tab pos="118110" algn="l"/>
              </a:tabLst>
            </a:pPr>
            <a:r>
              <a:rPr spc="-5" dirty="0">
                <a:latin typeface="Arial MT"/>
                <a:cs typeface="Arial MT"/>
              </a:rPr>
              <a:t>Puntos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calientes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contactos</a:t>
            </a:r>
            <a:endParaRPr>
              <a:latin typeface="Arial MT"/>
              <a:cs typeface="Arial MT"/>
            </a:endParaRPr>
          </a:p>
          <a:p>
            <a:pPr marL="117475" indent="-105410">
              <a:spcBef>
                <a:spcPts val="5"/>
              </a:spcBef>
              <a:buSzPct val="94444"/>
              <a:buFont typeface="Wingdings"/>
              <a:buChar char=""/>
              <a:tabLst>
                <a:tab pos="118110" algn="l"/>
              </a:tabLst>
            </a:pPr>
            <a:r>
              <a:rPr spc="-5" dirty="0">
                <a:latin typeface="Arial MT"/>
                <a:cs typeface="Arial MT"/>
              </a:rPr>
              <a:t>Problemas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mando: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suciedad,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oxidación,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bornas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flojas,..</a:t>
            </a:r>
            <a:endParaRPr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"/>
            </a:pPr>
            <a:endParaRPr sz="1850">
              <a:latin typeface="Arial MT"/>
              <a:cs typeface="Arial MT"/>
            </a:endParaRPr>
          </a:p>
          <a:p>
            <a:pPr marL="12700"/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ANOMALÍAS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TIPICAS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TRANSFORMADORES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MEDIDA</a:t>
            </a:r>
            <a:endParaRPr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117475" indent="-105410">
              <a:buSzPct val="94444"/>
              <a:buFont typeface="Wingdings"/>
              <a:buChar char=""/>
              <a:tabLst>
                <a:tab pos="118110" algn="l"/>
              </a:tabLst>
            </a:pPr>
            <a:r>
              <a:rPr spc="-5" dirty="0">
                <a:latin typeface="Arial MT"/>
                <a:cs typeface="Arial MT"/>
              </a:rPr>
              <a:t>Deflagaciones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debidas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sobretensiones</a:t>
            </a:r>
            <a:endParaRPr>
              <a:latin typeface="Arial MT"/>
              <a:cs typeface="Arial MT"/>
            </a:endParaRPr>
          </a:p>
          <a:p>
            <a:pPr marL="117475" indent="-105410">
              <a:spcBef>
                <a:spcPts val="5"/>
              </a:spcBef>
              <a:buSzPct val="94444"/>
              <a:buFont typeface="Wingdings"/>
              <a:buChar char=""/>
              <a:tabLst>
                <a:tab pos="118110" algn="l"/>
              </a:tabLst>
            </a:pPr>
            <a:r>
              <a:rPr dirty="0">
                <a:latin typeface="Arial MT"/>
                <a:cs typeface="Arial MT"/>
              </a:rPr>
              <a:t>Falta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aislamiento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cables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baja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tensión</a:t>
            </a:r>
            <a:endParaRPr>
              <a:latin typeface="Arial MT"/>
              <a:cs typeface="Arial MT"/>
            </a:endParaRPr>
          </a:p>
          <a:p>
            <a:pPr marL="117475" indent="-105410">
              <a:buSzPct val="94444"/>
              <a:buFont typeface="Wingdings"/>
              <a:buChar char=""/>
              <a:tabLst>
                <a:tab pos="118110" algn="l"/>
              </a:tabLst>
            </a:pPr>
            <a:r>
              <a:rPr spc="-5" dirty="0">
                <a:latin typeface="Arial MT"/>
                <a:cs typeface="Arial MT"/>
              </a:rPr>
              <a:t>Devanados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secundarios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mal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cableados</a:t>
            </a:r>
            <a:endParaRPr>
              <a:latin typeface="Arial MT"/>
              <a:cs typeface="Arial MT"/>
            </a:endParaRPr>
          </a:p>
          <a:p>
            <a:pPr>
              <a:spcBef>
                <a:spcPts val="35"/>
              </a:spcBef>
              <a:buFont typeface="Wingdings"/>
              <a:buChar char=""/>
            </a:pPr>
            <a:endParaRPr sz="1850">
              <a:latin typeface="Arial MT"/>
              <a:cs typeface="Arial MT"/>
            </a:endParaRPr>
          </a:p>
          <a:p>
            <a:pPr marL="12700">
              <a:spcBef>
                <a:spcPts val="5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ANOMALÍAS</a:t>
            </a:r>
            <a:r>
              <a:rPr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TIPICAS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PARARRAYOS</a:t>
            </a:r>
            <a:endParaRPr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117475" indent="-105410">
              <a:buSzPct val="94444"/>
              <a:buFont typeface="Wingdings"/>
              <a:buChar char=""/>
              <a:tabLst>
                <a:tab pos="118110" algn="l"/>
              </a:tabLst>
            </a:pPr>
            <a:r>
              <a:rPr spc="-5" dirty="0">
                <a:latin typeface="Arial MT"/>
                <a:cs typeface="Arial MT"/>
              </a:rPr>
              <a:t>Deflagaciones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por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envejecimiento</a:t>
            </a:r>
            <a:endParaRPr>
              <a:latin typeface="Arial MT"/>
              <a:cs typeface="Arial MT"/>
            </a:endParaRPr>
          </a:p>
          <a:p>
            <a:pPr marL="117475" indent="-105410">
              <a:buSzPct val="94444"/>
              <a:buFont typeface="Wingdings"/>
              <a:buChar char=""/>
              <a:tabLst>
                <a:tab pos="118110" algn="l"/>
              </a:tabLst>
            </a:pPr>
            <a:r>
              <a:rPr spc="-5" dirty="0">
                <a:latin typeface="Arial MT"/>
                <a:cs typeface="Arial MT"/>
              </a:rPr>
              <a:t>Contador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descarga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mal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conectado</a:t>
            </a:r>
            <a:endParaRPr>
              <a:latin typeface="Arial MT"/>
              <a:cs typeface="Arial MT"/>
            </a:endParaRPr>
          </a:p>
          <a:p>
            <a:pPr>
              <a:spcBef>
                <a:spcPts val="40"/>
              </a:spcBef>
              <a:buFont typeface="Wingdings"/>
              <a:buChar char=""/>
            </a:pPr>
            <a:endParaRPr sz="1850">
              <a:latin typeface="Arial MT"/>
              <a:cs typeface="Arial MT"/>
            </a:endParaRPr>
          </a:p>
          <a:p>
            <a:pPr marL="12700"/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ANOMALÍAS</a:t>
            </a:r>
            <a:r>
              <a:rPr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TÍPICAS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BORNAS</a:t>
            </a:r>
            <a:endParaRPr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850">
              <a:latin typeface="Arial"/>
              <a:cs typeface="Arial"/>
            </a:endParaRPr>
          </a:p>
          <a:p>
            <a:pPr marL="117475" indent="-105410">
              <a:buSzPct val="94444"/>
              <a:buFont typeface="Wingdings"/>
              <a:buChar char=""/>
              <a:tabLst>
                <a:tab pos="118110" algn="l"/>
              </a:tabLst>
            </a:pPr>
            <a:r>
              <a:rPr spc="-5" dirty="0">
                <a:latin typeface="Arial MT"/>
                <a:cs typeface="Arial MT"/>
              </a:rPr>
              <a:t>Descargas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parciales</a:t>
            </a:r>
            <a:endParaRPr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4" name="object 4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2.4	MANTENIMIENTO</a:t>
            </a:r>
            <a:r>
              <a:rPr spc="-45" dirty="0"/>
              <a:t> </a:t>
            </a:r>
            <a:r>
              <a:rPr spc="-5" dirty="0"/>
              <a:t>CORRECTIVO</a:t>
            </a:r>
          </a:p>
        </p:txBody>
      </p:sp>
      <p:sp>
        <p:nvSpPr>
          <p:cNvPr id="7" name="object 7"/>
          <p:cNvSpPr/>
          <p:nvPr/>
        </p:nvSpPr>
        <p:spPr>
          <a:xfrm>
            <a:off x="8869965" y="1465072"/>
            <a:ext cx="647700" cy="647700"/>
          </a:xfrm>
          <a:custGeom>
            <a:avLst/>
            <a:gdLst/>
            <a:ahLst/>
            <a:cxnLst/>
            <a:rect l="l" t="t" r="r" b="b"/>
            <a:pathLst>
              <a:path w="647700" h="647700">
                <a:moveTo>
                  <a:pt x="121933" y="121158"/>
                </a:moveTo>
                <a:lnTo>
                  <a:pt x="526542" y="323849"/>
                </a:lnTo>
                <a:lnTo>
                  <a:pt x="121933" y="526541"/>
                </a:lnTo>
                <a:lnTo>
                  <a:pt x="121933" y="121158"/>
                </a:lnTo>
                <a:close/>
              </a:path>
              <a:path w="647700" h="647700">
                <a:moveTo>
                  <a:pt x="0" y="0"/>
                </a:moveTo>
                <a:lnTo>
                  <a:pt x="0" y="647699"/>
                </a:lnTo>
                <a:lnTo>
                  <a:pt x="647700" y="647699"/>
                </a:lnTo>
                <a:lnTo>
                  <a:pt x="647700" y="0"/>
                </a:lnTo>
                <a:lnTo>
                  <a:pt x="0" y="0"/>
                </a:lnTo>
                <a:close/>
              </a:path>
              <a:path w="647700" h="647700">
                <a:moveTo>
                  <a:pt x="41160" y="40385"/>
                </a:moveTo>
                <a:lnTo>
                  <a:pt x="41160" y="607313"/>
                </a:lnTo>
                <a:lnTo>
                  <a:pt x="607326" y="607313"/>
                </a:lnTo>
                <a:lnTo>
                  <a:pt x="607326" y="40385"/>
                </a:lnTo>
                <a:lnTo>
                  <a:pt x="41160" y="40385"/>
                </a:lnTo>
                <a:close/>
              </a:path>
              <a:path w="647700" h="647700">
                <a:moveTo>
                  <a:pt x="0" y="0"/>
                </a:moveTo>
                <a:lnTo>
                  <a:pt x="41160" y="40385"/>
                </a:lnTo>
              </a:path>
              <a:path w="647700" h="647700">
                <a:moveTo>
                  <a:pt x="0" y="647699"/>
                </a:moveTo>
                <a:lnTo>
                  <a:pt x="41160" y="607313"/>
                </a:lnTo>
              </a:path>
              <a:path w="647700" h="647700">
                <a:moveTo>
                  <a:pt x="647700" y="647699"/>
                </a:moveTo>
                <a:lnTo>
                  <a:pt x="607327" y="607313"/>
                </a:lnTo>
              </a:path>
              <a:path w="647700" h="647700">
                <a:moveTo>
                  <a:pt x="647700" y="0"/>
                </a:moveTo>
                <a:lnTo>
                  <a:pt x="607327" y="40385"/>
                </a:lnTo>
              </a:path>
            </a:pathLst>
          </a:custGeom>
          <a:ln w="9525">
            <a:solidFill>
              <a:srgbClr val="CC34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748574" y="6516624"/>
            <a:ext cx="526923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67827" y="6516624"/>
            <a:ext cx="168021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2.4	MANTENIMIENTO</a:t>
            </a:r>
            <a:r>
              <a:rPr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CORRECTIVO</a:t>
            </a:r>
            <a:endParaRPr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3852" y="962153"/>
            <a:ext cx="2106930" cy="280796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25505" y="962153"/>
            <a:ext cx="3745229" cy="280796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13853" y="3931666"/>
            <a:ext cx="3027145" cy="226695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14303" y="3985767"/>
            <a:ext cx="3029717" cy="226847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7"/>
            <a:ext cx="9118600" cy="28520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8219" lvl="1" indent="-915035">
              <a:spcBef>
                <a:spcPts val="100"/>
              </a:spcBef>
              <a:buAutoNum type="arabicPeriod" startAt="4"/>
              <a:tabLst>
                <a:tab pos="998219" algn="l"/>
                <a:tab pos="998855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CORRECTIVO</a:t>
            </a:r>
            <a:endParaRPr dirty="0">
              <a:latin typeface="Arial MT"/>
              <a:cs typeface="Arial MT"/>
            </a:endParaRPr>
          </a:p>
          <a:p>
            <a:pPr lvl="1">
              <a:spcBef>
                <a:spcPts val="35"/>
              </a:spcBef>
              <a:buClr>
                <a:srgbClr val="FFFFFF"/>
              </a:buClr>
              <a:buFont typeface="Arial MT"/>
              <a:buAutoNum type="arabicPeriod" startAt="4"/>
            </a:pPr>
            <a:endParaRPr sz="2100" dirty="0">
              <a:latin typeface="Arial MT"/>
              <a:cs typeface="Arial MT"/>
            </a:endParaRPr>
          </a:p>
          <a:p>
            <a:pPr marL="619125">
              <a:spcBef>
                <a:spcPts val="5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ANOMALÍAS</a:t>
            </a:r>
            <a:r>
              <a:rPr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TIPICAS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GIS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850" dirty="0">
              <a:latin typeface="Arial"/>
              <a:cs typeface="Arial"/>
            </a:endParaRPr>
          </a:p>
          <a:p>
            <a:pPr marL="723900" lvl="2" indent="-105410">
              <a:buSzPct val="94444"/>
              <a:buFont typeface="Wingdings"/>
              <a:buChar char=""/>
              <a:tabLst>
                <a:tab pos="724535" algn="l"/>
              </a:tabLst>
            </a:pPr>
            <a:r>
              <a:rPr dirty="0">
                <a:latin typeface="Arial MT"/>
                <a:cs typeface="Arial MT"/>
              </a:rPr>
              <a:t>Fugas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gas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(juntas,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poros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envolvente</a:t>
            </a:r>
            <a:r>
              <a:rPr spc="-5" dirty="0">
                <a:latin typeface="Arial MT"/>
                <a:cs typeface="Arial MT"/>
              </a:rPr>
              <a:t>)</a:t>
            </a:r>
            <a:endParaRPr dirty="0">
              <a:latin typeface="Arial MT"/>
              <a:cs typeface="Arial MT"/>
            </a:endParaRPr>
          </a:p>
          <a:p>
            <a:pPr lvl="2">
              <a:spcBef>
                <a:spcPts val="40"/>
              </a:spcBef>
              <a:buFont typeface="Wingdings"/>
              <a:buChar char=""/>
            </a:pPr>
            <a:endParaRPr sz="1850" dirty="0">
              <a:latin typeface="Arial MT"/>
              <a:cs typeface="Arial MT"/>
            </a:endParaRPr>
          </a:p>
          <a:p>
            <a:pPr marL="619125" marR="960119" lvl="2">
              <a:buSzPct val="94444"/>
              <a:buFont typeface="Wingdings"/>
              <a:buChar char=""/>
              <a:tabLst>
                <a:tab pos="724535" algn="l"/>
              </a:tabLst>
            </a:pPr>
            <a:r>
              <a:rPr spc="-5" dirty="0">
                <a:latin typeface="Arial MT"/>
                <a:cs typeface="Arial MT"/>
              </a:rPr>
              <a:t>Descargas parciales durante el ensayo de alta </a:t>
            </a:r>
            <a:r>
              <a:rPr dirty="0">
                <a:latin typeface="Arial MT"/>
                <a:cs typeface="Arial MT"/>
              </a:rPr>
              <a:t>tensión </a:t>
            </a:r>
            <a:r>
              <a:rPr spc="-5" dirty="0">
                <a:latin typeface="Arial MT"/>
                <a:cs typeface="Arial MT"/>
              </a:rPr>
              <a:t>(</a:t>
            </a:r>
            <a:r>
              <a:rPr spc="-5" dirty="0" err="1">
                <a:latin typeface="Arial MT"/>
                <a:cs typeface="Arial MT"/>
              </a:rPr>
              <a:t>especialmente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compartimento</a:t>
            </a:r>
            <a:r>
              <a:rPr spc="-1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spc="-5" dirty="0">
                <a:latin typeface="Arial MT"/>
                <a:cs typeface="Arial MT"/>
              </a:rPr>
              <a:t>bornas</a:t>
            </a:r>
            <a:r>
              <a:rPr spc="-5" dirty="0">
                <a:latin typeface="Arial MT"/>
                <a:cs typeface="Arial MT"/>
              </a:rPr>
              <a:t>)</a:t>
            </a:r>
            <a:endParaRPr dirty="0">
              <a:latin typeface="Arial MT"/>
              <a:cs typeface="Arial MT"/>
            </a:endParaRPr>
          </a:p>
          <a:p>
            <a:pPr lvl="2">
              <a:spcBef>
                <a:spcPts val="35"/>
              </a:spcBef>
              <a:buFont typeface="Wingdings"/>
              <a:buChar char=""/>
            </a:pPr>
            <a:endParaRPr sz="1850" dirty="0">
              <a:latin typeface="Arial MT"/>
              <a:cs typeface="Arial MT"/>
            </a:endParaRPr>
          </a:p>
          <a:p>
            <a:pPr marL="723900" lvl="2" indent="-105410">
              <a:spcBef>
                <a:spcPts val="5"/>
              </a:spcBef>
              <a:buSzPct val="94444"/>
              <a:buFont typeface="Wingdings"/>
              <a:buChar char=""/>
              <a:tabLst>
                <a:tab pos="724535" algn="l"/>
              </a:tabLst>
            </a:pPr>
            <a:r>
              <a:rPr lang="es-ES" dirty="0" smtClean="0">
                <a:latin typeface="Arial MT"/>
                <a:cs typeface="Arial MT"/>
              </a:rPr>
              <a:t>falla</a:t>
            </a:r>
            <a:r>
              <a:rPr dirty="0" smtClean="0">
                <a:latin typeface="Arial MT"/>
                <a:cs typeface="Arial MT"/>
              </a:rPr>
              <a:t>s</a:t>
            </a:r>
            <a:r>
              <a:rPr spc="-1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conectores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cable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GIS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por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error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confección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2.4	MANTENIMIENTO</a:t>
            </a:r>
            <a:r>
              <a:rPr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CORRECTIVO</a:t>
            </a:r>
            <a:endParaRPr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0701" y="961389"/>
            <a:ext cx="3422393" cy="256565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45594" y="1033017"/>
            <a:ext cx="3387778" cy="253974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17222" y="3696969"/>
            <a:ext cx="3387778" cy="253974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88706" y="3696970"/>
            <a:ext cx="3339122" cy="250317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2.4	MANTENIMIENTO</a:t>
            </a:r>
            <a:r>
              <a:rPr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CORRECTIVO</a:t>
            </a:r>
            <a:endParaRPr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17223" y="1106170"/>
            <a:ext cx="3313727" cy="248564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74279" y="1106171"/>
            <a:ext cx="3312203" cy="248411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17222" y="3768598"/>
            <a:ext cx="3245546" cy="242544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74279" y="3770123"/>
            <a:ext cx="3240901" cy="243230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6" name="object 6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502569" y="444246"/>
            <a:ext cx="9118600" cy="57631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8219" lvl="1" indent="-915035">
              <a:spcBef>
                <a:spcPts val="100"/>
              </a:spcBef>
              <a:buAutoNum type="arabicPeriod" startAt="5"/>
              <a:tabLst>
                <a:tab pos="998219" algn="l"/>
                <a:tab pos="998855" algn="l"/>
              </a:tabLst>
            </a:pP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REGLAMENTARIO</a:t>
            </a:r>
            <a:endParaRPr dirty="0">
              <a:latin typeface="Arial MT"/>
              <a:cs typeface="Arial MT"/>
            </a:endParaRPr>
          </a:p>
          <a:p>
            <a:pPr lvl="1">
              <a:spcBef>
                <a:spcPts val="15"/>
              </a:spcBef>
              <a:buClr>
                <a:srgbClr val="FFFFFF"/>
              </a:buClr>
              <a:buFont typeface="Arial MT"/>
              <a:buAutoNum type="arabicPeriod" startAt="5"/>
            </a:pPr>
            <a:endParaRPr sz="1650" dirty="0">
              <a:latin typeface="Arial MT"/>
              <a:cs typeface="Arial MT"/>
            </a:endParaRPr>
          </a:p>
          <a:p>
            <a:pPr marL="619125"/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Objeto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850" dirty="0">
              <a:latin typeface="Arial"/>
              <a:cs typeface="Arial"/>
            </a:endParaRPr>
          </a:p>
          <a:p>
            <a:pPr marL="619125" marR="947419"/>
            <a:r>
              <a:rPr spc="-5" dirty="0">
                <a:latin typeface="Arial MT"/>
                <a:cs typeface="Arial MT"/>
              </a:rPr>
              <a:t>Realizar las actuaciones necesarias en la subestación para no </a:t>
            </a:r>
            <a:r>
              <a:rPr dirty="0" err="1">
                <a:latin typeface="Arial MT"/>
                <a:cs typeface="Arial MT"/>
              </a:rPr>
              <a:t>tener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No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Conformidades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 las inspecciones reglamentarias que </a:t>
            </a:r>
            <a:r>
              <a:rPr dirty="0">
                <a:latin typeface="Arial MT"/>
                <a:cs typeface="Arial MT"/>
              </a:rPr>
              <a:t>se realizan </a:t>
            </a:r>
            <a:r>
              <a:rPr dirty="0" err="1">
                <a:latin typeface="Arial MT"/>
                <a:cs typeface="Arial MT"/>
              </a:rPr>
              <a:t>cada</a:t>
            </a:r>
            <a:r>
              <a:rPr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3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años</a:t>
            </a:r>
            <a:r>
              <a:rPr spc="-5" dirty="0">
                <a:latin typeface="Arial MT"/>
                <a:cs typeface="Arial MT"/>
              </a:rPr>
              <a:t>.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Debe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hacerlo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una </a:t>
            </a:r>
            <a:r>
              <a:rPr dirty="0">
                <a:latin typeface="Arial MT"/>
                <a:cs typeface="Arial MT"/>
              </a:rPr>
              <a:t>O.C.A.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(Organismo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Control </a:t>
            </a:r>
            <a:r>
              <a:rPr dirty="0">
                <a:latin typeface="Arial MT"/>
                <a:cs typeface="Arial MT"/>
              </a:rPr>
              <a:t>Autorizado</a:t>
            </a:r>
            <a:r>
              <a:rPr dirty="0">
                <a:latin typeface="Arial MT"/>
                <a:cs typeface="Arial MT"/>
              </a:rPr>
              <a:t>).</a:t>
            </a:r>
          </a:p>
          <a:p>
            <a:pPr>
              <a:spcBef>
                <a:spcPts val="35"/>
              </a:spcBef>
            </a:pPr>
            <a:endParaRPr sz="1850" dirty="0">
              <a:latin typeface="Arial MT"/>
              <a:cs typeface="Arial MT"/>
            </a:endParaRPr>
          </a:p>
          <a:p>
            <a:pPr marL="619125"/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Puntos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revisar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como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parte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mantenimiento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preventivo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850" dirty="0">
              <a:latin typeface="Arial"/>
              <a:cs typeface="Arial"/>
            </a:endParaRPr>
          </a:p>
          <a:p>
            <a:pPr marL="801370" lvl="2" indent="-182245">
              <a:buSzPct val="94444"/>
              <a:buFont typeface="Wingdings"/>
              <a:buChar char=""/>
              <a:tabLst>
                <a:tab pos="801370" algn="l"/>
              </a:tabLst>
            </a:pPr>
            <a:r>
              <a:rPr spc="-5" dirty="0">
                <a:latin typeface="Arial MT"/>
                <a:cs typeface="Arial MT"/>
              </a:rPr>
              <a:t>Puestas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tierra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los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equipos</a:t>
            </a:r>
            <a:endParaRPr dirty="0">
              <a:latin typeface="Arial MT"/>
              <a:cs typeface="Arial MT"/>
            </a:endParaRPr>
          </a:p>
          <a:p>
            <a:pPr marL="801370" lvl="2" indent="-182245">
              <a:spcBef>
                <a:spcPts val="5"/>
              </a:spcBef>
              <a:buSzPct val="94444"/>
              <a:buFont typeface="Wingdings"/>
              <a:buChar char=""/>
              <a:tabLst>
                <a:tab pos="801370" algn="l"/>
              </a:tabLst>
            </a:pPr>
            <a:r>
              <a:rPr spc="-5" dirty="0">
                <a:latin typeface="Arial MT"/>
                <a:cs typeface="Arial MT"/>
              </a:rPr>
              <a:t>Equipos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aparamenta: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estructuras,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distancias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seguridad</a:t>
            </a:r>
            <a:endParaRPr dirty="0">
              <a:latin typeface="Arial MT"/>
              <a:cs typeface="Arial MT"/>
            </a:endParaRPr>
          </a:p>
          <a:p>
            <a:pPr marL="619125" marR="1454785" lvl="2">
              <a:buSzPct val="94444"/>
              <a:buFont typeface="Wingdings"/>
              <a:buChar char=""/>
              <a:tabLst>
                <a:tab pos="801370" algn="l"/>
              </a:tabLst>
            </a:pPr>
            <a:r>
              <a:rPr dirty="0">
                <a:latin typeface="Arial MT"/>
                <a:cs typeface="Arial MT"/>
              </a:rPr>
              <a:t>Transformadores: </a:t>
            </a:r>
            <a:r>
              <a:rPr spc="-5" dirty="0">
                <a:latin typeface="Arial MT"/>
                <a:cs typeface="Arial MT"/>
              </a:rPr>
              <a:t>bancada, depósito de recogida de aceites</a:t>
            </a:r>
            <a:r>
              <a:rPr spc="-5" dirty="0">
                <a:latin typeface="Arial MT"/>
                <a:cs typeface="Arial MT"/>
              </a:rPr>
              <a:t>, </a:t>
            </a:r>
            <a:r>
              <a:rPr spc="-5" dirty="0" err="1" smtClean="0">
                <a:latin typeface="Arial MT"/>
                <a:cs typeface="Arial MT"/>
              </a:rPr>
              <a:t>muros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cortafuego</a:t>
            </a:r>
            <a:endParaRPr dirty="0">
              <a:latin typeface="Arial MT"/>
              <a:cs typeface="Arial MT"/>
            </a:endParaRPr>
          </a:p>
          <a:p>
            <a:pPr marL="619125" marR="525780" lvl="2">
              <a:spcBef>
                <a:spcPts val="10"/>
              </a:spcBef>
              <a:buSzPct val="94444"/>
              <a:buFont typeface="Wingdings"/>
              <a:buChar char=""/>
              <a:tabLst>
                <a:tab pos="801370" algn="l"/>
              </a:tabLst>
            </a:pPr>
            <a:r>
              <a:rPr dirty="0">
                <a:latin typeface="Arial MT"/>
                <a:cs typeface="Arial MT"/>
              </a:rPr>
              <a:t>Infraestructuras: </a:t>
            </a:r>
            <a:r>
              <a:rPr spc="-5" dirty="0">
                <a:latin typeface="Arial MT"/>
                <a:cs typeface="Arial MT"/>
              </a:rPr>
              <a:t>edificios, cerramientos, alumbrado, ventilación</a:t>
            </a:r>
            <a:r>
              <a:rPr spc="-5" dirty="0">
                <a:latin typeface="Arial MT"/>
                <a:cs typeface="Arial MT"/>
              </a:rPr>
              <a:t>, </a:t>
            </a:r>
            <a:r>
              <a:rPr spc="-5" dirty="0" err="1" smtClean="0">
                <a:latin typeface="Arial MT"/>
                <a:cs typeface="Arial MT"/>
              </a:rPr>
              <a:t>canalización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cables,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drenajes, </a:t>
            </a:r>
            <a:r>
              <a:rPr dirty="0">
                <a:latin typeface="Arial MT"/>
                <a:cs typeface="Arial MT"/>
              </a:rPr>
              <a:t>viales</a:t>
            </a:r>
            <a:r>
              <a:rPr dirty="0">
                <a:latin typeface="Arial MT"/>
                <a:cs typeface="Arial MT"/>
              </a:rPr>
              <a:t>,</a:t>
            </a:r>
          </a:p>
          <a:p>
            <a:pPr marL="801370" lvl="2" indent="-182245">
              <a:spcBef>
                <a:spcPts val="5"/>
              </a:spcBef>
              <a:buSzPct val="94444"/>
              <a:buFont typeface="Wingdings"/>
              <a:buChar char=""/>
              <a:tabLst>
                <a:tab pos="801370" algn="l"/>
              </a:tabLst>
            </a:pPr>
            <a:r>
              <a:rPr spc="-5" dirty="0">
                <a:latin typeface="Arial MT"/>
                <a:cs typeface="Arial MT"/>
              </a:rPr>
              <a:t>Pasillos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señalización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seguridad</a:t>
            </a:r>
            <a:endParaRPr dirty="0">
              <a:latin typeface="Arial MT"/>
              <a:cs typeface="Arial MT"/>
            </a:endParaRPr>
          </a:p>
          <a:p>
            <a:pPr lvl="2">
              <a:spcBef>
                <a:spcPts val="40"/>
              </a:spcBef>
              <a:buFont typeface="Wingdings"/>
              <a:buChar char=""/>
            </a:pPr>
            <a:endParaRPr sz="2000" dirty="0">
              <a:latin typeface="Arial MT"/>
              <a:cs typeface="Arial MT"/>
            </a:endParaRPr>
          </a:p>
          <a:p>
            <a:pPr marL="619125"/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Pruebas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realizar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durante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inspección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reglamentaria</a:t>
            </a:r>
            <a:endParaRPr dirty="0">
              <a:latin typeface="Arial"/>
              <a:cs typeface="Arial"/>
            </a:endParaRPr>
          </a:p>
          <a:p>
            <a:pPr marL="801370" lvl="2" indent="-182245">
              <a:spcBef>
                <a:spcPts val="1415"/>
              </a:spcBef>
              <a:buSzPct val="94444"/>
              <a:buFont typeface="Wingdings"/>
              <a:buChar char=""/>
              <a:tabLst>
                <a:tab pos="801370" algn="l"/>
              </a:tabLst>
            </a:pPr>
            <a:r>
              <a:rPr spc="-5" dirty="0">
                <a:latin typeface="Arial MT"/>
                <a:cs typeface="Arial MT"/>
              </a:rPr>
              <a:t>Medida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resistencia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puesta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tierra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tensiones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paso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contacto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2.5	</a:t>
            </a:r>
            <a:r>
              <a:rPr dirty="0"/>
              <a:t>MANTENIMIENTO</a:t>
            </a:r>
            <a:r>
              <a:rPr spc="-50" dirty="0"/>
              <a:t> </a:t>
            </a:r>
            <a:r>
              <a:rPr spc="-5" dirty="0"/>
              <a:t>REGLAMENTARIO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07704" y="1203198"/>
            <a:ext cx="7239000" cy="49577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8350">
              <a:spcBef>
                <a:spcPts val="100"/>
              </a:spcBef>
            </a:pPr>
            <a:r>
              <a:rPr spc="-5" dirty="0">
                <a:latin typeface="Arial MT"/>
                <a:cs typeface="Arial MT"/>
              </a:rPr>
              <a:t>La legislación obliga </a:t>
            </a:r>
            <a:r>
              <a:rPr dirty="0">
                <a:latin typeface="Arial MT"/>
                <a:cs typeface="Arial MT"/>
              </a:rPr>
              <a:t>a </a:t>
            </a:r>
            <a:r>
              <a:rPr spc="-5" dirty="0">
                <a:latin typeface="Arial MT"/>
                <a:cs typeface="Arial MT"/>
              </a:rPr>
              <a:t>que las instalaciones deben </a:t>
            </a:r>
            <a:r>
              <a:rPr dirty="0" err="1">
                <a:latin typeface="Arial MT"/>
                <a:cs typeface="Arial MT"/>
              </a:rPr>
              <a:t>someterse</a:t>
            </a:r>
            <a:r>
              <a:rPr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a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inspección</a:t>
            </a:r>
            <a:r>
              <a:rPr spc="-1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al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menos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cada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3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años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393700" marR="146685">
              <a:spcBef>
                <a:spcPts val="1000"/>
              </a:spcBef>
              <a:buChar char="-"/>
              <a:tabLst>
                <a:tab pos="533400" algn="l"/>
              </a:tabLst>
            </a:pPr>
            <a:r>
              <a:rPr spc="-5" dirty="0">
                <a:latin typeface="Arial MT"/>
                <a:cs typeface="Arial MT"/>
              </a:rPr>
              <a:t>Real Decreto 3275/1982, de 12 de noviembre, por</a:t>
            </a:r>
            <a:r>
              <a:rPr spc="-5" dirty="0">
                <a:latin typeface="Arial MT"/>
                <a:cs typeface="Arial MT"/>
              </a:rPr>
              <a:t> el que </a:t>
            </a:r>
            <a:r>
              <a:rPr spc="-5" dirty="0" smtClean="0">
                <a:latin typeface="Arial MT"/>
                <a:cs typeface="Arial MT"/>
              </a:rPr>
              <a:t>se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aprueba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 </a:t>
            </a:r>
            <a:r>
              <a:rPr spc="-5" dirty="0">
                <a:latin typeface="Arial MT"/>
                <a:cs typeface="Arial MT"/>
              </a:rPr>
              <a:t>Reglamento sobre condiciones </a:t>
            </a:r>
            <a:r>
              <a:rPr dirty="0">
                <a:latin typeface="Arial MT"/>
                <a:cs typeface="Arial MT"/>
              </a:rPr>
              <a:t>técnicas y </a:t>
            </a:r>
            <a:r>
              <a:rPr spc="-5" dirty="0" err="1">
                <a:latin typeface="Arial MT"/>
                <a:cs typeface="Arial MT"/>
              </a:rPr>
              <a:t>garantías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seguridad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 centrales eléctricas, subestaciones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 err="1">
                <a:latin typeface="Arial MT"/>
                <a:cs typeface="Arial MT"/>
              </a:rPr>
              <a:t>centros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transformación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(</a:t>
            </a:r>
            <a:r>
              <a:rPr spc="-5" dirty="0">
                <a:latin typeface="Arial MT"/>
                <a:cs typeface="Arial MT"/>
              </a:rPr>
              <a:t>artículo</a:t>
            </a:r>
            <a:r>
              <a:rPr spc="-5" dirty="0">
                <a:latin typeface="Arial MT"/>
                <a:cs typeface="Arial MT"/>
              </a:rPr>
              <a:t> 13).</a:t>
            </a:r>
            <a:endParaRPr dirty="0">
              <a:latin typeface="Arial MT"/>
              <a:cs typeface="Arial MT"/>
            </a:endParaRPr>
          </a:p>
          <a:p>
            <a:pPr marL="393700" marR="5080">
              <a:spcBef>
                <a:spcPts val="1010"/>
              </a:spcBef>
              <a:buChar char="-"/>
              <a:tabLst>
                <a:tab pos="533400" algn="l"/>
              </a:tabLst>
            </a:pPr>
            <a:r>
              <a:rPr spc="-5" dirty="0">
                <a:latin typeface="Arial MT"/>
                <a:cs typeface="Arial MT"/>
              </a:rPr>
              <a:t>Real Decreto 1955/2000, de </a:t>
            </a:r>
            <a:r>
              <a:rPr dirty="0">
                <a:latin typeface="Arial MT"/>
                <a:cs typeface="Arial MT"/>
              </a:rPr>
              <a:t>1 </a:t>
            </a:r>
            <a:r>
              <a:rPr spc="-5" dirty="0">
                <a:latin typeface="Arial MT"/>
                <a:cs typeface="Arial MT"/>
              </a:rPr>
              <a:t>de diciembre, por</a:t>
            </a:r>
            <a:r>
              <a:rPr spc="-5" dirty="0">
                <a:latin typeface="Arial MT"/>
                <a:cs typeface="Arial MT"/>
              </a:rPr>
              <a:t> el que se </a:t>
            </a:r>
            <a:r>
              <a:rPr spc="-5" dirty="0" err="1" smtClean="0">
                <a:latin typeface="Arial MT"/>
                <a:cs typeface="Arial MT"/>
              </a:rPr>
              <a:t>regulan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las </a:t>
            </a:r>
            <a:r>
              <a:rPr spc="-5" dirty="0">
                <a:latin typeface="Arial MT"/>
                <a:cs typeface="Arial MT"/>
              </a:rPr>
              <a:t>actividades de </a:t>
            </a:r>
            <a:r>
              <a:rPr dirty="0">
                <a:latin typeface="Arial MT"/>
                <a:cs typeface="Arial MT"/>
              </a:rPr>
              <a:t>transporte, </a:t>
            </a:r>
            <a:r>
              <a:rPr spc="-5" dirty="0">
                <a:latin typeface="Arial MT"/>
                <a:cs typeface="Arial MT"/>
              </a:rPr>
              <a:t>distribución, </a:t>
            </a:r>
            <a:r>
              <a:rPr spc="-5" dirty="0" err="1">
                <a:latin typeface="Arial MT"/>
                <a:cs typeface="Arial MT"/>
              </a:rPr>
              <a:t>comercialización</a:t>
            </a:r>
            <a:r>
              <a:rPr spc="-5" dirty="0" smtClean="0">
                <a:latin typeface="Arial MT"/>
                <a:cs typeface="Arial MT"/>
              </a:rPr>
              <a:t>,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suministro</a:t>
            </a:r>
            <a:r>
              <a:rPr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>
                <a:latin typeface="Arial MT"/>
                <a:cs typeface="Arial MT"/>
              </a:rPr>
              <a:t>procedimiento de autorización de </a:t>
            </a:r>
            <a:r>
              <a:rPr spc="-5" dirty="0" err="1">
                <a:latin typeface="Arial MT"/>
                <a:cs typeface="Arial MT"/>
              </a:rPr>
              <a:t>instalaciones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energía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eléctrica</a:t>
            </a:r>
            <a:r>
              <a:rPr spc="-5" dirty="0">
                <a:latin typeface="Arial MT"/>
                <a:cs typeface="Arial MT"/>
              </a:rPr>
              <a:t>.</a:t>
            </a:r>
            <a:endParaRPr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 dirty="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1600" dirty="0">
              <a:latin typeface="Arial MT"/>
              <a:cs typeface="Arial MT"/>
            </a:endParaRPr>
          </a:p>
          <a:p>
            <a:pPr marL="12700"/>
            <a:r>
              <a:rPr spc="-5" dirty="0">
                <a:latin typeface="Arial MT"/>
                <a:cs typeface="Arial MT"/>
              </a:rPr>
              <a:t>Está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inspección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consistirá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535940" indent="-142875">
              <a:spcBef>
                <a:spcPts val="1000"/>
              </a:spcBef>
              <a:buChar char="•"/>
              <a:tabLst>
                <a:tab pos="536575" algn="l"/>
              </a:tabLst>
            </a:pPr>
            <a:r>
              <a:rPr spc="-5" dirty="0">
                <a:latin typeface="Arial MT"/>
                <a:cs typeface="Arial MT"/>
              </a:rPr>
              <a:t>Inspección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reglamentaria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instalación</a:t>
            </a:r>
            <a:endParaRPr dirty="0">
              <a:latin typeface="Arial MT"/>
              <a:cs typeface="Arial MT"/>
            </a:endParaRPr>
          </a:p>
          <a:p>
            <a:pPr marL="393700" marR="193675">
              <a:spcBef>
                <a:spcPts val="1005"/>
              </a:spcBef>
              <a:buChar char="•"/>
              <a:tabLst>
                <a:tab pos="536575" algn="l"/>
              </a:tabLst>
            </a:pPr>
            <a:r>
              <a:rPr spc="-5" dirty="0">
                <a:latin typeface="Arial MT"/>
                <a:cs typeface="Arial MT"/>
              </a:rPr>
              <a:t>Medición de </a:t>
            </a:r>
            <a:r>
              <a:rPr dirty="0">
                <a:latin typeface="Arial MT"/>
                <a:cs typeface="Arial MT"/>
              </a:rPr>
              <a:t>resistencia </a:t>
            </a:r>
            <a:r>
              <a:rPr spc="-5" dirty="0">
                <a:latin typeface="Arial MT"/>
                <a:cs typeface="Arial MT"/>
              </a:rPr>
              <a:t>de puesta </a:t>
            </a:r>
            <a:r>
              <a:rPr dirty="0">
                <a:latin typeface="Arial MT"/>
                <a:cs typeface="Arial MT"/>
              </a:rPr>
              <a:t>a tierra y tensiones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spc="-5" dirty="0" err="1">
                <a:latin typeface="Arial MT"/>
                <a:cs typeface="Arial MT"/>
              </a:rPr>
              <a:t>paso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y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contacto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2.5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REGLAMENTARIO</a:t>
            </a:r>
            <a:endParaRPr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79105" y="1074421"/>
            <a:ext cx="7644765" cy="38805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MEDICION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RESISTENCIA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PUESTA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TIERRA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TENSIONES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 smtClean="0">
                <a:latin typeface="Arial"/>
                <a:cs typeface="Arial"/>
              </a:rPr>
              <a:t>DE</a:t>
            </a:r>
            <a:r>
              <a:rPr lang="es-ES" b="1" spc="-5" dirty="0" smtClean="0">
                <a:latin typeface="Arial"/>
                <a:cs typeface="Arial"/>
              </a:rPr>
              <a:t> </a:t>
            </a:r>
            <a:r>
              <a:rPr b="1" dirty="0" smtClean="0">
                <a:latin typeface="Arial"/>
                <a:cs typeface="Arial"/>
              </a:rPr>
              <a:t>PASO </a:t>
            </a:r>
            <a:r>
              <a:rPr b="1" dirty="0">
                <a:latin typeface="Arial"/>
                <a:cs typeface="Arial"/>
              </a:rPr>
              <a:t>Y </a:t>
            </a:r>
            <a:r>
              <a:rPr b="1" spc="-5" dirty="0">
                <a:latin typeface="Arial"/>
                <a:cs typeface="Arial"/>
              </a:rPr>
              <a:t>CONTACTO </a:t>
            </a:r>
            <a:r>
              <a:rPr b="1" dirty="0">
                <a:latin typeface="Arial"/>
                <a:cs typeface="Arial"/>
              </a:rPr>
              <a:t>MEDIANTE EL METODO </a:t>
            </a:r>
            <a:r>
              <a:rPr b="1" spc="-5" dirty="0">
                <a:latin typeface="Arial"/>
                <a:cs typeface="Arial"/>
              </a:rPr>
              <a:t>DE </a:t>
            </a:r>
            <a:r>
              <a:rPr b="1" dirty="0">
                <a:latin typeface="Arial"/>
                <a:cs typeface="Arial"/>
              </a:rPr>
              <a:t>INYECCION </a:t>
            </a:r>
            <a:r>
              <a:rPr b="1" spc="-5" dirty="0" smtClean="0">
                <a:latin typeface="Arial"/>
                <a:cs typeface="Arial"/>
              </a:rPr>
              <a:t>DE</a:t>
            </a:r>
            <a:r>
              <a:rPr lang="es-ES" b="1" spc="-5" dirty="0" smtClean="0">
                <a:latin typeface="Arial"/>
                <a:cs typeface="Arial"/>
              </a:rPr>
              <a:t> </a:t>
            </a:r>
            <a:r>
              <a:rPr b="1" spc="-5" dirty="0" smtClean="0">
                <a:latin typeface="Arial"/>
                <a:cs typeface="Arial"/>
              </a:rPr>
              <a:t>CORRIENTE</a:t>
            </a:r>
            <a:r>
              <a:rPr b="1" spc="-10" dirty="0" smtClean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</a:t>
            </a:r>
            <a:r>
              <a:rPr b="1" spc="-5" dirty="0">
                <a:latin typeface="Arial"/>
                <a:cs typeface="Arial"/>
              </a:rPr>
              <a:t> CAIDA DE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TENSION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2600" dirty="0">
              <a:latin typeface="Arial"/>
              <a:cs typeface="Arial"/>
            </a:endParaRPr>
          </a:p>
          <a:p>
            <a:pPr marL="12700"/>
            <a:r>
              <a:rPr spc="-5" dirty="0">
                <a:latin typeface="Arial MT"/>
                <a:cs typeface="Arial MT"/>
              </a:rPr>
              <a:t>Equipos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prueba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necesarios</a:t>
            </a:r>
            <a:r>
              <a:rPr spc="-5" dirty="0"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50"/>
              </a:spcBef>
            </a:pPr>
            <a:endParaRPr sz="2600" dirty="0">
              <a:latin typeface="Arial MT"/>
              <a:cs typeface="Arial MT"/>
            </a:endParaRPr>
          </a:p>
          <a:p>
            <a:pPr marL="869950" marR="264795" indent="-285750">
              <a:spcBef>
                <a:spcPts val="5"/>
              </a:spcBef>
              <a:buFont typeface="Wingdings"/>
              <a:buChar char=""/>
              <a:tabLst>
                <a:tab pos="869315" algn="l"/>
                <a:tab pos="869950" algn="l"/>
              </a:tabLst>
            </a:pPr>
            <a:r>
              <a:rPr dirty="0">
                <a:latin typeface="Arial MT"/>
                <a:cs typeface="Arial MT"/>
              </a:rPr>
              <a:t>Equipo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inyección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más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50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</a:t>
            </a:r>
            <a:r>
              <a:rPr dirty="0" err="1">
                <a:latin typeface="Arial MT"/>
                <a:cs typeface="Arial MT"/>
              </a:rPr>
              <a:t>transformador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monofásico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con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tomas</a:t>
            </a:r>
            <a:r>
              <a:rPr spc="-5" dirty="0">
                <a:latin typeface="Arial MT"/>
                <a:cs typeface="Arial MT"/>
              </a:rPr>
              <a:t> de </a:t>
            </a:r>
            <a:r>
              <a:rPr dirty="0">
                <a:latin typeface="Arial MT"/>
                <a:cs typeface="Arial MT"/>
              </a:rPr>
              <a:t>regulación</a:t>
            </a:r>
            <a:r>
              <a:rPr dirty="0">
                <a:latin typeface="Arial MT"/>
                <a:cs typeface="Arial MT"/>
              </a:rPr>
              <a:t>)</a:t>
            </a:r>
          </a:p>
          <a:p>
            <a:pPr>
              <a:spcBef>
                <a:spcPts val="50"/>
              </a:spcBef>
              <a:buFont typeface="Wingdings"/>
              <a:buChar char=""/>
            </a:pPr>
            <a:endParaRPr sz="2600" dirty="0">
              <a:latin typeface="Arial MT"/>
              <a:cs typeface="Arial MT"/>
            </a:endParaRPr>
          </a:p>
          <a:p>
            <a:pPr marL="869950" indent="-285750">
              <a:buFont typeface="Wingdings"/>
              <a:buChar char=""/>
              <a:tabLst>
                <a:tab pos="869315" algn="l"/>
                <a:tab pos="869950" algn="l"/>
              </a:tabLst>
            </a:pPr>
            <a:r>
              <a:rPr dirty="0">
                <a:latin typeface="Arial MT"/>
                <a:cs typeface="Arial MT"/>
              </a:rPr>
              <a:t>Polímetro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digital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resistencia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1.000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40" dirty="0">
                <a:latin typeface="Arial MT"/>
                <a:cs typeface="Arial MT"/>
              </a:rPr>
              <a:t>Ω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conectada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paralelo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50"/>
              </a:spcBef>
              <a:buFont typeface="Wingdings"/>
              <a:buChar char=""/>
            </a:pPr>
            <a:endParaRPr sz="2600" dirty="0">
              <a:latin typeface="Arial MT"/>
              <a:cs typeface="Arial MT"/>
            </a:endParaRPr>
          </a:p>
          <a:p>
            <a:pPr marL="869950" indent="-285750">
              <a:buFont typeface="Wingdings"/>
              <a:buChar char=""/>
              <a:tabLst>
                <a:tab pos="869315" algn="l"/>
                <a:tab pos="869950" algn="l"/>
              </a:tabLst>
            </a:pPr>
            <a:r>
              <a:rPr spc="-5" dirty="0">
                <a:latin typeface="Arial MT"/>
                <a:cs typeface="Arial MT"/>
              </a:rPr>
              <a:t>Electrodos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medida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para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simulación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pies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7"/>
            <a:ext cx="9118600" cy="41908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2.5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REGLAMENTARIO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35"/>
              </a:spcBef>
            </a:pPr>
            <a:endParaRPr sz="2100" dirty="0">
              <a:latin typeface="Arial MT"/>
              <a:cs typeface="Arial MT"/>
            </a:endParaRPr>
          </a:p>
          <a:p>
            <a:pPr marL="688975">
              <a:spcBef>
                <a:spcPts val="5"/>
              </a:spcBef>
            </a:pPr>
            <a:r>
              <a:rPr dirty="0">
                <a:latin typeface="Arial MT"/>
                <a:cs typeface="Arial MT"/>
              </a:rPr>
              <a:t>Método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medida</a:t>
            </a:r>
            <a:r>
              <a:rPr dirty="0">
                <a:latin typeface="Arial MT"/>
                <a:cs typeface="Arial MT"/>
              </a:rPr>
              <a:t>:</a:t>
            </a:r>
          </a:p>
          <a:p>
            <a:pPr>
              <a:spcBef>
                <a:spcPts val="45"/>
              </a:spcBef>
            </a:pPr>
            <a:endParaRPr sz="2600" dirty="0">
              <a:latin typeface="Arial MT"/>
              <a:cs typeface="Arial MT"/>
            </a:endParaRPr>
          </a:p>
          <a:p>
            <a:pPr marL="688975" marR="868044"/>
            <a:r>
              <a:rPr spc="-5" dirty="0">
                <a:latin typeface="Arial MT"/>
                <a:cs typeface="Arial MT"/>
              </a:rPr>
              <a:t>•Fijar los puntos de inyección de intensidad: uno será el centro</a:t>
            </a:r>
            <a:r>
              <a:rPr spc="-5" dirty="0">
                <a:latin typeface="Arial MT"/>
                <a:cs typeface="Arial MT"/>
              </a:rPr>
              <a:t> de la </a:t>
            </a:r>
            <a:r>
              <a:rPr spc="-5" dirty="0" err="1" smtClean="0">
                <a:latin typeface="Arial MT"/>
                <a:cs typeface="Arial MT"/>
              </a:rPr>
              <a:t>malla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y </a:t>
            </a:r>
            <a:r>
              <a:rPr spc="-5" dirty="0">
                <a:latin typeface="Arial MT"/>
                <a:cs typeface="Arial MT"/>
              </a:rPr>
              <a:t>otro </a:t>
            </a:r>
            <a:r>
              <a:rPr dirty="0">
                <a:latin typeface="Arial MT"/>
                <a:cs typeface="Arial MT"/>
              </a:rPr>
              <a:t>se </a:t>
            </a:r>
            <a:r>
              <a:rPr spc="-5" dirty="0">
                <a:latin typeface="Arial MT"/>
                <a:cs typeface="Arial MT"/>
              </a:rPr>
              <a:t>debe de encontrar </a:t>
            </a:r>
            <a:r>
              <a:rPr dirty="0">
                <a:latin typeface="Arial MT"/>
                <a:cs typeface="Arial MT"/>
              </a:rPr>
              <a:t>a </a:t>
            </a:r>
            <a:r>
              <a:rPr spc="-5" dirty="0">
                <a:latin typeface="Arial MT"/>
                <a:cs typeface="Arial MT"/>
              </a:rPr>
              <a:t>una distancia de la </a:t>
            </a:r>
            <a:r>
              <a:rPr dirty="0">
                <a:latin typeface="Arial MT"/>
                <a:cs typeface="Arial MT"/>
              </a:rPr>
              <a:t>malla </a:t>
            </a:r>
            <a:r>
              <a:rPr spc="-5" dirty="0">
                <a:latin typeface="Arial MT"/>
                <a:cs typeface="Arial MT"/>
              </a:rPr>
              <a:t>de puesta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 </a:t>
            </a:r>
            <a:r>
              <a:rPr dirty="0" err="1" smtClean="0">
                <a:latin typeface="Arial MT"/>
                <a:cs typeface="Arial MT"/>
              </a:rPr>
              <a:t>tierra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 </a:t>
            </a:r>
            <a:r>
              <a:rPr spc="-5" dirty="0">
                <a:latin typeface="Arial MT"/>
                <a:cs typeface="Arial MT"/>
              </a:rPr>
              <a:t>la </a:t>
            </a:r>
            <a:r>
              <a:rPr spc="-5" dirty="0">
                <a:latin typeface="Arial MT"/>
                <a:cs typeface="Arial MT"/>
              </a:rPr>
              <a:t>subestación de </a:t>
            </a:r>
            <a:r>
              <a:rPr dirty="0">
                <a:latin typeface="Arial MT"/>
                <a:cs typeface="Arial MT"/>
              </a:rPr>
              <a:t>2 a 3 </a:t>
            </a:r>
            <a:r>
              <a:rPr spc="-5" dirty="0">
                <a:latin typeface="Arial MT"/>
                <a:cs typeface="Arial MT"/>
              </a:rPr>
              <a:t>veces la </a:t>
            </a:r>
            <a:r>
              <a:rPr dirty="0">
                <a:latin typeface="Arial MT"/>
                <a:cs typeface="Arial MT"/>
              </a:rPr>
              <a:t>mayor </a:t>
            </a:r>
            <a:r>
              <a:rPr spc="-5" dirty="0">
                <a:latin typeface="Arial MT"/>
                <a:cs typeface="Arial MT"/>
              </a:rPr>
              <a:t>diagonal de la </a:t>
            </a:r>
            <a:r>
              <a:rPr dirty="0" err="1">
                <a:latin typeface="Arial MT"/>
                <a:cs typeface="Arial MT"/>
              </a:rPr>
              <a:t>subestación</a:t>
            </a:r>
            <a:r>
              <a:rPr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con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un </a:t>
            </a:r>
            <a:r>
              <a:rPr spc="-5" dirty="0">
                <a:latin typeface="Arial MT"/>
                <a:cs typeface="Arial MT"/>
              </a:rPr>
              <a:t>mínimo de 500 m. Cuando sea posible se utilizará una línea </a:t>
            </a:r>
            <a:r>
              <a:rPr spc="-5" dirty="0" err="1">
                <a:latin typeface="Arial MT"/>
                <a:cs typeface="Arial MT"/>
              </a:rPr>
              <a:t>aérea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para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la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formación</a:t>
            </a:r>
            <a:r>
              <a:rPr spc="-5" dirty="0">
                <a:latin typeface="Arial MT"/>
                <a:cs typeface="Arial MT"/>
              </a:rPr>
              <a:t> del </a:t>
            </a:r>
            <a:r>
              <a:rPr dirty="0">
                <a:latin typeface="Arial MT"/>
                <a:cs typeface="Arial MT"/>
              </a:rPr>
              <a:t>circuito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inyección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5"/>
              </a:spcBef>
            </a:pPr>
            <a:endParaRPr sz="2650" dirty="0">
              <a:latin typeface="Arial MT"/>
              <a:cs typeface="Arial MT"/>
            </a:endParaRPr>
          </a:p>
          <a:p>
            <a:pPr marL="688975" marR="880110"/>
            <a:r>
              <a:rPr spc="-5" dirty="0">
                <a:latin typeface="Arial MT"/>
                <a:cs typeface="Arial MT"/>
              </a:rPr>
              <a:t>•Inyectar la intensidad de 50 </a:t>
            </a:r>
            <a:r>
              <a:rPr dirty="0">
                <a:latin typeface="Arial MT"/>
                <a:cs typeface="Arial MT"/>
              </a:rPr>
              <a:t>A y </a:t>
            </a:r>
            <a:r>
              <a:rPr spc="-5" dirty="0">
                <a:latin typeface="Arial MT"/>
                <a:cs typeface="Arial MT"/>
              </a:rPr>
              <a:t>medir la </a:t>
            </a:r>
            <a:r>
              <a:rPr dirty="0">
                <a:latin typeface="Arial MT"/>
                <a:cs typeface="Arial MT"/>
              </a:rPr>
              <a:t>tensión </a:t>
            </a:r>
            <a:r>
              <a:rPr spc="-5" dirty="0">
                <a:latin typeface="Arial MT"/>
                <a:cs typeface="Arial MT"/>
              </a:rPr>
              <a:t>entre la malla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 smtClean="0">
                <a:latin typeface="Arial MT"/>
                <a:cs typeface="Arial MT"/>
              </a:rPr>
              <a:t>un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electrodo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spc="-5" dirty="0">
                <a:latin typeface="Arial MT"/>
                <a:cs typeface="Arial MT"/>
              </a:rPr>
              <a:t>potencial, que </a:t>
            </a:r>
            <a:r>
              <a:rPr dirty="0">
                <a:latin typeface="Arial MT"/>
                <a:cs typeface="Arial MT"/>
              </a:rPr>
              <a:t>se </a:t>
            </a:r>
            <a:r>
              <a:rPr spc="-5" dirty="0">
                <a:latin typeface="Arial MT"/>
                <a:cs typeface="Arial MT"/>
              </a:rPr>
              <a:t>irá alejando progresivamente de la </a:t>
            </a:r>
            <a:r>
              <a:rPr spc="-5" dirty="0" err="1">
                <a:latin typeface="Arial MT"/>
                <a:cs typeface="Arial MT"/>
              </a:rPr>
              <a:t>malla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dirección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opuesta (o </a:t>
            </a:r>
            <a:r>
              <a:rPr dirty="0">
                <a:latin typeface="Arial MT"/>
                <a:cs typeface="Arial MT"/>
              </a:rPr>
              <a:t>a </a:t>
            </a:r>
            <a:r>
              <a:rPr spc="-5" dirty="0">
                <a:latin typeface="Arial MT"/>
                <a:cs typeface="Arial MT"/>
              </a:rPr>
              <a:t>90 º) </a:t>
            </a:r>
            <a:r>
              <a:rPr dirty="0">
                <a:latin typeface="Arial MT"/>
                <a:cs typeface="Arial MT"/>
              </a:rPr>
              <a:t>a </a:t>
            </a:r>
            <a:r>
              <a:rPr spc="-5" dirty="0">
                <a:latin typeface="Arial MT"/>
                <a:cs typeface="Arial MT"/>
              </a:rPr>
              <a:t>la línea de inyección</a:t>
            </a:r>
            <a:r>
              <a:rPr spc="-5" dirty="0">
                <a:latin typeface="Arial MT"/>
                <a:cs typeface="Arial MT"/>
              </a:rPr>
              <a:t> hasta que la </a:t>
            </a:r>
            <a:r>
              <a:rPr dirty="0" err="1" smtClean="0">
                <a:latin typeface="Arial MT"/>
                <a:cs typeface="Arial MT"/>
              </a:rPr>
              <a:t>tensión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medida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no </a:t>
            </a:r>
            <a:r>
              <a:rPr spc="-5" dirty="0">
                <a:latin typeface="Arial MT"/>
                <a:cs typeface="Arial MT"/>
              </a:rPr>
              <a:t>varíe significativamente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entre dos puntos</a:t>
            </a:r>
            <a:endParaRPr dirty="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42525" y="4548123"/>
            <a:ext cx="3935729" cy="145389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2.5	</a:t>
            </a:r>
            <a:r>
              <a:rPr dirty="0"/>
              <a:t>MANTENIMIENTO</a:t>
            </a:r>
            <a:r>
              <a:rPr spc="-50" dirty="0"/>
              <a:t> </a:t>
            </a:r>
            <a:r>
              <a:rPr spc="-5" dirty="0"/>
              <a:t>REGLAMENTARIO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09702" y="4866639"/>
            <a:ext cx="2952750" cy="9906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834680" y="1447046"/>
            <a:ext cx="8407400" cy="420294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50165">
              <a:spcBef>
                <a:spcPts val="430"/>
              </a:spcBef>
            </a:pPr>
            <a:r>
              <a:rPr dirty="0">
                <a:latin typeface="Arial MT"/>
                <a:cs typeface="Arial MT"/>
              </a:rPr>
              <a:t>.</a:t>
            </a:r>
          </a:p>
          <a:p>
            <a:pPr marL="50165" marR="17780">
              <a:lnSpc>
                <a:spcPct val="114999"/>
              </a:lnSpc>
              <a:spcBef>
                <a:spcPts val="5"/>
              </a:spcBef>
            </a:pPr>
            <a:r>
              <a:rPr spc="-5" dirty="0">
                <a:latin typeface="Arial MT"/>
                <a:cs typeface="Arial MT"/>
              </a:rPr>
              <a:t>El</a:t>
            </a:r>
            <a:r>
              <a:rPr spc="24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punto</a:t>
            </a:r>
            <a:r>
              <a:rPr spc="25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25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inyección</a:t>
            </a:r>
            <a:r>
              <a:rPr spc="254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254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25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malla</a:t>
            </a:r>
            <a:r>
              <a:rPr spc="254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general</a:t>
            </a:r>
            <a:r>
              <a:rPr spc="27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</a:t>
            </a:r>
            <a:r>
              <a:rPr spc="25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tomará</a:t>
            </a:r>
            <a:r>
              <a:rPr spc="254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25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</a:t>
            </a:r>
            <a:r>
              <a:rPr spc="254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centro</a:t>
            </a:r>
            <a:r>
              <a:rPr spc="254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del</a:t>
            </a:r>
            <a:r>
              <a:rPr spc="250" dirty="0">
                <a:latin typeface="Arial MT"/>
                <a:cs typeface="Arial MT"/>
              </a:rPr>
              <a:t> </a:t>
            </a:r>
            <a:r>
              <a:rPr spc="-5" dirty="0" err="1">
                <a:latin typeface="Arial MT"/>
                <a:cs typeface="Arial MT"/>
              </a:rPr>
              <a:t>parque</a:t>
            </a:r>
            <a:r>
              <a:rPr spc="254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a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medir</a:t>
            </a:r>
            <a:r>
              <a:rPr spc="-5" dirty="0">
                <a:latin typeface="Arial MT"/>
                <a:cs typeface="Arial MT"/>
              </a:rPr>
              <a:t>.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 cada punto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medido se </a:t>
            </a:r>
            <a:r>
              <a:rPr dirty="0">
                <a:latin typeface="Arial MT"/>
                <a:cs typeface="Arial MT"/>
              </a:rPr>
              <a:t>tomarán</a:t>
            </a:r>
            <a:r>
              <a:rPr spc="-5" dirty="0">
                <a:latin typeface="Arial MT"/>
                <a:cs typeface="Arial MT"/>
              </a:rPr>
              <a:t> los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siguientes valores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:</a:t>
            </a:r>
          </a:p>
          <a:p>
            <a:pPr>
              <a:spcBef>
                <a:spcPts val="10"/>
              </a:spcBef>
            </a:pPr>
            <a:endParaRPr sz="2150" dirty="0">
              <a:latin typeface="Arial MT"/>
              <a:cs typeface="Arial MT"/>
            </a:endParaRPr>
          </a:p>
          <a:p>
            <a:pPr marL="50165" marR="17780">
              <a:lnSpc>
                <a:spcPct val="115300"/>
              </a:lnSpc>
            </a:pPr>
            <a:r>
              <a:rPr spc="-5" dirty="0">
                <a:latin typeface="Arial MT"/>
                <a:cs typeface="Arial MT"/>
              </a:rPr>
              <a:t>-Medida</a:t>
            </a:r>
            <a:r>
              <a:rPr spc="4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4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4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tensión</a:t>
            </a:r>
            <a:r>
              <a:rPr spc="4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entre</a:t>
            </a:r>
            <a:r>
              <a:rPr spc="4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4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malla</a:t>
            </a:r>
            <a:r>
              <a:rPr spc="4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4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medir</a:t>
            </a:r>
            <a:r>
              <a:rPr spc="409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4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</a:t>
            </a:r>
            <a:r>
              <a:rPr spc="4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electrodo</a:t>
            </a:r>
            <a:r>
              <a:rPr spc="40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40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potencial</a:t>
            </a:r>
            <a:r>
              <a:rPr spc="-5" dirty="0">
                <a:latin typeface="Arial MT"/>
                <a:cs typeface="Arial MT"/>
              </a:rPr>
              <a:t>,</a:t>
            </a:r>
            <a:r>
              <a:rPr spc="409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sin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intensidad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spc="-5" dirty="0">
                <a:latin typeface="Arial MT"/>
                <a:cs typeface="Arial MT"/>
              </a:rPr>
              <a:t>inyección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(Vo)</a:t>
            </a:r>
          </a:p>
          <a:p>
            <a:pPr>
              <a:spcBef>
                <a:spcPts val="55"/>
              </a:spcBef>
            </a:pPr>
            <a:endParaRPr sz="2400" dirty="0">
              <a:latin typeface="Arial MT"/>
              <a:cs typeface="Arial MT"/>
            </a:endParaRPr>
          </a:p>
          <a:p>
            <a:pPr marL="50165"/>
            <a:r>
              <a:rPr spc="-5" dirty="0">
                <a:latin typeface="Arial MT"/>
                <a:cs typeface="Arial MT"/>
              </a:rPr>
              <a:t>-Medida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igual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 anterior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pero con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 intensidad 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inyección en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un</a:t>
            </a:r>
            <a:r>
              <a:rPr spc="49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sentido (Va</a:t>
            </a:r>
            <a:r>
              <a:rPr spc="-5" dirty="0">
                <a:latin typeface="Arial MT"/>
                <a:cs typeface="Arial MT"/>
              </a:rPr>
              <a:t>).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10"/>
              </a:spcBef>
            </a:pPr>
            <a:endParaRPr sz="2150" dirty="0">
              <a:latin typeface="Arial MT"/>
              <a:cs typeface="Arial MT"/>
            </a:endParaRPr>
          </a:p>
          <a:p>
            <a:pPr marL="50800" marR="897255">
              <a:lnSpc>
                <a:spcPct val="115300"/>
              </a:lnSpc>
            </a:pPr>
            <a:r>
              <a:rPr dirty="0">
                <a:latin typeface="Arial MT"/>
                <a:cs typeface="Arial MT"/>
              </a:rPr>
              <a:t>- </a:t>
            </a:r>
            <a:r>
              <a:rPr spc="-5" dirty="0">
                <a:latin typeface="Arial MT"/>
                <a:cs typeface="Arial MT"/>
              </a:rPr>
              <a:t>Medida igual </a:t>
            </a:r>
            <a:r>
              <a:rPr dirty="0">
                <a:latin typeface="Arial MT"/>
                <a:cs typeface="Arial MT"/>
              </a:rPr>
              <a:t>a </a:t>
            </a:r>
            <a:r>
              <a:rPr spc="-5" dirty="0">
                <a:latin typeface="Arial MT"/>
                <a:cs typeface="Arial MT"/>
              </a:rPr>
              <a:t>la anterior pero con la intensidad de inyección </a:t>
            </a:r>
            <a:r>
              <a:rPr spc="-5" dirty="0" err="1">
                <a:latin typeface="Arial MT"/>
                <a:cs typeface="Arial MT"/>
              </a:rPr>
              <a:t>en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sentido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contrario</a:t>
            </a:r>
            <a:r>
              <a:rPr spc="-5" dirty="0">
                <a:latin typeface="Arial MT"/>
                <a:cs typeface="Arial MT"/>
              </a:rPr>
              <a:t>,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5" dirty="0">
                <a:latin typeface="Arial MT"/>
                <a:cs typeface="Arial MT"/>
              </a:rPr>
              <a:t> 180º de la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anterior (Vb</a:t>
            </a:r>
            <a:r>
              <a:rPr spc="-5" dirty="0">
                <a:latin typeface="Arial MT"/>
                <a:cs typeface="Arial MT"/>
              </a:rPr>
              <a:t>).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10"/>
              </a:spcBef>
            </a:pPr>
            <a:endParaRPr sz="2550" dirty="0">
              <a:latin typeface="Arial MT"/>
              <a:cs typeface="Arial MT"/>
            </a:endParaRPr>
          </a:p>
          <a:p>
            <a:pPr marL="4555490">
              <a:tabLst>
                <a:tab pos="4862830" algn="l"/>
                <a:tab pos="5552440" algn="l"/>
              </a:tabLst>
            </a:pPr>
            <a:r>
              <a:rPr sz="1600" dirty="0">
                <a:latin typeface="Arial MT"/>
                <a:cs typeface="Arial MT"/>
              </a:rPr>
              <a:t>V	=	</a:t>
            </a:r>
            <a:r>
              <a:rPr sz="1600" spc="-5" dirty="0">
                <a:latin typeface="Arial MT"/>
                <a:cs typeface="Arial MT"/>
              </a:rPr>
              <a:t>((Va</a:t>
            </a:r>
            <a:r>
              <a:rPr sz="1650" spc="-7" baseline="25252" dirty="0">
                <a:latin typeface="Arial MT"/>
                <a:cs typeface="Arial MT"/>
              </a:rPr>
              <a:t>2</a:t>
            </a:r>
            <a:r>
              <a:rPr sz="1650" spc="202" baseline="25252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+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Vb</a:t>
            </a:r>
            <a:r>
              <a:rPr sz="1650" spc="-7" baseline="25252" dirty="0">
                <a:latin typeface="Arial MT"/>
                <a:cs typeface="Arial MT"/>
              </a:rPr>
              <a:t>2</a:t>
            </a:r>
            <a:r>
              <a:rPr sz="1600" spc="-5" dirty="0">
                <a:latin typeface="Arial MT"/>
                <a:cs typeface="Arial MT"/>
              </a:rPr>
              <a:t>)</a:t>
            </a:r>
            <a:r>
              <a:rPr sz="1600" dirty="0">
                <a:latin typeface="Arial MT"/>
                <a:cs typeface="Arial MT"/>
              </a:rPr>
              <a:t> /</a:t>
            </a:r>
            <a:r>
              <a:rPr sz="1600" spc="-5" dirty="0">
                <a:latin typeface="Arial MT"/>
                <a:cs typeface="Arial MT"/>
              </a:rPr>
              <a:t> 2)</a:t>
            </a:r>
            <a:r>
              <a:rPr sz="1600" dirty="0">
                <a:latin typeface="Arial MT"/>
                <a:cs typeface="Arial MT"/>
              </a:rPr>
              <a:t> –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Vo</a:t>
            </a:r>
            <a:r>
              <a:rPr sz="1650" spc="-7" baseline="25252" dirty="0">
                <a:latin typeface="Arial MT"/>
                <a:cs typeface="Arial MT"/>
              </a:rPr>
              <a:t>2</a:t>
            </a:r>
            <a:endParaRPr sz="1650" baseline="25252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79104" y="1690115"/>
            <a:ext cx="7201534" cy="16696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RESISTENCIA</a:t>
            </a:r>
            <a:r>
              <a:rPr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PUESTA</a:t>
            </a:r>
            <a:r>
              <a:rPr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</a:t>
            </a:r>
            <a:r>
              <a:rPr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TIERRA</a:t>
            </a:r>
            <a:r>
              <a:rPr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LA</a:t>
            </a:r>
            <a:r>
              <a:rPr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MALLA:</a:t>
            </a:r>
            <a:endParaRPr>
              <a:latin typeface="Arial MT"/>
              <a:cs typeface="Arial MT"/>
            </a:endParaRPr>
          </a:p>
          <a:p>
            <a:pPr>
              <a:spcBef>
                <a:spcPts val="50"/>
              </a:spcBef>
            </a:pPr>
            <a:endParaRPr sz="2600">
              <a:latin typeface="Arial MT"/>
              <a:cs typeface="Arial MT"/>
            </a:endParaRPr>
          </a:p>
          <a:p>
            <a:pPr marL="487680" algn="ctr"/>
            <a:r>
              <a:rPr b="1" dirty="0">
                <a:latin typeface="Arial"/>
                <a:cs typeface="Arial"/>
              </a:rPr>
              <a:t>R=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V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/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I,</a:t>
            </a:r>
            <a:endParaRPr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260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dirty="0">
                <a:latin typeface="Arial MT"/>
                <a:cs typeface="Arial MT"/>
              </a:rPr>
              <a:t>siendo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V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tensión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calculada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según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fórmula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intensidad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inyectada</a:t>
            </a:r>
            <a:endParaRPr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79113" y="4002015"/>
            <a:ext cx="7656195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5" dirty="0">
                <a:latin typeface="Arial MT"/>
                <a:cs typeface="Arial MT"/>
              </a:rPr>
              <a:t>Se determinará el valor de la resistencia de puesta </a:t>
            </a:r>
            <a:r>
              <a:rPr dirty="0">
                <a:latin typeface="Arial MT"/>
                <a:cs typeface="Arial MT"/>
              </a:rPr>
              <a:t>a tierra </a:t>
            </a:r>
            <a:r>
              <a:rPr spc="-5" dirty="0">
                <a:latin typeface="Arial MT"/>
                <a:cs typeface="Arial MT"/>
              </a:rPr>
              <a:t>de cada </a:t>
            </a:r>
            <a:r>
              <a:rPr spc="-5" dirty="0" err="1">
                <a:latin typeface="Arial MT"/>
                <a:cs typeface="Arial MT"/>
              </a:rPr>
              <a:t>parque</a:t>
            </a:r>
            <a:r>
              <a:rPr spc="-5" dirty="0" smtClean="0">
                <a:latin typeface="Arial MT"/>
                <a:cs typeface="Arial MT"/>
              </a:rPr>
              <a:t>,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sea </a:t>
            </a:r>
            <a:r>
              <a:rPr spc="-5" dirty="0">
                <a:latin typeface="Arial MT"/>
                <a:cs typeface="Arial MT"/>
              </a:rPr>
              <a:t>la </a:t>
            </a:r>
            <a:r>
              <a:rPr spc="-5" dirty="0">
                <a:latin typeface="Arial MT"/>
                <a:cs typeface="Arial MT"/>
              </a:rPr>
              <a:t>instalación </a:t>
            </a:r>
            <a:r>
              <a:rPr dirty="0">
                <a:latin typeface="Arial MT"/>
                <a:cs typeface="Arial MT"/>
              </a:rPr>
              <a:t>con </a:t>
            </a:r>
            <a:r>
              <a:rPr spc="-5" dirty="0">
                <a:latin typeface="Arial MT"/>
                <a:cs typeface="Arial MT"/>
              </a:rPr>
              <a:t>una </a:t>
            </a:r>
            <a:r>
              <a:rPr dirty="0">
                <a:latin typeface="Arial MT"/>
                <a:cs typeface="Arial MT"/>
              </a:rPr>
              <a:t>sola malla o con </a:t>
            </a:r>
            <a:r>
              <a:rPr spc="-5" dirty="0">
                <a:latin typeface="Arial MT"/>
                <a:cs typeface="Arial MT"/>
              </a:rPr>
              <a:t>distintas </a:t>
            </a:r>
            <a:r>
              <a:rPr dirty="0">
                <a:latin typeface="Arial MT"/>
                <a:cs typeface="Arial MT"/>
              </a:rPr>
              <a:t>mallas </a:t>
            </a:r>
            <a:r>
              <a:rPr spc="-5" dirty="0">
                <a:latin typeface="Arial MT"/>
                <a:cs typeface="Arial MT"/>
              </a:rPr>
              <a:t>para </a:t>
            </a:r>
            <a:r>
              <a:rPr dirty="0" err="1">
                <a:latin typeface="Arial MT"/>
                <a:cs typeface="Arial MT"/>
              </a:rPr>
              <a:t>cada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uno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 </a:t>
            </a:r>
            <a:r>
              <a:rPr spc="-5" dirty="0">
                <a:latin typeface="Arial MT"/>
                <a:cs typeface="Arial MT"/>
              </a:rPr>
              <a:t>los parques. </a:t>
            </a:r>
            <a:r>
              <a:rPr dirty="0">
                <a:latin typeface="Arial MT"/>
                <a:cs typeface="Arial MT"/>
              </a:rPr>
              <a:t>Según reglamento </a:t>
            </a:r>
            <a:r>
              <a:rPr spc="-5" dirty="0">
                <a:latin typeface="Arial MT"/>
                <a:cs typeface="Arial MT"/>
              </a:rPr>
              <a:t>este </a:t>
            </a:r>
            <a:r>
              <a:rPr dirty="0">
                <a:latin typeface="Arial MT"/>
                <a:cs typeface="Arial MT"/>
              </a:rPr>
              <a:t>valor </a:t>
            </a:r>
            <a:r>
              <a:rPr spc="-5" dirty="0">
                <a:latin typeface="Arial MT"/>
                <a:cs typeface="Arial MT"/>
              </a:rPr>
              <a:t>debe </a:t>
            </a:r>
            <a:r>
              <a:rPr dirty="0">
                <a:latin typeface="Arial MT"/>
                <a:cs typeface="Arial MT"/>
              </a:rPr>
              <a:t>ser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inferior </a:t>
            </a:r>
            <a:r>
              <a:rPr dirty="0">
                <a:latin typeface="Arial MT"/>
                <a:cs typeface="Arial MT"/>
              </a:rPr>
              <a:t>a 1 </a:t>
            </a:r>
            <a:r>
              <a:rPr spc="-40" dirty="0">
                <a:latin typeface="Arial MT"/>
                <a:cs typeface="Arial MT"/>
              </a:rPr>
              <a:t>Ω </a:t>
            </a:r>
            <a:r>
              <a:rPr dirty="0" err="1" smtClean="0">
                <a:latin typeface="Arial MT"/>
                <a:cs typeface="Arial MT"/>
              </a:rPr>
              <a:t>en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subestaciones</a:t>
            </a:r>
            <a:endParaRPr dirty="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5" name="object 5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2.5	</a:t>
            </a:r>
            <a:r>
              <a:rPr dirty="0"/>
              <a:t>MANTENIMIENTO</a:t>
            </a:r>
            <a:r>
              <a:rPr spc="-50" dirty="0"/>
              <a:t> </a:t>
            </a:r>
            <a:r>
              <a:rPr spc="-5" dirty="0"/>
              <a:t>REGLAMENTARIO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2.5	</a:t>
            </a:r>
            <a:r>
              <a:rPr dirty="0"/>
              <a:t>MANTENIMIENTO</a:t>
            </a:r>
            <a:r>
              <a:rPr spc="-50" dirty="0"/>
              <a:t> </a:t>
            </a:r>
            <a:r>
              <a:rPr spc="-5" dirty="0"/>
              <a:t>REGLAMENTARIO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79104" y="1607820"/>
            <a:ext cx="7849234" cy="30064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Arial MT"/>
                <a:cs typeface="Arial MT"/>
              </a:rPr>
              <a:t>Según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el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MIE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RAT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13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50"/>
              </a:spcBef>
            </a:pPr>
            <a:endParaRPr sz="2450" dirty="0">
              <a:latin typeface="Arial MT"/>
              <a:cs typeface="Arial MT"/>
            </a:endParaRPr>
          </a:p>
          <a:p>
            <a:pPr marL="12700" marR="5080">
              <a:lnSpc>
                <a:spcPct val="140100"/>
              </a:lnSpc>
              <a:spcBef>
                <a:spcPts val="5"/>
              </a:spcBef>
            </a:pPr>
            <a:r>
              <a:rPr i="1" spc="-5" dirty="0">
                <a:latin typeface="Arial"/>
                <a:cs typeface="Arial"/>
              </a:rPr>
              <a:t>Toda</a:t>
            </a:r>
            <a:r>
              <a:rPr i="1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instalación</a:t>
            </a:r>
            <a:r>
              <a:rPr i="1" spc="5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eléctrica</a:t>
            </a:r>
            <a:r>
              <a:rPr i="1" spc="5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deberá</a:t>
            </a:r>
            <a:r>
              <a:rPr i="1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disponer</a:t>
            </a:r>
            <a:r>
              <a:rPr i="1" spc="5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de</a:t>
            </a:r>
            <a:r>
              <a:rPr i="1" spc="5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una</a:t>
            </a:r>
            <a:r>
              <a:rPr i="1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protección</a:t>
            </a:r>
            <a:r>
              <a:rPr i="1" spc="5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o</a:t>
            </a:r>
            <a:r>
              <a:rPr i="1" spc="5" dirty="0">
                <a:latin typeface="Arial"/>
                <a:cs typeface="Arial"/>
              </a:rPr>
              <a:t> </a:t>
            </a:r>
            <a:r>
              <a:rPr i="1" spc="-5" dirty="0" err="1">
                <a:latin typeface="Arial"/>
                <a:cs typeface="Arial"/>
              </a:rPr>
              <a:t>instalación</a:t>
            </a:r>
            <a:r>
              <a:rPr i="1" dirty="0">
                <a:latin typeface="Arial"/>
                <a:cs typeface="Arial"/>
              </a:rPr>
              <a:t> </a:t>
            </a:r>
            <a:r>
              <a:rPr i="1" spc="-10" dirty="0" smtClean="0">
                <a:latin typeface="Arial"/>
                <a:cs typeface="Arial"/>
              </a:rPr>
              <a:t>de</a:t>
            </a:r>
            <a:r>
              <a:rPr lang="es-ES" i="1" spc="-10" dirty="0" smtClean="0">
                <a:latin typeface="Arial"/>
                <a:cs typeface="Arial"/>
              </a:rPr>
              <a:t> </a:t>
            </a:r>
            <a:r>
              <a:rPr i="1" spc="-5" dirty="0" err="1" smtClean="0">
                <a:latin typeface="Arial"/>
                <a:cs typeface="Arial"/>
              </a:rPr>
              <a:t>tierra</a:t>
            </a:r>
            <a:r>
              <a:rPr i="1" spc="-5" dirty="0" smtClean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diseñada en forma tal que, en cualquier punto </a:t>
            </a:r>
            <a:r>
              <a:rPr i="1" spc="-5" dirty="0" err="1">
                <a:latin typeface="Arial"/>
                <a:cs typeface="Arial"/>
              </a:rPr>
              <a:t>normalmente</a:t>
            </a:r>
            <a:r>
              <a:rPr i="1" spc="-5" dirty="0">
                <a:latin typeface="Arial"/>
                <a:cs typeface="Arial"/>
              </a:rPr>
              <a:t> </a:t>
            </a:r>
            <a:r>
              <a:rPr i="1" spc="-5" dirty="0" err="1" smtClean="0">
                <a:latin typeface="Arial"/>
                <a:cs typeface="Arial"/>
              </a:rPr>
              <a:t>accesible</a:t>
            </a:r>
            <a:r>
              <a:rPr lang="es-ES" i="1" spc="-5" dirty="0" smtClean="0">
                <a:latin typeface="Arial"/>
                <a:cs typeface="Arial"/>
              </a:rPr>
              <a:t> </a:t>
            </a:r>
            <a:r>
              <a:rPr i="1" spc="-5" dirty="0" smtClean="0">
                <a:latin typeface="Arial"/>
                <a:cs typeface="Arial"/>
              </a:rPr>
              <a:t>del </a:t>
            </a:r>
            <a:r>
              <a:rPr i="1" spc="-5" dirty="0">
                <a:latin typeface="Arial"/>
                <a:cs typeface="Arial"/>
              </a:rPr>
              <a:t>interior o exterior de la </a:t>
            </a:r>
            <a:r>
              <a:rPr i="1" spc="-5" dirty="0">
                <a:latin typeface="Arial"/>
                <a:cs typeface="Arial"/>
              </a:rPr>
              <a:t>misma donde las personas puedan</a:t>
            </a:r>
            <a:r>
              <a:rPr i="1" spc="-5" dirty="0">
                <a:latin typeface="Arial"/>
                <a:cs typeface="Arial"/>
              </a:rPr>
              <a:t> circular </a:t>
            </a:r>
            <a:r>
              <a:rPr i="1" spc="-5" dirty="0" smtClean="0">
                <a:latin typeface="Arial"/>
                <a:cs typeface="Arial"/>
              </a:rPr>
              <a:t>o</a:t>
            </a:r>
            <a:r>
              <a:rPr lang="es-ES" i="1" spc="-5" dirty="0" smtClean="0">
                <a:latin typeface="Arial"/>
                <a:cs typeface="Arial"/>
              </a:rPr>
              <a:t> </a:t>
            </a:r>
            <a:r>
              <a:rPr i="1" spc="-5" dirty="0" err="1" smtClean="0">
                <a:latin typeface="Arial"/>
                <a:cs typeface="Arial"/>
              </a:rPr>
              <a:t>permanecer</a:t>
            </a:r>
            <a:r>
              <a:rPr i="1" spc="-5" dirty="0">
                <a:latin typeface="Arial"/>
                <a:cs typeface="Arial"/>
              </a:rPr>
              <a:t>, estas queden sometidas como máximo a las tensiones</a:t>
            </a:r>
            <a:r>
              <a:rPr i="1" spc="-5" dirty="0">
                <a:latin typeface="Arial"/>
                <a:cs typeface="Arial"/>
              </a:rPr>
              <a:t> de </a:t>
            </a:r>
            <a:r>
              <a:rPr i="1" spc="-10" dirty="0" err="1" smtClean="0">
                <a:latin typeface="Arial"/>
                <a:cs typeface="Arial"/>
              </a:rPr>
              <a:t>paso</a:t>
            </a:r>
            <a:r>
              <a:rPr lang="es-ES" i="1" spc="-10" dirty="0" smtClean="0">
                <a:latin typeface="Arial"/>
                <a:cs typeface="Arial"/>
              </a:rPr>
              <a:t> </a:t>
            </a:r>
            <a:r>
              <a:rPr i="1" dirty="0" smtClean="0">
                <a:latin typeface="Arial"/>
                <a:cs typeface="Arial"/>
              </a:rPr>
              <a:t>y</a:t>
            </a:r>
            <a:r>
              <a:rPr i="1" spc="-5" dirty="0" smtClean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contacto</a:t>
            </a:r>
            <a:r>
              <a:rPr i="1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(durante</a:t>
            </a:r>
            <a:r>
              <a:rPr i="1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cualquier</a:t>
            </a:r>
            <a:r>
              <a:rPr i="1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defecto en</a:t>
            </a:r>
            <a:r>
              <a:rPr i="1" spc="5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la</a:t>
            </a:r>
            <a:r>
              <a:rPr i="1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instalación</a:t>
            </a:r>
            <a:r>
              <a:rPr i="1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eléctrica o</a:t>
            </a:r>
            <a:r>
              <a:rPr i="1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en</a:t>
            </a:r>
            <a:r>
              <a:rPr i="1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la</a:t>
            </a:r>
            <a:r>
              <a:rPr i="1" dirty="0">
                <a:latin typeface="Arial"/>
                <a:cs typeface="Arial"/>
              </a:rPr>
              <a:t> </a:t>
            </a:r>
            <a:r>
              <a:rPr i="1" spc="-5" dirty="0" smtClean="0">
                <a:latin typeface="Arial"/>
                <a:cs typeface="Arial"/>
              </a:rPr>
              <a:t>red</a:t>
            </a:r>
            <a:r>
              <a:rPr lang="es-ES" i="1" spc="-5" dirty="0" smtClean="0">
                <a:latin typeface="Arial"/>
                <a:cs typeface="Arial"/>
              </a:rPr>
              <a:t> </a:t>
            </a:r>
            <a:r>
              <a:rPr i="1" spc="-5" dirty="0" err="1" smtClean="0">
                <a:latin typeface="Arial"/>
                <a:cs typeface="Arial"/>
              </a:rPr>
              <a:t>unida</a:t>
            </a:r>
            <a:r>
              <a:rPr i="1" spc="-10" dirty="0" smtClean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a </a:t>
            </a:r>
            <a:r>
              <a:rPr i="1" spc="-5" dirty="0">
                <a:latin typeface="Arial"/>
                <a:cs typeface="Arial"/>
              </a:rPr>
              <a:t>ella)</a:t>
            </a:r>
            <a:r>
              <a:rPr i="1" spc="-10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que resulten de</a:t>
            </a:r>
            <a:r>
              <a:rPr i="1" spc="-10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la aplicación</a:t>
            </a:r>
            <a:r>
              <a:rPr i="1" spc="-10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de las formulas</a:t>
            </a:r>
            <a:r>
              <a:rPr i="1" spc="-10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de Vca,</a:t>
            </a:r>
            <a:r>
              <a:rPr i="1" spc="-10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Vp, Vc</a:t>
            </a:r>
            <a:r>
              <a:rPr i="1" spc="-5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79105" y="1360170"/>
            <a:ext cx="7505065" cy="34676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TENSION</a:t>
            </a:r>
            <a:r>
              <a:rPr u="heavy" spc="-3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u="heavy" spc="-3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PASO: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50"/>
              </a:spcBef>
            </a:pPr>
            <a:endParaRPr sz="2600" dirty="0">
              <a:latin typeface="Arial MT"/>
              <a:cs typeface="Arial MT"/>
            </a:endParaRPr>
          </a:p>
          <a:p>
            <a:pPr marL="12700" marR="5080"/>
            <a:r>
              <a:rPr spc="-5" dirty="0">
                <a:latin typeface="Arial MT"/>
                <a:cs typeface="Arial MT"/>
              </a:rPr>
              <a:t>•Es la parte de la </a:t>
            </a:r>
            <a:r>
              <a:rPr dirty="0">
                <a:latin typeface="Arial MT"/>
                <a:cs typeface="Arial MT"/>
              </a:rPr>
              <a:t>tensión a tierra </a:t>
            </a:r>
            <a:r>
              <a:rPr spc="-5" dirty="0">
                <a:latin typeface="Arial MT"/>
                <a:cs typeface="Arial MT"/>
              </a:rPr>
              <a:t>que puede </a:t>
            </a:r>
            <a:r>
              <a:rPr dirty="0">
                <a:latin typeface="Arial MT"/>
                <a:cs typeface="Arial MT"/>
              </a:rPr>
              <a:t>ser </a:t>
            </a:r>
            <a:r>
              <a:rPr spc="-5" dirty="0">
                <a:latin typeface="Arial MT"/>
                <a:cs typeface="Arial MT"/>
              </a:rPr>
              <a:t>puenteada por</a:t>
            </a:r>
            <a:r>
              <a:rPr spc="-5" dirty="0">
                <a:latin typeface="Arial MT"/>
                <a:cs typeface="Arial MT"/>
              </a:rPr>
              <a:t> un </a:t>
            </a:r>
            <a:r>
              <a:rPr dirty="0" err="1" smtClean="0">
                <a:latin typeface="Arial MT"/>
                <a:cs typeface="Arial MT"/>
              </a:rPr>
              <a:t>ser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humano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entre </a:t>
            </a:r>
            <a:r>
              <a:rPr spc="-5" dirty="0">
                <a:latin typeface="Arial MT"/>
                <a:cs typeface="Arial MT"/>
              </a:rPr>
              <a:t>los dos pies, considerandose </a:t>
            </a:r>
            <a:r>
              <a:rPr dirty="0">
                <a:latin typeface="Arial MT"/>
                <a:cs typeface="Arial MT"/>
              </a:rPr>
              <a:t>el </a:t>
            </a:r>
            <a:r>
              <a:rPr spc="-5" dirty="0">
                <a:latin typeface="Arial MT"/>
                <a:cs typeface="Arial MT"/>
              </a:rPr>
              <a:t>paso de una longitud</a:t>
            </a:r>
            <a:r>
              <a:rPr spc="-5" dirty="0">
                <a:latin typeface="Arial MT"/>
                <a:cs typeface="Arial MT"/>
              </a:rPr>
              <a:t> de </a:t>
            </a:r>
            <a:r>
              <a:rPr spc="-5" dirty="0" smtClean="0">
                <a:latin typeface="Arial MT"/>
                <a:cs typeface="Arial MT"/>
              </a:rPr>
              <a:t>un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metro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50"/>
              </a:spcBef>
            </a:pPr>
            <a:endParaRPr sz="2600" dirty="0">
              <a:latin typeface="Arial MT"/>
              <a:cs typeface="Arial MT"/>
            </a:endParaRPr>
          </a:p>
          <a:p>
            <a:pPr marL="12700">
              <a:spcBef>
                <a:spcPts val="5"/>
              </a:spcBef>
            </a:pP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TENSION</a:t>
            </a:r>
            <a:r>
              <a:rPr u="heavy" spc="-3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u="heavy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CONTACTO</a:t>
            </a:r>
            <a:r>
              <a:rPr u="heavy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50"/>
              </a:spcBef>
            </a:pPr>
            <a:endParaRPr sz="2600" dirty="0">
              <a:latin typeface="Arial MT"/>
              <a:cs typeface="Arial MT"/>
            </a:endParaRPr>
          </a:p>
          <a:p>
            <a:pPr marL="12700" marR="335915"/>
            <a:r>
              <a:rPr spc="-5" dirty="0">
                <a:latin typeface="Arial MT"/>
                <a:cs typeface="Arial MT"/>
              </a:rPr>
              <a:t>•Es la parte de la </a:t>
            </a:r>
            <a:r>
              <a:rPr dirty="0">
                <a:latin typeface="Arial MT"/>
                <a:cs typeface="Arial MT"/>
              </a:rPr>
              <a:t>tensión a tierra </a:t>
            </a:r>
            <a:r>
              <a:rPr spc="-5" dirty="0">
                <a:latin typeface="Arial MT"/>
                <a:cs typeface="Arial MT"/>
              </a:rPr>
              <a:t>que puede </a:t>
            </a:r>
            <a:r>
              <a:rPr dirty="0">
                <a:latin typeface="Arial MT"/>
                <a:cs typeface="Arial MT"/>
              </a:rPr>
              <a:t>ser </a:t>
            </a:r>
            <a:r>
              <a:rPr spc="-5" dirty="0">
                <a:latin typeface="Arial MT"/>
                <a:cs typeface="Arial MT"/>
              </a:rPr>
              <a:t>puenteada por</a:t>
            </a:r>
            <a:r>
              <a:rPr spc="-5" dirty="0">
                <a:latin typeface="Arial MT"/>
                <a:cs typeface="Arial MT"/>
              </a:rPr>
              <a:t> un </a:t>
            </a:r>
            <a:r>
              <a:rPr dirty="0" err="1" smtClean="0">
                <a:latin typeface="Arial MT"/>
                <a:cs typeface="Arial MT"/>
              </a:rPr>
              <a:t>ser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humano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entre la </a:t>
            </a:r>
            <a:r>
              <a:rPr dirty="0">
                <a:latin typeface="Arial MT"/>
                <a:cs typeface="Arial MT"/>
              </a:rPr>
              <a:t>mano y </a:t>
            </a:r>
            <a:r>
              <a:rPr spc="-5" dirty="0">
                <a:latin typeface="Arial MT"/>
                <a:cs typeface="Arial MT"/>
              </a:rPr>
              <a:t>el pie </a:t>
            </a:r>
            <a:r>
              <a:rPr dirty="0">
                <a:latin typeface="Arial MT"/>
                <a:cs typeface="Arial MT"/>
              </a:rPr>
              <a:t>(considerando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un </a:t>
            </a:r>
            <a:r>
              <a:rPr dirty="0">
                <a:latin typeface="Arial MT"/>
                <a:cs typeface="Arial MT"/>
              </a:rPr>
              <a:t>metro) o </a:t>
            </a:r>
            <a:r>
              <a:rPr spc="-5" dirty="0">
                <a:latin typeface="Arial MT"/>
                <a:cs typeface="Arial MT"/>
              </a:rPr>
              <a:t>entre </a:t>
            </a:r>
            <a:r>
              <a:rPr spc="-5" dirty="0" err="1" smtClean="0">
                <a:latin typeface="Arial MT"/>
                <a:cs typeface="Arial MT"/>
              </a:rPr>
              <a:t>ambas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manos</a:t>
            </a:r>
            <a:endParaRPr dirty="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4" name="object 4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2.5	</a:t>
            </a:r>
            <a:r>
              <a:rPr dirty="0"/>
              <a:t>MANTENIMIENTO</a:t>
            </a:r>
            <a:r>
              <a:rPr spc="-50" dirty="0"/>
              <a:t> </a:t>
            </a:r>
            <a:r>
              <a:rPr spc="-5" dirty="0"/>
              <a:t>REGLAMENTARIO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79105" y="1360171"/>
            <a:ext cx="7642859" cy="4796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MEDICION</a:t>
            </a:r>
            <a:r>
              <a:rPr u="heavy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TENSIONES</a:t>
            </a:r>
            <a:r>
              <a:rPr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PASO</a:t>
            </a:r>
            <a:r>
              <a:rPr u="heavy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Y</a:t>
            </a:r>
            <a:r>
              <a:rPr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CONTACTO:</a:t>
            </a:r>
            <a:endParaRPr dirty="0">
              <a:latin typeface="Arial MT"/>
              <a:cs typeface="Arial MT"/>
            </a:endParaRPr>
          </a:p>
          <a:p>
            <a:pPr>
              <a:spcBef>
                <a:spcPts val="50"/>
              </a:spcBef>
            </a:pPr>
            <a:endParaRPr sz="2600" dirty="0">
              <a:latin typeface="Arial MT"/>
              <a:cs typeface="Arial MT"/>
            </a:endParaRPr>
          </a:p>
          <a:p>
            <a:pPr marL="12700" marR="5080" algn="just"/>
            <a:r>
              <a:rPr spc="-5" dirty="0">
                <a:latin typeface="Arial MT"/>
                <a:cs typeface="Arial MT"/>
              </a:rPr>
              <a:t>•La resistencia de 1000 </a:t>
            </a:r>
            <a:r>
              <a:rPr spc="-40" dirty="0">
                <a:latin typeface="Arial MT"/>
                <a:cs typeface="Arial MT"/>
              </a:rPr>
              <a:t>Ω </a:t>
            </a:r>
            <a:r>
              <a:rPr spc="-5" dirty="0">
                <a:latin typeface="Arial MT"/>
                <a:cs typeface="Arial MT"/>
              </a:rPr>
              <a:t>en paralelo </a:t>
            </a:r>
            <a:r>
              <a:rPr dirty="0">
                <a:latin typeface="Arial MT"/>
                <a:cs typeface="Arial MT"/>
              </a:rPr>
              <a:t>con </a:t>
            </a:r>
            <a:r>
              <a:rPr spc="-5" dirty="0">
                <a:latin typeface="Arial MT"/>
                <a:cs typeface="Arial MT"/>
              </a:rPr>
              <a:t>el polímetro </a:t>
            </a:r>
            <a:r>
              <a:rPr dirty="0">
                <a:latin typeface="Arial MT"/>
                <a:cs typeface="Arial MT"/>
              </a:rPr>
              <a:t>simula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 </a:t>
            </a:r>
            <a:r>
              <a:rPr dirty="0" err="1" smtClean="0">
                <a:latin typeface="Arial MT"/>
                <a:cs typeface="Arial MT"/>
              </a:rPr>
              <a:t>resistencia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del </a:t>
            </a:r>
            <a:r>
              <a:rPr spc="-5" dirty="0">
                <a:latin typeface="Arial MT"/>
                <a:cs typeface="Arial MT"/>
              </a:rPr>
              <a:t>cuerpo humano. Con los dos electrodos se van midiendo </a:t>
            </a:r>
            <a:r>
              <a:rPr spc="-5" dirty="0" err="1">
                <a:latin typeface="Arial MT"/>
                <a:cs typeface="Arial MT"/>
              </a:rPr>
              <a:t>diferencias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potencial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 varios puntos de la instalación mientras se está </a:t>
            </a:r>
            <a:r>
              <a:rPr spc="-5" dirty="0" err="1">
                <a:latin typeface="Arial MT"/>
                <a:cs typeface="Arial MT"/>
              </a:rPr>
              <a:t>inyectando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los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50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A.</a:t>
            </a:r>
          </a:p>
          <a:p>
            <a:pPr>
              <a:spcBef>
                <a:spcPts val="50"/>
              </a:spcBef>
            </a:pPr>
            <a:endParaRPr sz="2600" dirty="0">
              <a:latin typeface="Arial MT"/>
              <a:cs typeface="Arial MT"/>
            </a:endParaRPr>
          </a:p>
          <a:p>
            <a:pPr marL="12700" marR="102870" algn="just">
              <a:spcBef>
                <a:spcPts val="5"/>
              </a:spcBef>
            </a:pPr>
            <a:r>
              <a:rPr spc="-5" dirty="0">
                <a:latin typeface="Arial MT"/>
                <a:cs typeface="Arial MT"/>
              </a:rPr>
              <a:t>•Se calculan las </a:t>
            </a:r>
            <a:r>
              <a:rPr dirty="0">
                <a:latin typeface="Arial MT"/>
                <a:cs typeface="Arial MT"/>
              </a:rPr>
              <a:t>tensiones </a:t>
            </a:r>
            <a:r>
              <a:rPr spc="-5" dirty="0">
                <a:latin typeface="Arial MT"/>
                <a:cs typeface="Arial MT"/>
              </a:rPr>
              <a:t>de paso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>
                <a:latin typeface="Arial MT"/>
                <a:cs typeface="Arial MT"/>
              </a:rPr>
              <a:t>contacto que aparecerían </a:t>
            </a:r>
            <a:r>
              <a:rPr spc="-5" dirty="0" err="1">
                <a:latin typeface="Arial MT"/>
                <a:cs typeface="Arial MT"/>
              </a:rPr>
              <a:t>durante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un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cortocircuito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real, </a:t>
            </a:r>
            <a:r>
              <a:rPr spc="-5" dirty="0">
                <a:latin typeface="Arial MT"/>
                <a:cs typeface="Arial MT"/>
              </a:rPr>
              <a:t>por extrapolación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lineal:</a:t>
            </a:r>
            <a:endParaRPr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650" dirty="0">
              <a:latin typeface="Arial MT"/>
              <a:cs typeface="Arial MT"/>
            </a:endParaRPr>
          </a:p>
          <a:p>
            <a:pPr marL="12700" algn="just"/>
            <a:r>
              <a:rPr spc="-5" dirty="0">
                <a:latin typeface="Arial MT"/>
                <a:cs typeface="Arial MT"/>
              </a:rPr>
              <a:t>•Vmax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=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V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*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Imax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/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</a:t>
            </a:r>
          </a:p>
          <a:p>
            <a:pPr>
              <a:spcBef>
                <a:spcPts val="45"/>
              </a:spcBef>
            </a:pPr>
            <a:endParaRPr sz="2600" dirty="0">
              <a:latin typeface="Arial MT"/>
              <a:cs typeface="Arial MT"/>
            </a:endParaRPr>
          </a:p>
          <a:p>
            <a:pPr marL="12700"/>
            <a:r>
              <a:rPr spc="-5" dirty="0">
                <a:latin typeface="Arial MT"/>
                <a:cs typeface="Arial MT"/>
              </a:rPr>
              <a:t>•Imax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=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intensidad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máxima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cortocircuito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subestación</a:t>
            </a:r>
            <a:endParaRPr dirty="0">
              <a:latin typeface="Arial MT"/>
              <a:cs typeface="Arial MT"/>
            </a:endParaRPr>
          </a:p>
          <a:p>
            <a:pPr marL="12700">
              <a:spcBef>
                <a:spcPts val="445"/>
              </a:spcBef>
            </a:pPr>
            <a:r>
              <a:rPr spc="-5" dirty="0">
                <a:latin typeface="Arial MT"/>
                <a:cs typeface="Arial MT"/>
              </a:rPr>
              <a:t>•I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=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intensidad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real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inyectada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(50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A)</a:t>
            </a:r>
            <a:endParaRPr dirty="0">
              <a:latin typeface="Arial MT"/>
              <a:cs typeface="Arial MT"/>
            </a:endParaRPr>
          </a:p>
          <a:p>
            <a:pPr marL="12700">
              <a:spcBef>
                <a:spcPts val="434"/>
              </a:spcBef>
            </a:pPr>
            <a:r>
              <a:rPr spc="-5" dirty="0">
                <a:latin typeface="Arial MT"/>
                <a:cs typeface="Arial MT"/>
              </a:rPr>
              <a:t>•V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=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tensión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paso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(o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contacto)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medida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durante la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prueba</a:t>
            </a:r>
            <a:endParaRPr dirty="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4" name="object 4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2.5	</a:t>
            </a:r>
            <a:r>
              <a:rPr dirty="0"/>
              <a:t>MANTENIMIENTO</a:t>
            </a:r>
            <a:r>
              <a:rPr spc="-50" dirty="0"/>
              <a:t> </a:t>
            </a:r>
            <a:r>
              <a:rPr spc="-5" dirty="0"/>
              <a:t>REGLAMENTARIO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15596" y="1288542"/>
            <a:ext cx="7682230" cy="4298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>
              <a:spcBef>
                <a:spcPts val="100"/>
              </a:spcBef>
            </a:pP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CRITERIOS DE ACEPTACION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 TENSIONES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 PASO</a:t>
            </a:r>
            <a:r>
              <a:rPr sz="1600" u="heavy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Y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CONTACTO: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5"/>
              </a:spcBef>
            </a:pPr>
            <a:endParaRPr sz="2350" dirty="0">
              <a:latin typeface="Arial MT"/>
              <a:cs typeface="Arial MT"/>
            </a:endParaRPr>
          </a:p>
          <a:p>
            <a:pPr marL="76200" marR="43180"/>
            <a:r>
              <a:rPr sz="1600" spc="-5" dirty="0">
                <a:latin typeface="Arial MT"/>
                <a:cs typeface="Arial MT"/>
              </a:rPr>
              <a:t>Los valores máximos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extrapolados se comparan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 los máximos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 err="1">
                <a:latin typeface="Arial MT"/>
                <a:cs typeface="Arial MT"/>
              </a:rPr>
              <a:t>admisibles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según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fórmulas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MIE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RAT: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20"/>
              </a:spcBef>
            </a:pPr>
            <a:endParaRPr sz="2000" dirty="0">
              <a:latin typeface="Arial MT"/>
              <a:cs typeface="Arial MT"/>
            </a:endParaRPr>
          </a:p>
          <a:p>
            <a:pPr marL="76200" marR="4848860">
              <a:lnSpc>
                <a:spcPct val="120300"/>
              </a:lnSpc>
            </a:pPr>
            <a:r>
              <a:rPr sz="1600" dirty="0">
                <a:latin typeface="Arial MT"/>
                <a:cs typeface="Arial MT"/>
              </a:rPr>
              <a:t>Vp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10*k/t</a:t>
            </a:r>
            <a:r>
              <a:rPr sz="1650" spc="-7" baseline="25252" dirty="0">
                <a:latin typeface="Arial MT"/>
                <a:cs typeface="Arial MT"/>
              </a:rPr>
              <a:t>n</a:t>
            </a:r>
            <a:r>
              <a:rPr sz="1650" spc="209" baseline="25252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(1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+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6ps/1000)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(v</a:t>
            </a:r>
            <a:r>
              <a:rPr sz="1600" dirty="0" smtClean="0">
                <a:latin typeface="Arial MT"/>
                <a:cs typeface="Arial MT"/>
              </a:rPr>
              <a:t>)</a:t>
            </a:r>
            <a:r>
              <a:rPr lang="es-ES" sz="1600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Vc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k/</a:t>
            </a:r>
            <a:r>
              <a:rPr sz="1600" dirty="0">
                <a:latin typeface="Arial MT"/>
                <a:cs typeface="Arial MT"/>
              </a:rPr>
              <a:t>t</a:t>
            </a:r>
            <a:r>
              <a:rPr sz="1650" baseline="25252" dirty="0">
                <a:latin typeface="Arial MT"/>
                <a:cs typeface="Arial MT"/>
              </a:rPr>
              <a:t>n</a:t>
            </a:r>
            <a:r>
              <a:rPr sz="1650" spc="217" baseline="25252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(1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+ </a:t>
            </a:r>
            <a:r>
              <a:rPr sz="1600" spc="-5" dirty="0">
                <a:latin typeface="Arial MT"/>
                <a:cs typeface="Arial MT"/>
              </a:rPr>
              <a:t>1,5ps/1000) (v)</a:t>
            </a:r>
            <a:endParaRPr sz="1600" dirty="0">
              <a:latin typeface="Arial MT"/>
              <a:cs typeface="Arial MT"/>
            </a:endParaRPr>
          </a:p>
          <a:p>
            <a:pPr>
              <a:spcBef>
                <a:spcPts val="5"/>
              </a:spcBef>
            </a:pPr>
            <a:endParaRPr sz="2350" dirty="0">
              <a:latin typeface="Arial MT"/>
              <a:cs typeface="Arial MT"/>
            </a:endParaRPr>
          </a:p>
          <a:p>
            <a:pPr marL="76200"/>
            <a:r>
              <a:rPr sz="1600" dirty="0">
                <a:latin typeface="Arial MT"/>
                <a:cs typeface="Arial MT"/>
              </a:rPr>
              <a:t>t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 </a:t>
            </a:r>
            <a:r>
              <a:rPr sz="1600" spc="-5" dirty="0">
                <a:latin typeface="Arial MT"/>
                <a:cs typeface="Arial MT"/>
              </a:rPr>
              <a:t>duración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falta en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segundos</a:t>
            </a:r>
            <a:endParaRPr sz="1600" dirty="0">
              <a:latin typeface="Arial MT"/>
              <a:cs typeface="Arial MT"/>
            </a:endParaRPr>
          </a:p>
          <a:p>
            <a:pPr marL="76200" marR="262255">
              <a:spcBef>
                <a:spcPts val="395"/>
              </a:spcBef>
            </a:pPr>
            <a:r>
              <a:rPr sz="1600" spc="-5" dirty="0">
                <a:latin typeface="Arial MT"/>
                <a:cs typeface="Arial MT"/>
              </a:rPr>
              <a:t>ps</a:t>
            </a:r>
            <a:r>
              <a:rPr sz="1600" dirty="0">
                <a:latin typeface="Arial MT"/>
                <a:cs typeface="Arial MT"/>
              </a:rPr>
              <a:t> =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resistividad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la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capa superficial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terreno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(se suele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suponer</a:t>
            </a:r>
            <a:r>
              <a:rPr sz="1600" dirty="0">
                <a:latin typeface="Arial MT"/>
                <a:cs typeface="Arial MT"/>
              </a:rPr>
              <a:t> 0 </a:t>
            </a:r>
            <a:r>
              <a:rPr sz="1600" spc="-5" dirty="0" err="1">
                <a:latin typeface="Arial MT"/>
                <a:cs typeface="Arial MT"/>
              </a:rPr>
              <a:t>como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caso</a:t>
            </a:r>
            <a:r>
              <a:rPr lang="es-ES" sz="1600" spc="-5" dirty="0" smtClean="0">
                <a:latin typeface="Arial MT"/>
                <a:cs typeface="Arial MT"/>
              </a:rPr>
              <a:t> </a:t>
            </a:r>
            <a:r>
              <a:rPr sz="1600" spc="-5" dirty="0" err="1" smtClean="0">
                <a:latin typeface="Arial MT"/>
                <a:cs typeface="Arial MT"/>
              </a:rPr>
              <a:t>más</a:t>
            </a:r>
            <a:r>
              <a:rPr sz="1600" spc="-10" dirty="0" smtClean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desfavorable</a:t>
            </a:r>
            <a:r>
              <a:rPr sz="1600" spc="-5" dirty="0">
                <a:latin typeface="Arial MT"/>
                <a:cs typeface="Arial MT"/>
              </a:rPr>
              <a:t>)</a:t>
            </a:r>
            <a:endParaRPr sz="1600" dirty="0">
              <a:latin typeface="Arial MT"/>
              <a:cs typeface="Arial MT"/>
            </a:endParaRPr>
          </a:p>
          <a:p>
            <a:pPr marL="76200">
              <a:spcBef>
                <a:spcPts val="5"/>
              </a:spcBef>
            </a:pPr>
            <a:r>
              <a:rPr sz="1600" dirty="0">
                <a:latin typeface="Arial MT"/>
                <a:cs typeface="Arial MT"/>
              </a:rPr>
              <a:t>K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72 y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n =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1</a:t>
            </a:r>
            <a:r>
              <a:rPr sz="1600" spc="4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para </a:t>
            </a:r>
            <a:r>
              <a:rPr sz="1600" spc="-5" dirty="0">
                <a:latin typeface="Arial MT"/>
                <a:cs typeface="Arial MT"/>
              </a:rPr>
              <a:t>tiempos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inferiores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0,9 </a:t>
            </a:r>
            <a:r>
              <a:rPr sz="1600" dirty="0">
                <a:latin typeface="Arial MT"/>
                <a:cs typeface="Arial MT"/>
              </a:rPr>
              <a:t>s</a:t>
            </a:r>
          </a:p>
          <a:p>
            <a:pPr marL="76200" marR="4108450">
              <a:lnSpc>
                <a:spcPct val="120300"/>
              </a:lnSpc>
              <a:spcBef>
                <a:spcPts val="10"/>
              </a:spcBef>
              <a:tabLst>
                <a:tab pos="1967230" algn="l"/>
              </a:tabLst>
            </a:pPr>
            <a:r>
              <a:rPr sz="1600" dirty="0">
                <a:latin typeface="Arial MT"/>
                <a:cs typeface="Arial MT"/>
              </a:rPr>
              <a:t>K = 78,5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 n =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0,18	para</a:t>
            </a:r>
            <a:r>
              <a:rPr sz="1600" spc="4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0,9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&lt;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&lt;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3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 smtClean="0">
                <a:latin typeface="Arial MT"/>
                <a:cs typeface="Arial MT"/>
              </a:rPr>
              <a:t>s</a:t>
            </a:r>
            <a:r>
              <a:rPr lang="es-ES" sz="1600" dirty="0" smtClean="0">
                <a:latin typeface="Arial MT"/>
                <a:cs typeface="Arial MT"/>
              </a:rPr>
              <a:t> </a:t>
            </a:r>
            <a:r>
              <a:rPr sz="1600" dirty="0" err="1" smtClean="0">
                <a:latin typeface="Arial MT"/>
                <a:cs typeface="Arial MT"/>
              </a:rPr>
              <a:t>Vc</a:t>
            </a:r>
            <a:r>
              <a:rPr sz="1600" spc="-5" dirty="0" smtClean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64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para </a:t>
            </a:r>
            <a:r>
              <a:rPr sz="1600" dirty="0">
                <a:latin typeface="Arial MT"/>
                <a:cs typeface="Arial MT"/>
              </a:rPr>
              <a:t>3 &lt;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 &lt;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5 s</a:t>
            </a:r>
          </a:p>
          <a:p>
            <a:pPr marL="76200">
              <a:spcBef>
                <a:spcPts val="395"/>
              </a:spcBef>
              <a:tabLst>
                <a:tab pos="943610" algn="l"/>
              </a:tabLst>
            </a:pPr>
            <a:r>
              <a:rPr sz="1600" dirty="0">
                <a:latin typeface="Arial MT"/>
                <a:cs typeface="Arial MT"/>
              </a:rPr>
              <a:t>Vc</a:t>
            </a:r>
            <a:r>
              <a:rPr sz="1600" dirty="0">
                <a:latin typeface="Arial MT"/>
                <a:cs typeface="Arial MT"/>
              </a:rPr>
              <a:t> =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50	para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&gt;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5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4" name="object 4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2.5	</a:t>
            </a:r>
            <a:r>
              <a:rPr dirty="0"/>
              <a:t>MANTENIMIENTO</a:t>
            </a:r>
            <a:r>
              <a:rPr spc="-50" dirty="0"/>
              <a:t> </a:t>
            </a:r>
            <a:r>
              <a:rPr spc="-5" dirty="0"/>
              <a:t>REGLAMENTARIO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spcBef>
                <a:spcPts val="100"/>
              </a:spcBef>
            </a:pPr>
            <a:r>
              <a:rPr dirty="0"/>
              <a:t>INDICE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9000" y="2207513"/>
            <a:ext cx="1938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CAPITULO</a:t>
            </a:r>
            <a:r>
              <a:rPr sz="2400" b="1" spc="-85" dirty="0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1: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52201" y="2207514"/>
            <a:ext cx="5340985" cy="756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DESCRIPCION DE </a:t>
            </a:r>
            <a:r>
              <a:rPr sz="2400" b="1" dirty="0">
                <a:solidFill>
                  <a:srgbClr val="CCECFF"/>
                </a:solidFill>
                <a:latin typeface="Arial"/>
                <a:cs typeface="Arial"/>
              </a:rPr>
              <a:t>LOS </a:t>
            </a:r>
            <a:r>
              <a:rPr sz="2400" b="1" spc="-5" dirty="0" smtClean="0">
                <a:solidFill>
                  <a:srgbClr val="CCECFF"/>
                </a:solidFill>
                <a:latin typeface="Arial"/>
                <a:cs typeface="Arial"/>
              </a:rPr>
              <a:t>ELEMENTOS</a:t>
            </a:r>
            <a:r>
              <a:rPr lang="es-ES" sz="2400" b="1" spc="-5" dirty="0" smtClean="0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sz="2400" b="1" spc="-5" dirty="0" smtClean="0">
                <a:solidFill>
                  <a:srgbClr val="CCECFF"/>
                </a:solidFill>
                <a:latin typeface="Arial"/>
                <a:cs typeface="Arial"/>
              </a:rPr>
              <a:t>DE</a:t>
            </a:r>
            <a:r>
              <a:rPr sz="2400" b="1" spc="-10" dirty="0" smtClean="0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UNA</a:t>
            </a:r>
            <a:r>
              <a:rPr sz="2400" b="1" spc="-10" dirty="0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CCECFF"/>
                </a:solidFill>
                <a:latin typeface="Arial"/>
                <a:cs typeface="Arial"/>
              </a:rPr>
              <a:t>SUBESTACION.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09001" y="3303270"/>
            <a:ext cx="19373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CAPITULO</a:t>
            </a:r>
            <a:r>
              <a:rPr sz="2400" b="1" spc="-85" dirty="0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2: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52327" y="3303270"/>
            <a:ext cx="5255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ACTIVIDADES</a:t>
            </a:r>
            <a:r>
              <a:rPr sz="2400" b="1" spc="-45" dirty="0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DE</a:t>
            </a:r>
            <a:r>
              <a:rPr sz="2400" b="1" spc="-45" dirty="0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ECFF"/>
                </a:solidFill>
                <a:latin typeface="Arial"/>
                <a:cs typeface="Arial"/>
              </a:rPr>
              <a:t>MANTENIMIENTO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09001" y="4033267"/>
            <a:ext cx="19373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CAPITULO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3: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52083" y="4033267"/>
            <a:ext cx="4748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GESTION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DEL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MANTENIMIENTO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10" dirty="0"/>
              <a:t>Control,</a:t>
            </a:r>
            <a:r>
              <a:rPr spc="15" dirty="0"/>
              <a:t> </a:t>
            </a:r>
            <a:r>
              <a:rPr spc="-10" dirty="0"/>
              <a:t>supervisión</a:t>
            </a:r>
            <a:r>
              <a:rPr spc="15" dirty="0"/>
              <a:t> </a:t>
            </a:r>
            <a:r>
              <a:rPr spc="-5" dirty="0"/>
              <a:t>y</a:t>
            </a:r>
            <a:r>
              <a:rPr spc="15" dirty="0"/>
              <a:t> </a:t>
            </a:r>
            <a:r>
              <a:rPr spc="-10" dirty="0"/>
              <a:t>mantenimiento</a:t>
            </a:r>
            <a:r>
              <a:rPr spc="20" dirty="0"/>
              <a:t> </a:t>
            </a:r>
            <a:r>
              <a:rPr spc="-5" dirty="0"/>
              <a:t>de</a:t>
            </a:r>
            <a:r>
              <a:rPr spc="15" dirty="0"/>
              <a:t> </a:t>
            </a:r>
            <a:r>
              <a:rPr spc="-10" dirty="0"/>
              <a:t>Subestaciones</a:t>
            </a:r>
            <a:r>
              <a:rPr spc="15" dirty="0"/>
              <a:t> </a:t>
            </a:r>
            <a:r>
              <a:rPr spc="-10" dirty="0"/>
              <a:t>Electricas.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3.	</a:t>
            </a:r>
            <a:r>
              <a:rPr dirty="0"/>
              <a:t>GESTION</a:t>
            </a:r>
            <a:r>
              <a:rPr spc="-25" dirty="0"/>
              <a:t> </a:t>
            </a:r>
            <a:r>
              <a:rPr spc="-5" dirty="0"/>
              <a:t>DEL</a:t>
            </a:r>
            <a:r>
              <a:rPr spc="-25" dirty="0"/>
              <a:t> </a:t>
            </a:r>
            <a:r>
              <a:rPr spc="-5" dirty="0"/>
              <a:t>MANTENIMIENTO.</a:t>
            </a:r>
            <a:r>
              <a:rPr spc="-20" dirty="0"/>
              <a:t> </a:t>
            </a:r>
            <a:r>
              <a:rPr dirty="0"/>
              <a:t>Indice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88747" y="1607819"/>
            <a:ext cx="6606922" cy="2577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dirty="0">
                <a:latin typeface="Arial"/>
                <a:cs typeface="Arial"/>
              </a:rPr>
              <a:t>Evolución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del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mantenimiento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spcBef>
                <a:spcPts val="141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dirty="0">
                <a:latin typeface="Arial"/>
                <a:cs typeface="Arial"/>
              </a:rPr>
              <a:t>Estrategias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mantenimiento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spcBef>
                <a:spcPts val="141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dirty="0">
                <a:latin typeface="Arial"/>
                <a:cs typeface="Arial"/>
              </a:rPr>
              <a:t>Implantación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la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estrategia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spcBef>
                <a:spcPts val="141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Diseño,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proyecto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y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construcción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spcBef>
                <a:spcPts val="141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dirty="0">
                <a:latin typeface="Arial"/>
                <a:cs typeface="Arial"/>
              </a:rPr>
              <a:t>Tendencias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futuro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3.1	GESTION</a:t>
            </a:r>
            <a:r>
              <a:rPr spc="-15" dirty="0"/>
              <a:t> </a:t>
            </a:r>
            <a:r>
              <a:rPr spc="-5" dirty="0"/>
              <a:t>DEL</a:t>
            </a:r>
            <a:r>
              <a:rPr spc="-15" dirty="0"/>
              <a:t> </a:t>
            </a:r>
            <a:r>
              <a:rPr dirty="0"/>
              <a:t>MANTENIMIENTO.</a:t>
            </a:r>
            <a:r>
              <a:rPr spc="-15" dirty="0"/>
              <a:t> </a:t>
            </a:r>
            <a:r>
              <a:rPr dirty="0"/>
              <a:t>Evolución</a:t>
            </a:r>
            <a:r>
              <a:rPr spc="-15" dirty="0"/>
              <a:t> </a:t>
            </a:r>
            <a:r>
              <a:rPr spc="-5" dirty="0"/>
              <a:t>del</a:t>
            </a:r>
            <a:r>
              <a:rPr spc="-15" dirty="0"/>
              <a:t> </a:t>
            </a:r>
            <a:r>
              <a:rPr dirty="0"/>
              <a:t>mantenimiento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847130" y="1193800"/>
            <a:ext cx="3380740" cy="338554"/>
          </a:xfrm>
          <a:prstGeom prst="rect">
            <a:avLst/>
          </a:prstGeom>
          <a:ln w="9525">
            <a:solidFill>
              <a:srgbClr val="010101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96520">
              <a:spcBef>
                <a:spcPts val="360"/>
              </a:spcBef>
            </a:pPr>
            <a:r>
              <a:rPr sz="1900" b="1" spc="-95" dirty="0">
                <a:latin typeface="Tahoma"/>
                <a:cs typeface="Tahoma"/>
              </a:rPr>
              <a:t>Evolució</a:t>
            </a:r>
            <a:r>
              <a:rPr sz="1900" b="1" spc="-110" dirty="0">
                <a:latin typeface="Tahoma"/>
                <a:cs typeface="Tahoma"/>
              </a:rPr>
              <a:t>n</a:t>
            </a:r>
            <a:r>
              <a:rPr sz="1900" b="1" spc="-120" dirty="0">
                <a:latin typeface="Tahoma"/>
                <a:cs typeface="Tahoma"/>
              </a:rPr>
              <a:t> </a:t>
            </a:r>
            <a:r>
              <a:rPr sz="1900" b="1" spc="-75" dirty="0">
                <a:latin typeface="Tahoma"/>
                <a:cs typeface="Tahoma"/>
              </a:rPr>
              <a:t>de</a:t>
            </a:r>
            <a:r>
              <a:rPr sz="1900" b="1" spc="-35" dirty="0">
                <a:latin typeface="Tahoma"/>
                <a:cs typeface="Tahoma"/>
              </a:rPr>
              <a:t>l</a:t>
            </a:r>
            <a:r>
              <a:rPr sz="1900" b="1" spc="-120" dirty="0">
                <a:latin typeface="Tahoma"/>
                <a:cs typeface="Tahoma"/>
              </a:rPr>
              <a:t> </a:t>
            </a:r>
            <a:r>
              <a:rPr sz="1900" b="1" spc="-170" dirty="0">
                <a:latin typeface="Tahoma"/>
                <a:cs typeface="Tahoma"/>
              </a:rPr>
              <a:t>m</a:t>
            </a:r>
            <a:r>
              <a:rPr sz="1900" b="1" spc="-114" dirty="0">
                <a:latin typeface="Tahoma"/>
                <a:cs typeface="Tahoma"/>
              </a:rPr>
              <a:t>antenimiento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89980" y="2049526"/>
            <a:ext cx="1292860" cy="339195"/>
          </a:xfrm>
          <a:prstGeom prst="rect">
            <a:avLst/>
          </a:prstGeom>
          <a:ln w="9525">
            <a:solidFill>
              <a:srgbClr val="010101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96520">
              <a:spcBef>
                <a:spcPts val="365"/>
              </a:spcBef>
            </a:pPr>
            <a:r>
              <a:rPr sz="1900" spc="40" dirty="0">
                <a:latin typeface="Tahoma"/>
                <a:cs typeface="Tahoma"/>
              </a:rPr>
              <a:t>correctivo</a:t>
            </a:r>
            <a:endParaRPr sz="19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503212" y="2482341"/>
            <a:ext cx="1689100" cy="816610"/>
            <a:chOff x="2000643" y="2482341"/>
            <a:chExt cx="1689100" cy="816610"/>
          </a:xfrm>
        </p:grpSpPr>
        <p:sp>
          <p:nvSpPr>
            <p:cNvPr id="6" name="object 6"/>
            <p:cNvSpPr/>
            <p:nvPr/>
          </p:nvSpPr>
          <p:spPr>
            <a:xfrm>
              <a:off x="2000643" y="2482341"/>
              <a:ext cx="152400" cy="609600"/>
            </a:xfrm>
            <a:custGeom>
              <a:avLst/>
              <a:gdLst/>
              <a:ahLst/>
              <a:cxnLst/>
              <a:rect l="l" t="t" r="r" b="b"/>
              <a:pathLst>
                <a:path w="152400" h="609600">
                  <a:moveTo>
                    <a:pt x="0" y="0"/>
                  </a:moveTo>
                  <a:lnTo>
                    <a:pt x="0" y="609600"/>
                  </a:lnTo>
                  <a:lnTo>
                    <a:pt x="152400" y="609600"/>
                  </a:lnTo>
                  <a:lnTo>
                    <a:pt x="1524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61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00643" y="2841244"/>
              <a:ext cx="1689100" cy="457200"/>
            </a:xfrm>
            <a:custGeom>
              <a:avLst/>
              <a:gdLst/>
              <a:ahLst/>
              <a:cxnLst/>
              <a:rect l="l" t="t" r="r" b="b"/>
              <a:pathLst>
                <a:path w="1689099" h="457200">
                  <a:moveTo>
                    <a:pt x="1307592" y="304800"/>
                  </a:moveTo>
                  <a:lnTo>
                    <a:pt x="1307592" y="152400"/>
                  </a:lnTo>
                  <a:lnTo>
                    <a:pt x="0" y="152400"/>
                  </a:lnTo>
                  <a:lnTo>
                    <a:pt x="0" y="304800"/>
                  </a:lnTo>
                  <a:lnTo>
                    <a:pt x="1307592" y="304800"/>
                  </a:lnTo>
                  <a:close/>
                </a:path>
                <a:path w="1689099" h="457200">
                  <a:moveTo>
                    <a:pt x="1688592" y="228600"/>
                  </a:moveTo>
                  <a:lnTo>
                    <a:pt x="1231392" y="0"/>
                  </a:lnTo>
                  <a:lnTo>
                    <a:pt x="1231392" y="152400"/>
                  </a:lnTo>
                  <a:lnTo>
                    <a:pt x="1307592" y="152400"/>
                  </a:lnTo>
                  <a:lnTo>
                    <a:pt x="1307592" y="419100"/>
                  </a:lnTo>
                  <a:lnTo>
                    <a:pt x="1688592" y="228600"/>
                  </a:lnTo>
                  <a:close/>
                </a:path>
                <a:path w="1689099" h="457200">
                  <a:moveTo>
                    <a:pt x="1307592" y="419100"/>
                  </a:moveTo>
                  <a:lnTo>
                    <a:pt x="1307592" y="304800"/>
                  </a:lnTo>
                  <a:lnTo>
                    <a:pt x="1231392" y="304800"/>
                  </a:lnTo>
                  <a:lnTo>
                    <a:pt x="1231392" y="457200"/>
                  </a:lnTo>
                  <a:lnTo>
                    <a:pt x="1307592" y="419100"/>
                  </a:lnTo>
                  <a:close/>
                </a:path>
              </a:pathLst>
            </a:custGeom>
            <a:solidFill>
              <a:srgbClr val="0161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323631" y="3050795"/>
            <a:ext cx="1335405" cy="339837"/>
          </a:xfrm>
          <a:prstGeom prst="rect">
            <a:avLst/>
          </a:prstGeom>
          <a:ln w="9525">
            <a:solidFill>
              <a:srgbClr val="010101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96520">
              <a:spcBef>
                <a:spcPts val="370"/>
              </a:spcBef>
            </a:pPr>
            <a:r>
              <a:rPr sz="1900" spc="15" dirty="0">
                <a:latin typeface="Tahoma"/>
                <a:cs typeface="Tahoma"/>
              </a:rPr>
              <a:t>preventivo</a:t>
            </a:r>
            <a:endParaRPr sz="19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022385" y="3704591"/>
            <a:ext cx="1691005" cy="813435"/>
            <a:chOff x="4519815" y="3704590"/>
            <a:chExt cx="1691005" cy="813435"/>
          </a:xfrm>
        </p:grpSpPr>
        <p:sp>
          <p:nvSpPr>
            <p:cNvPr id="10" name="object 10"/>
            <p:cNvSpPr/>
            <p:nvPr/>
          </p:nvSpPr>
          <p:spPr>
            <a:xfrm>
              <a:off x="4519815" y="3704590"/>
              <a:ext cx="152400" cy="609600"/>
            </a:xfrm>
            <a:custGeom>
              <a:avLst/>
              <a:gdLst/>
              <a:ahLst/>
              <a:cxnLst/>
              <a:rect l="l" t="t" r="r" b="b"/>
              <a:pathLst>
                <a:path w="152400" h="609600">
                  <a:moveTo>
                    <a:pt x="0" y="0"/>
                  </a:moveTo>
                  <a:lnTo>
                    <a:pt x="0" y="609600"/>
                  </a:lnTo>
                  <a:lnTo>
                    <a:pt x="152400" y="609600"/>
                  </a:lnTo>
                  <a:lnTo>
                    <a:pt x="1524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61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21339" y="4060444"/>
              <a:ext cx="1689735" cy="457200"/>
            </a:xfrm>
            <a:custGeom>
              <a:avLst/>
              <a:gdLst/>
              <a:ahLst/>
              <a:cxnLst/>
              <a:rect l="l" t="t" r="r" b="b"/>
              <a:pathLst>
                <a:path w="1689735" h="457200">
                  <a:moveTo>
                    <a:pt x="1308354" y="304800"/>
                  </a:moveTo>
                  <a:lnTo>
                    <a:pt x="1308354" y="152400"/>
                  </a:lnTo>
                  <a:lnTo>
                    <a:pt x="0" y="152400"/>
                  </a:lnTo>
                  <a:lnTo>
                    <a:pt x="0" y="304800"/>
                  </a:lnTo>
                  <a:lnTo>
                    <a:pt x="1308354" y="304800"/>
                  </a:lnTo>
                  <a:close/>
                </a:path>
                <a:path w="1689735" h="457200">
                  <a:moveTo>
                    <a:pt x="1689353" y="228600"/>
                  </a:moveTo>
                  <a:lnTo>
                    <a:pt x="1232153" y="0"/>
                  </a:lnTo>
                  <a:lnTo>
                    <a:pt x="1232153" y="152400"/>
                  </a:lnTo>
                  <a:lnTo>
                    <a:pt x="1308354" y="152400"/>
                  </a:lnTo>
                  <a:lnTo>
                    <a:pt x="1308354" y="419099"/>
                  </a:lnTo>
                  <a:lnTo>
                    <a:pt x="1689353" y="228600"/>
                  </a:lnTo>
                  <a:close/>
                </a:path>
                <a:path w="1689735" h="457200">
                  <a:moveTo>
                    <a:pt x="1308354" y="419099"/>
                  </a:moveTo>
                  <a:lnTo>
                    <a:pt x="1308354" y="304800"/>
                  </a:lnTo>
                  <a:lnTo>
                    <a:pt x="1232153" y="304800"/>
                  </a:lnTo>
                  <a:lnTo>
                    <a:pt x="1232153" y="457200"/>
                  </a:lnTo>
                  <a:lnTo>
                    <a:pt x="1308354" y="419099"/>
                  </a:lnTo>
                  <a:close/>
                </a:path>
              </a:pathLst>
            </a:custGeom>
            <a:solidFill>
              <a:srgbClr val="0161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845089" y="4089401"/>
            <a:ext cx="1268095" cy="339837"/>
          </a:xfrm>
          <a:prstGeom prst="rect">
            <a:avLst/>
          </a:prstGeom>
          <a:ln w="9525">
            <a:solidFill>
              <a:srgbClr val="010101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96520">
              <a:spcBef>
                <a:spcPts val="370"/>
              </a:spcBef>
            </a:pPr>
            <a:r>
              <a:rPr sz="1900" spc="25" dirty="0">
                <a:latin typeface="Tahoma"/>
                <a:cs typeface="Tahoma"/>
              </a:rPr>
              <a:t>predictivo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650535" y="4681473"/>
            <a:ext cx="7526655" cy="457200"/>
          </a:xfrm>
          <a:custGeom>
            <a:avLst/>
            <a:gdLst/>
            <a:ahLst/>
            <a:cxnLst/>
            <a:rect l="l" t="t" r="r" b="b"/>
            <a:pathLst>
              <a:path w="7526655" h="457200">
                <a:moveTo>
                  <a:pt x="7145273" y="304800"/>
                </a:moveTo>
                <a:lnTo>
                  <a:pt x="7145273" y="152400"/>
                </a:lnTo>
                <a:lnTo>
                  <a:pt x="0" y="152400"/>
                </a:lnTo>
                <a:lnTo>
                  <a:pt x="0" y="304800"/>
                </a:lnTo>
                <a:lnTo>
                  <a:pt x="7145273" y="304800"/>
                </a:lnTo>
                <a:close/>
              </a:path>
              <a:path w="7526655" h="457200">
                <a:moveTo>
                  <a:pt x="7526261" y="228600"/>
                </a:moveTo>
                <a:lnTo>
                  <a:pt x="7069061" y="0"/>
                </a:lnTo>
                <a:lnTo>
                  <a:pt x="7069061" y="152400"/>
                </a:lnTo>
                <a:lnTo>
                  <a:pt x="7145273" y="152400"/>
                </a:lnTo>
                <a:lnTo>
                  <a:pt x="7145273" y="419093"/>
                </a:lnTo>
                <a:lnTo>
                  <a:pt x="7526261" y="228600"/>
                </a:lnTo>
                <a:close/>
              </a:path>
              <a:path w="7526655" h="457200">
                <a:moveTo>
                  <a:pt x="7145273" y="419093"/>
                </a:moveTo>
                <a:lnTo>
                  <a:pt x="7145273" y="304800"/>
                </a:lnTo>
                <a:lnTo>
                  <a:pt x="7069061" y="304800"/>
                </a:lnTo>
                <a:lnTo>
                  <a:pt x="7069061" y="457200"/>
                </a:lnTo>
                <a:lnTo>
                  <a:pt x="7145273" y="419093"/>
                </a:lnTo>
                <a:close/>
              </a:path>
            </a:pathLst>
          </a:custGeom>
          <a:solidFill>
            <a:srgbClr val="0161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409231" y="5195824"/>
            <a:ext cx="2273935" cy="339837"/>
          </a:xfrm>
          <a:prstGeom prst="rect">
            <a:avLst/>
          </a:prstGeom>
          <a:ln w="9525">
            <a:solidFill>
              <a:srgbClr val="010101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96520">
              <a:spcBef>
                <a:spcPts val="370"/>
              </a:spcBef>
            </a:pPr>
            <a:r>
              <a:rPr sz="1900" spc="15" dirty="0">
                <a:latin typeface="Tahoma"/>
                <a:cs typeface="Tahoma"/>
              </a:rPr>
              <a:t>Avance</a:t>
            </a:r>
            <a:r>
              <a:rPr sz="1900" spc="-140" dirty="0">
                <a:latin typeface="Tahoma"/>
                <a:cs typeface="Tahoma"/>
              </a:rPr>
              <a:t> </a:t>
            </a:r>
            <a:r>
              <a:rPr sz="1900" spc="30" dirty="0">
                <a:latin typeface="Tahoma"/>
                <a:cs typeface="Tahoma"/>
              </a:rPr>
              <a:t>tecnológico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855" algn="l"/>
              </a:tabLst>
            </a:pPr>
            <a:r>
              <a:rPr spc="-5" dirty="0"/>
              <a:t>3.1.	</a:t>
            </a:r>
            <a:r>
              <a:rPr dirty="0"/>
              <a:t>GESTION</a:t>
            </a:r>
            <a:r>
              <a:rPr spc="-20" dirty="0"/>
              <a:t> </a:t>
            </a:r>
            <a:r>
              <a:rPr spc="-5" dirty="0"/>
              <a:t>DEL</a:t>
            </a:r>
            <a:r>
              <a:rPr spc="-20" dirty="0"/>
              <a:t> </a:t>
            </a:r>
            <a:r>
              <a:rPr dirty="0"/>
              <a:t>MANTENIMIENTO.</a:t>
            </a:r>
            <a:r>
              <a:rPr spc="-20" dirty="0"/>
              <a:t> </a:t>
            </a:r>
            <a:r>
              <a:rPr dirty="0"/>
              <a:t>Evolución</a:t>
            </a:r>
            <a:r>
              <a:rPr spc="-20" dirty="0"/>
              <a:t> </a:t>
            </a:r>
            <a:r>
              <a:rPr spc="-5" dirty="0"/>
              <a:t>del</a:t>
            </a:r>
            <a:r>
              <a:rPr spc="-20" dirty="0"/>
              <a:t> </a:t>
            </a:r>
            <a:r>
              <a:rPr dirty="0"/>
              <a:t>mantenimiento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4429" y="1144524"/>
            <a:ext cx="8169275" cy="5006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MANTENIMIENTO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BASADO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CONDICION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(CBM)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850" dirty="0">
              <a:latin typeface="Arial"/>
              <a:cs typeface="Arial"/>
            </a:endParaRPr>
          </a:p>
          <a:p>
            <a:pPr marL="12700" marR="5080"/>
            <a:r>
              <a:rPr b="1" dirty="0">
                <a:latin typeface="Arial"/>
                <a:cs typeface="Arial"/>
              </a:rPr>
              <a:t>Objetivo: </a:t>
            </a:r>
            <a:r>
              <a:rPr b="1" spc="-5" dirty="0">
                <a:latin typeface="Arial"/>
                <a:cs typeface="Arial"/>
              </a:rPr>
              <a:t>actuar solo en </a:t>
            </a:r>
            <a:r>
              <a:rPr b="1" dirty="0">
                <a:latin typeface="Arial"/>
                <a:cs typeface="Arial"/>
              </a:rPr>
              <a:t>los </a:t>
            </a:r>
            <a:r>
              <a:rPr b="1" spc="-5" dirty="0">
                <a:latin typeface="Arial"/>
                <a:cs typeface="Arial"/>
              </a:rPr>
              <a:t>equipos </a:t>
            </a:r>
            <a:r>
              <a:rPr b="1" dirty="0">
                <a:latin typeface="Arial"/>
                <a:cs typeface="Arial"/>
              </a:rPr>
              <a:t>que lo necesitan</a:t>
            </a:r>
            <a:r>
              <a:rPr b="1" dirty="0">
                <a:latin typeface="Arial"/>
                <a:cs typeface="Arial"/>
              </a:rPr>
              <a:t>, </a:t>
            </a:r>
            <a:r>
              <a:rPr b="1" dirty="0" err="1" smtClean="0">
                <a:latin typeface="Arial"/>
                <a:cs typeface="Arial"/>
              </a:rPr>
              <a:t>independientemente</a:t>
            </a:r>
            <a:r>
              <a:rPr lang="es-ES" b="1" dirty="0" smtClean="0">
                <a:latin typeface="Arial"/>
                <a:cs typeface="Arial"/>
              </a:rPr>
              <a:t> </a:t>
            </a:r>
            <a:r>
              <a:rPr b="1" dirty="0" smtClean="0">
                <a:latin typeface="Arial"/>
                <a:cs typeface="Arial"/>
              </a:rPr>
              <a:t>del </a:t>
            </a:r>
            <a:r>
              <a:rPr b="1" spc="-5" dirty="0">
                <a:latin typeface="Arial"/>
                <a:cs typeface="Arial"/>
              </a:rPr>
              <a:t>tiempo transcurrido entre revisiones, </a:t>
            </a:r>
            <a:r>
              <a:rPr b="1" dirty="0">
                <a:latin typeface="Arial"/>
                <a:cs typeface="Arial"/>
              </a:rPr>
              <a:t>para </a:t>
            </a:r>
            <a:r>
              <a:rPr b="1" spc="-5" dirty="0">
                <a:latin typeface="Arial"/>
                <a:cs typeface="Arial"/>
              </a:rPr>
              <a:t>mantener </a:t>
            </a:r>
            <a:r>
              <a:rPr b="1" spc="-5" dirty="0" err="1">
                <a:latin typeface="Arial"/>
                <a:cs typeface="Arial"/>
              </a:rPr>
              <a:t>sus</a:t>
            </a:r>
            <a:r>
              <a:rPr b="1" spc="-5" dirty="0">
                <a:latin typeface="Arial"/>
                <a:cs typeface="Arial"/>
              </a:rPr>
              <a:t> </a:t>
            </a:r>
            <a:r>
              <a:rPr b="1" spc="-5" dirty="0" err="1" smtClean="0">
                <a:latin typeface="Arial"/>
                <a:cs typeface="Arial"/>
              </a:rPr>
              <a:t>condiciones</a:t>
            </a:r>
            <a:r>
              <a:rPr lang="es-ES" b="1" spc="-5" dirty="0" smtClean="0">
                <a:latin typeface="Arial"/>
                <a:cs typeface="Arial"/>
              </a:rPr>
              <a:t> </a:t>
            </a:r>
            <a:r>
              <a:rPr b="1" dirty="0" err="1" smtClean="0">
                <a:latin typeface="Arial"/>
                <a:cs typeface="Arial"/>
              </a:rPr>
              <a:t>nominales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850" dirty="0">
              <a:latin typeface="Arial"/>
              <a:cs typeface="Arial"/>
            </a:endParaRPr>
          </a:p>
          <a:p>
            <a:pPr marL="12700" marR="504825"/>
            <a:r>
              <a:rPr b="1" spc="-5" dirty="0">
                <a:latin typeface="Arial"/>
                <a:cs typeface="Arial"/>
              </a:rPr>
              <a:t>Alcance: realización </a:t>
            </a:r>
            <a:r>
              <a:rPr b="1" dirty="0">
                <a:latin typeface="Arial"/>
                <a:cs typeface="Arial"/>
              </a:rPr>
              <a:t>de </a:t>
            </a:r>
            <a:r>
              <a:rPr b="1" spc="-5" dirty="0">
                <a:latin typeface="Arial"/>
                <a:cs typeface="Arial"/>
              </a:rPr>
              <a:t>ensayos predictivos para evaluar el </a:t>
            </a:r>
            <a:r>
              <a:rPr b="1" spc="-5" dirty="0" err="1">
                <a:latin typeface="Arial"/>
                <a:cs typeface="Arial"/>
              </a:rPr>
              <a:t>estado</a:t>
            </a:r>
            <a:r>
              <a:rPr b="1" spc="-5" dirty="0">
                <a:latin typeface="Arial"/>
                <a:cs typeface="Arial"/>
              </a:rPr>
              <a:t> </a:t>
            </a:r>
            <a:r>
              <a:rPr b="1" dirty="0" smtClean="0">
                <a:latin typeface="Arial"/>
                <a:cs typeface="Arial"/>
              </a:rPr>
              <a:t>del</a:t>
            </a:r>
            <a:r>
              <a:rPr lang="es-ES" b="1" dirty="0" smtClean="0">
                <a:latin typeface="Arial"/>
                <a:cs typeface="Arial"/>
              </a:rPr>
              <a:t> </a:t>
            </a:r>
            <a:r>
              <a:rPr b="1" spc="-5" dirty="0" err="1" smtClean="0">
                <a:latin typeface="Arial"/>
                <a:cs typeface="Arial"/>
              </a:rPr>
              <a:t>equipo</a:t>
            </a:r>
            <a:endParaRPr dirty="0">
              <a:latin typeface="Arial"/>
              <a:cs typeface="Arial"/>
            </a:endParaRPr>
          </a:p>
          <a:p>
            <a:pPr marL="12700" marR="136525">
              <a:lnSpc>
                <a:spcPts val="4510"/>
              </a:lnSpc>
              <a:spcBef>
                <a:spcPts val="360"/>
              </a:spcBef>
            </a:pPr>
            <a:r>
              <a:rPr b="1" spc="-5" dirty="0">
                <a:latin typeface="Arial"/>
                <a:cs typeface="Arial"/>
              </a:rPr>
              <a:t>Coste: fijo </a:t>
            </a:r>
            <a:r>
              <a:rPr b="1" dirty="0">
                <a:latin typeface="Arial"/>
                <a:cs typeface="Arial"/>
              </a:rPr>
              <a:t>y </a:t>
            </a:r>
            <a:r>
              <a:rPr b="1" spc="-5" dirty="0">
                <a:latin typeface="Arial"/>
                <a:cs typeface="Arial"/>
              </a:rPr>
              <a:t>conocido en ensayos </a:t>
            </a:r>
            <a:r>
              <a:rPr b="1" dirty="0">
                <a:latin typeface="Arial"/>
                <a:cs typeface="Arial"/>
              </a:rPr>
              <a:t>predictivos y </a:t>
            </a:r>
            <a:r>
              <a:rPr b="1" spc="-5" dirty="0">
                <a:latin typeface="Arial"/>
                <a:cs typeface="Arial"/>
              </a:rPr>
              <a:t>variable </a:t>
            </a:r>
            <a:r>
              <a:rPr b="1" spc="-5" dirty="0" err="1">
                <a:latin typeface="Arial"/>
                <a:cs typeface="Arial"/>
              </a:rPr>
              <a:t>según</a:t>
            </a:r>
            <a:r>
              <a:rPr b="1" spc="-5" dirty="0">
                <a:latin typeface="Arial"/>
                <a:cs typeface="Arial"/>
              </a:rPr>
              <a:t> </a:t>
            </a:r>
            <a:r>
              <a:rPr b="1" spc="-5" dirty="0" err="1" smtClean="0">
                <a:latin typeface="Arial"/>
                <a:cs typeface="Arial"/>
              </a:rPr>
              <a:t>anomalías</a:t>
            </a:r>
            <a:r>
              <a:rPr lang="es-ES" b="1" spc="-5" dirty="0" smtClean="0">
                <a:latin typeface="Arial"/>
                <a:cs typeface="Arial"/>
              </a:rPr>
              <a:t> </a:t>
            </a:r>
            <a:r>
              <a:rPr b="1" u="heavy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MANTENIMIENTO</a:t>
            </a:r>
            <a:r>
              <a:rPr b="1" u="heavy" spc="-1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BASADO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 FIABILIDAD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(RCM)</a:t>
            </a:r>
            <a:endParaRPr dirty="0">
              <a:latin typeface="Arial"/>
              <a:cs typeface="Arial"/>
            </a:endParaRPr>
          </a:p>
          <a:p>
            <a:pPr marL="12700" marR="756285">
              <a:lnSpc>
                <a:spcPct val="110000"/>
              </a:lnSpc>
              <a:spcBef>
                <a:spcPts val="645"/>
              </a:spcBef>
            </a:pPr>
            <a:r>
              <a:rPr b="1" dirty="0">
                <a:latin typeface="Arial"/>
                <a:cs typeface="Arial"/>
              </a:rPr>
              <a:t>Objetivo: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identificar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modos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lang="es-ES" b="1" dirty="0" smtClean="0">
                <a:latin typeface="Arial"/>
                <a:cs typeface="Arial"/>
              </a:rPr>
              <a:t>falla</a:t>
            </a:r>
            <a:r>
              <a:rPr b="1" spc="-10" dirty="0" smtClean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equipos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utilizar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dirty="0" err="1">
                <a:latin typeface="Arial"/>
                <a:cs typeface="Arial"/>
              </a:rPr>
              <a:t>técnicas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 smtClean="0">
                <a:latin typeface="Arial"/>
                <a:cs typeface="Arial"/>
              </a:rPr>
              <a:t>de</a:t>
            </a:r>
            <a:r>
              <a:rPr lang="es-ES" b="1" dirty="0" smtClean="0">
                <a:latin typeface="Arial"/>
                <a:cs typeface="Arial"/>
              </a:rPr>
              <a:t> </a:t>
            </a:r>
            <a:r>
              <a:rPr b="1" spc="-5" dirty="0" err="1" smtClean="0">
                <a:latin typeface="Arial"/>
                <a:cs typeface="Arial"/>
              </a:rPr>
              <a:t>mantenimiento</a:t>
            </a:r>
            <a:r>
              <a:rPr b="1" spc="-10" dirty="0" smtClean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que </a:t>
            </a:r>
            <a:r>
              <a:rPr b="1" spc="-5" dirty="0">
                <a:latin typeface="Arial"/>
                <a:cs typeface="Arial"/>
              </a:rPr>
              <a:t>eviten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cada modo</a:t>
            </a:r>
            <a:r>
              <a:rPr b="1" spc="-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5" dirty="0">
                <a:latin typeface="Arial"/>
                <a:cs typeface="Arial"/>
              </a:rPr>
              <a:t> </a:t>
            </a:r>
            <a:r>
              <a:rPr lang="es-ES" b="1" spc="-5" dirty="0" smtClean="0">
                <a:latin typeface="Arial"/>
                <a:cs typeface="Arial"/>
              </a:rPr>
              <a:t>falla</a:t>
            </a:r>
            <a:endParaRPr dirty="0">
              <a:latin typeface="Arial"/>
              <a:cs typeface="Arial"/>
            </a:endParaRPr>
          </a:p>
          <a:p>
            <a:pPr marL="12700" marR="1800225">
              <a:lnSpc>
                <a:spcPct val="165600"/>
              </a:lnSpc>
            </a:pPr>
            <a:r>
              <a:rPr b="1" spc="-5" dirty="0">
                <a:latin typeface="Arial"/>
                <a:cs typeface="Arial"/>
              </a:rPr>
              <a:t>Alcance: </a:t>
            </a:r>
            <a:r>
              <a:rPr b="1" dirty="0">
                <a:latin typeface="Arial"/>
                <a:cs typeface="Arial"/>
              </a:rPr>
              <a:t>plan de </a:t>
            </a:r>
            <a:r>
              <a:rPr b="1" spc="-5" dirty="0">
                <a:latin typeface="Arial"/>
                <a:cs typeface="Arial"/>
              </a:rPr>
              <a:t>mantenimiento </a:t>
            </a:r>
            <a:r>
              <a:rPr b="1" dirty="0">
                <a:latin typeface="Arial"/>
                <a:cs typeface="Arial"/>
              </a:rPr>
              <a:t>personalizado </a:t>
            </a:r>
            <a:r>
              <a:rPr b="1" dirty="0" err="1">
                <a:latin typeface="Arial"/>
                <a:cs typeface="Arial"/>
              </a:rPr>
              <a:t>por</a:t>
            </a:r>
            <a:r>
              <a:rPr b="1" dirty="0">
                <a:latin typeface="Arial"/>
                <a:cs typeface="Arial"/>
              </a:rPr>
              <a:t> </a:t>
            </a:r>
            <a:r>
              <a:rPr b="1" spc="-5" dirty="0" err="1" smtClean="0">
                <a:latin typeface="Arial"/>
                <a:cs typeface="Arial"/>
              </a:rPr>
              <a:t>equipo</a:t>
            </a:r>
            <a:r>
              <a:rPr lang="es-ES" b="1" spc="-5" dirty="0" smtClean="0">
                <a:latin typeface="Arial"/>
                <a:cs typeface="Arial"/>
              </a:rPr>
              <a:t> </a:t>
            </a:r>
            <a:r>
              <a:rPr b="1" spc="-5" dirty="0" err="1" smtClean="0">
                <a:latin typeface="Arial"/>
                <a:cs typeface="Arial"/>
              </a:rPr>
              <a:t>Coste</a:t>
            </a:r>
            <a:r>
              <a:rPr b="1" spc="-5" dirty="0">
                <a:latin typeface="Arial"/>
                <a:cs typeface="Arial"/>
              </a:rPr>
              <a:t>: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el mínimo </a:t>
            </a:r>
            <a:r>
              <a:rPr b="1" dirty="0">
                <a:latin typeface="Arial"/>
                <a:cs typeface="Arial"/>
              </a:rPr>
              <a:t>posible</a:t>
            </a:r>
            <a:endParaRPr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855" algn="l"/>
              </a:tabLst>
            </a:pPr>
            <a:r>
              <a:rPr spc="-5" dirty="0"/>
              <a:t>3.1.	</a:t>
            </a:r>
            <a:r>
              <a:rPr dirty="0"/>
              <a:t>GESTION</a:t>
            </a:r>
            <a:r>
              <a:rPr spc="-20" dirty="0"/>
              <a:t> </a:t>
            </a:r>
            <a:r>
              <a:rPr spc="-5" dirty="0"/>
              <a:t>DEL</a:t>
            </a:r>
            <a:r>
              <a:rPr spc="-20" dirty="0"/>
              <a:t> </a:t>
            </a:r>
            <a:r>
              <a:rPr dirty="0"/>
              <a:t>MANTENIMIENTO.</a:t>
            </a:r>
            <a:r>
              <a:rPr spc="-20" dirty="0"/>
              <a:t> </a:t>
            </a:r>
            <a:r>
              <a:rPr dirty="0"/>
              <a:t>Evolución</a:t>
            </a:r>
            <a:r>
              <a:rPr spc="-20" dirty="0"/>
              <a:t> </a:t>
            </a:r>
            <a:r>
              <a:rPr spc="-5" dirty="0"/>
              <a:t>del</a:t>
            </a:r>
            <a:r>
              <a:rPr spc="-20" dirty="0"/>
              <a:t> </a:t>
            </a:r>
            <a:r>
              <a:rPr dirty="0"/>
              <a:t>mantenimiento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4428" y="1144523"/>
            <a:ext cx="8344534" cy="28058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MANTENIMIENTO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BASADO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EL</a:t>
            </a:r>
            <a:r>
              <a:rPr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RIESGO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(RBI)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850" dirty="0">
              <a:latin typeface="Arial"/>
              <a:cs typeface="Arial"/>
            </a:endParaRPr>
          </a:p>
          <a:p>
            <a:pPr marL="12700" marR="5080"/>
            <a:r>
              <a:rPr b="1" dirty="0">
                <a:latin typeface="Arial"/>
                <a:cs typeface="Arial"/>
              </a:rPr>
              <a:t>Objetivo: priorizar las </a:t>
            </a:r>
            <a:r>
              <a:rPr b="1" spc="-5" dirty="0">
                <a:latin typeface="Arial"/>
                <a:cs typeface="Arial"/>
              </a:rPr>
              <a:t>actuaciones </a:t>
            </a:r>
            <a:r>
              <a:rPr b="1" dirty="0">
                <a:latin typeface="Arial"/>
                <a:cs typeface="Arial"/>
              </a:rPr>
              <a:t>de </a:t>
            </a:r>
            <a:r>
              <a:rPr b="1" spc="-5" dirty="0">
                <a:latin typeface="Arial"/>
                <a:cs typeface="Arial"/>
              </a:rPr>
              <a:t>mantenimiento en </a:t>
            </a:r>
            <a:r>
              <a:rPr b="1" dirty="0">
                <a:latin typeface="Arial"/>
                <a:cs typeface="Arial"/>
              </a:rPr>
              <a:t>función</a:t>
            </a:r>
            <a:r>
              <a:rPr b="1" dirty="0">
                <a:latin typeface="Arial"/>
                <a:cs typeface="Arial"/>
              </a:rPr>
              <a:t> de </a:t>
            </a:r>
            <a:r>
              <a:rPr b="1" dirty="0" smtClean="0">
                <a:latin typeface="Arial"/>
                <a:cs typeface="Arial"/>
              </a:rPr>
              <a:t>la</a:t>
            </a:r>
            <a:r>
              <a:rPr lang="es-ES" b="1" dirty="0" smtClean="0">
                <a:latin typeface="Arial"/>
                <a:cs typeface="Arial"/>
              </a:rPr>
              <a:t> </a:t>
            </a:r>
            <a:r>
              <a:rPr b="1" dirty="0" err="1" smtClean="0">
                <a:latin typeface="Arial"/>
                <a:cs typeface="Arial"/>
              </a:rPr>
              <a:t>probabilidad</a:t>
            </a:r>
            <a:r>
              <a:rPr b="1" dirty="0" smtClean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 </a:t>
            </a:r>
            <a:r>
              <a:rPr lang="es-ES" b="1" dirty="0" smtClean="0">
                <a:latin typeface="Arial"/>
                <a:cs typeface="Arial"/>
              </a:rPr>
              <a:t>falla</a:t>
            </a:r>
            <a:r>
              <a:rPr b="1" dirty="0" smtClean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del </a:t>
            </a:r>
            <a:r>
              <a:rPr b="1" spc="-5" dirty="0">
                <a:latin typeface="Arial"/>
                <a:cs typeface="Arial"/>
              </a:rPr>
              <a:t>equipo </a:t>
            </a:r>
            <a:r>
              <a:rPr b="1" dirty="0">
                <a:latin typeface="Arial"/>
                <a:cs typeface="Arial"/>
              </a:rPr>
              <a:t>y de las </a:t>
            </a:r>
            <a:r>
              <a:rPr b="1" spc="-5" dirty="0">
                <a:latin typeface="Arial"/>
                <a:cs typeface="Arial"/>
              </a:rPr>
              <a:t>repercusiones </a:t>
            </a:r>
            <a:r>
              <a:rPr b="1" dirty="0">
                <a:latin typeface="Arial"/>
                <a:cs typeface="Arial"/>
              </a:rPr>
              <a:t>que </a:t>
            </a:r>
            <a:r>
              <a:rPr b="1" spc="-5" dirty="0">
                <a:latin typeface="Arial"/>
                <a:cs typeface="Arial"/>
              </a:rPr>
              <a:t>tenga </a:t>
            </a:r>
            <a:r>
              <a:rPr b="1" dirty="0" err="1">
                <a:latin typeface="Arial"/>
                <a:cs typeface="Arial"/>
              </a:rPr>
              <a:t>dicho</a:t>
            </a:r>
            <a:r>
              <a:rPr b="1" dirty="0">
                <a:latin typeface="Arial"/>
                <a:cs typeface="Arial"/>
              </a:rPr>
              <a:t> </a:t>
            </a:r>
            <a:r>
              <a:rPr lang="es-ES" b="1" spc="-5" dirty="0" smtClean="0">
                <a:latin typeface="Arial"/>
                <a:cs typeface="Arial"/>
              </a:rPr>
              <a:t>falla </a:t>
            </a:r>
            <a:r>
              <a:rPr b="1" spc="-5" dirty="0" err="1" smtClean="0">
                <a:latin typeface="Arial"/>
                <a:cs typeface="Arial"/>
              </a:rPr>
              <a:t>tanto</a:t>
            </a:r>
            <a:r>
              <a:rPr b="1" spc="-10" dirty="0" smtClean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económicas como sociales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850" dirty="0">
              <a:latin typeface="Arial"/>
              <a:cs typeface="Arial"/>
            </a:endParaRPr>
          </a:p>
          <a:p>
            <a:pPr marL="12700" marR="133985"/>
            <a:r>
              <a:rPr b="1" spc="-5" dirty="0">
                <a:latin typeface="Arial"/>
                <a:cs typeface="Arial"/>
              </a:rPr>
              <a:t>Alcance: calcular matriz </a:t>
            </a:r>
            <a:r>
              <a:rPr b="1" dirty="0">
                <a:latin typeface="Arial"/>
                <a:cs typeface="Arial"/>
              </a:rPr>
              <a:t>de probabilidad</a:t>
            </a:r>
            <a:r>
              <a:rPr b="1" dirty="0">
                <a:latin typeface="Arial"/>
                <a:cs typeface="Arial"/>
              </a:rPr>
              <a:t> de </a:t>
            </a:r>
            <a:r>
              <a:rPr lang="es-ES" b="1" spc="-5" dirty="0" smtClean="0">
                <a:latin typeface="Arial"/>
                <a:cs typeface="Arial"/>
              </a:rPr>
              <a:t>falla</a:t>
            </a:r>
            <a:r>
              <a:rPr b="1" spc="-5" dirty="0" smtClean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 </a:t>
            </a:r>
            <a:r>
              <a:rPr b="1" spc="-5" dirty="0">
                <a:latin typeface="Arial"/>
                <a:cs typeface="Arial"/>
              </a:rPr>
              <a:t>severidad </a:t>
            </a:r>
            <a:r>
              <a:rPr b="1" dirty="0">
                <a:latin typeface="Arial"/>
                <a:cs typeface="Arial"/>
              </a:rPr>
              <a:t>del </a:t>
            </a:r>
            <a:r>
              <a:rPr b="1" spc="-5" dirty="0" err="1">
                <a:latin typeface="Arial"/>
                <a:cs typeface="Arial"/>
              </a:rPr>
              <a:t>mismo</a:t>
            </a:r>
            <a:r>
              <a:rPr b="1" spc="-5" dirty="0">
                <a:latin typeface="Arial"/>
                <a:cs typeface="Arial"/>
              </a:rPr>
              <a:t> </a:t>
            </a:r>
            <a:r>
              <a:rPr b="1" dirty="0" err="1" smtClean="0">
                <a:latin typeface="Arial"/>
                <a:cs typeface="Arial"/>
              </a:rPr>
              <a:t>por</a:t>
            </a:r>
            <a:r>
              <a:rPr lang="es-ES" b="1" dirty="0" smtClean="0">
                <a:latin typeface="Arial"/>
                <a:cs typeface="Arial"/>
              </a:rPr>
              <a:t> </a:t>
            </a:r>
            <a:r>
              <a:rPr b="1" spc="-5" dirty="0" err="1" smtClean="0">
                <a:latin typeface="Arial"/>
                <a:cs typeface="Arial"/>
              </a:rPr>
              <a:t>equipo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850" dirty="0">
              <a:latin typeface="Arial"/>
              <a:cs typeface="Arial"/>
            </a:endParaRPr>
          </a:p>
          <a:p>
            <a:pPr marL="12700"/>
            <a:r>
              <a:rPr b="1" spc="-5" dirty="0">
                <a:latin typeface="Arial"/>
                <a:cs typeface="Arial"/>
              </a:rPr>
              <a:t>Coste: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el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mínimo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posible</a:t>
            </a:r>
            <a:endParaRPr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9000" y="1248918"/>
            <a:ext cx="7912734" cy="4483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Obligación</a:t>
            </a:r>
            <a:r>
              <a:rPr b="1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legal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2700" marR="5080"/>
            <a:r>
              <a:rPr spc="-5" dirty="0">
                <a:latin typeface="Arial MT"/>
                <a:cs typeface="Arial MT"/>
              </a:rPr>
              <a:t>La legislación </a:t>
            </a:r>
            <a:r>
              <a:rPr dirty="0">
                <a:latin typeface="Arial MT"/>
                <a:cs typeface="Arial MT"/>
              </a:rPr>
              <a:t>sobre </a:t>
            </a:r>
            <a:r>
              <a:rPr spc="-5" dirty="0">
                <a:latin typeface="Arial MT"/>
                <a:cs typeface="Arial MT"/>
              </a:rPr>
              <a:t>instalaciones eléctricas establece que </a:t>
            </a:r>
            <a:r>
              <a:rPr dirty="0">
                <a:latin typeface="Arial MT"/>
                <a:cs typeface="Arial MT"/>
              </a:rPr>
              <a:t>toda </a:t>
            </a:r>
            <a:r>
              <a:rPr spc="-5" dirty="0" err="1">
                <a:latin typeface="Arial MT"/>
                <a:cs typeface="Arial MT"/>
              </a:rPr>
              <a:t>instalación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más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1.000 </a:t>
            </a:r>
            <a:r>
              <a:rPr dirty="0">
                <a:latin typeface="Arial MT"/>
                <a:cs typeface="Arial MT"/>
              </a:rPr>
              <a:t>V </a:t>
            </a:r>
            <a:r>
              <a:rPr spc="-5" dirty="0">
                <a:latin typeface="Arial MT"/>
                <a:cs typeface="Arial MT"/>
              </a:rPr>
              <a:t>debe </a:t>
            </a:r>
            <a:r>
              <a:rPr dirty="0">
                <a:latin typeface="Arial MT"/>
                <a:cs typeface="Arial MT"/>
              </a:rPr>
              <a:t>tener </a:t>
            </a:r>
            <a:r>
              <a:rPr spc="-5" dirty="0">
                <a:latin typeface="Arial MT"/>
                <a:cs typeface="Arial MT"/>
              </a:rPr>
              <a:t>un contrato de mantenimiento que asegure</a:t>
            </a:r>
            <a:r>
              <a:rPr spc="-5" dirty="0">
                <a:latin typeface="Arial MT"/>
                <a:cs typeface="Arial MT"/>
              </a:rPr>
              <a:t> que </a:t>
            </a:r>
            <a:r>
              <a:rPr spc="-5" dirty="0" smtClean="0">
                <a:latin typeface="Arial MT"/>
                <a:cs typeface="Arial MT"/>
              </a:rPr>
              <a:t>el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suministro</a:t>
            </a:r>
            <a:r>
              <a:rPr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se </a:t>
            </a:r>
            <a:r>
              <a:rPr dirty="0">
                <a:latin typeface="Arial MT"/>
                <a:cs typeface="Arial MT"/>
              </a:rPr>
              <a:t>realiza con </a:t>
            </a:r>
            <a:r>
              <a:rPr spc="-5" dirty="0">
                <a:latin typeface="Arial MT"/>
                <a:cs typeface="Arial MT"/>
              </a:rPr>
              <a:t>regularidad </a:t>
            </a:r>
            <a:r>
              <a:rPr dirty="0">
                <a:latin typeface="Arial MT"/>
                <a:cs typeface="Arial MT"/>
              </a:rPr>
              <a:t>y </a:t>
            </a:r>
            <a:r>
              <a:rPr spc="-5" dirty="0">
                <a:latin typeface="Arial MT"/>
                <a:cs typeface="Arial MT"/>
              </a:rPr>
              <a:t>en las necesarias </a:t>
            </a:r>
            <a:r>
              <a:rPr spc="-5" dirty="0" err="1">
                <a:latin typeface="Arial MT"/>
                <a:cs typeface="Arial MT"/>
              </a:rPr>
              <a:t>condiciones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5" dirty="0" smtClean="0">
                <a:latin typeface="Arial MT"/>
                <a:cs typeface="Arial MT"/>
              </a:rPr>
              <a:t>de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dirty="0" err="1" smtClean="0">
                <a:latin typeface="Arial MT"/>
                <a:cs typeface="Arial MT"/>
              </a:rPr>
              <a:t>seguridad</a:t>
            </a:r>
            <a:r>
              <a:rPr dirty="0" smtClean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(art. </a:t>
            </a:r>
            <a:r>
              <a:rPr spc="-5" dirty="0">
                <a:latin typeface="Arial MT"/>
                <a:cs typeface="Arial MT"/>
              </a:rPr>
              <a:t>12 del </a:t>
            </a:r>
            <a:r>
              <a:rPr dirty="0">
                <a:latin typeface="Arial MT"/>
                <a:cs typeface="Arial MT"/>
              </a:rPr>
              <a:t>reglamento sobre </a:t>
            </a:r>
            <a:r>
              <a:rPr spc="-5" dirty="0">
                <a:latin typeface="Arial MT"/>
                <a:cs typeface="Arial MT"/>
              </a:rPr>
              <a:t>Centrales eléctricas, </a:t>
            </a:r>
            <a:r>
              <a:rPr spc="-5" dirty="0" err="1">
                <a:latin typeface="Arial MT"/>
                <a:cs typeface="Arial MT"/>
              </a:rPr>
              <a:t>Subestaciones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 smtClean="0">
                <a:latin typeface="Arial MT"/>
                <a:cs typeface="Arial MT"/>
              </a:rPr>
              <a:t>y</a:t>
            </a:r>
            <a:r>
              <a:rPr lang="es-ES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Centros</a:t>
            </a:r>
            <a:r>
              <a:rPr spc="-5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 </a:t>
            </a:r>
            <a:r>
              <a:rPr dirty="0">
                <a:latin typeface="Arial MT"/>
                <a:cs typeface="Arial MT"/>
              </a:rPr>
              <a:t>Transformación y </a:t>
            </a:r>
            <a:r>
              <a:rPr spc="-5" dirty="0">
                <a:latin typeface="Arial MT"/>
                <a:cs typeface="Arial MT"/>
              </a:rPr>
              <a:t>art.92 del reglamento</a:t>
            </a:r>
            <a:r>
              <a:rPr spc="-5" dirty="0">
                <a:latin typeface="Arial MT"/>
                <a:cs typeface="Arial MT"/>
              </a:rPr>
              <a:t> de </a:t>
            </a:r>
            <a:r>
              <a:rPr spc="-5" dirty="0" err="1" smtClean="0">
                <a:latin typeface="Arial MT"/>
                <a:cs typeface="Arial MT"/>
              </a:rPr>
              <a:t>Verificaciones</a:t>
            </a:r>
            <a:r>
              <a:rPr lang="es-ES" spc="-5" dirty="0" smtClean="0">
                <a:latin typeface="Arial MT"/>
                <a:cs typeface="Arial MT"/>
              </a:rPr>
              <a:t> </a:t>
            </a:r>
            <a:r>
              <a:rPr spc="-5" dirty="0" err="1" smtClean="0">
                <a:latin typeface="Arial MT"/>
                <a:cs typeface="Arial MT"/>
              </a:rPr>
              <a:t>eléctricas</a:t>
            </a:r>
            <a:r>
              <a:rPr spc="-5" dirty="0">
                <a:latin typeface="Arial MT"/>
                <a:cs typeface="Arial MT"/>
              </a:rPr>
              <a:t>).</a:t>
            </a:r>
            <a:endParaRPr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 dirty="0">
              <a:latin typeface="Arial MT"/>
              <a:cs typeface="Arial MT"/>
            </a:endParaRPr>
          </a:p>
          <a:p>
            <a:pPr>
              <a:spcBef>
                <a:spcPts val="25"/>
              </a:spcBef>
            </a:pPr>
            <a:endParaRPr sz="1750" dirty="0">
              <a:latin typeface="Arial MT"/>
              <a:cs typeface="Arial MT"/>
            </a:endParaRPr>
          </a:p>
          <a:p>
            <a:pPr marL="12700">
              <a:spcBef>
                <a:spcPts val="5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Estrategia</a:t>
            </a:r>
            <a:r>
              <a:rPr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general</a:t>
            </a:r>
            <a:r>
              <a:rPr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mantenimiento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2700"/>
            <a:r>
              <a:rPr spc="-5" dirty="0">
                <a:latin typeface="Arial MT"/>
                <a:cs typeface="Arial MT"/>
              </a:rPr>
              <a:t>Cumplir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todos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los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aspectos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reglamentarios</a:t>
            </a:r>
            <a:endParaRPr dirty="0">
              <a:latin typeface="Arial MT"/>
              <a:cs typeface="Arial MT"/>
            </a:endParaRPr>
          </a:p>
          <a:p>
            <a:pPr marL="12700" marR="2125980"/>
            <a:r>
              <a:rPr dirty="0">
                <a:latin typeface="Arial MT"/>
                <a:cs typeface="Arial MT"/>
              </a:rPr>
              <a:t>Maximizar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fiabilidad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y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disponibilidad,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dirty="0" err="1">
                <a:latin typeface="Arial MT"/>
                <a:cs typeface="Arial MT"/>
              </a:rPr>
              <a:t>minimizando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lang="es-ES" dirty="0" smtClean="0">
                <a:latin typeface="Arial MT"/>
                <a:cs typeface="Arial MT"/>
              </a:rPr>
              <a:t>costos </a:t>
            </a:r>
            <a:r>
              <a:rPr dirty="0" err="1" smtClean="0">
                <a:latin typeface="Arial MT"/>
                <a:cs typeface="Arial MT"/>
              </a:rPr>
              <a:t>Alargar</a:t>
            </a:r>
            <a:r>
              <a:rPr spc="-10" dirty="0" smtClean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 </a:t>
            </a:r>
            <a:r>
              <a:rPr dirty="0">
                <a:latin typeface="Arial MT"/>
                <a:cs typeface="Arial MT"/>
              </a:rPr>
              <a:t>vida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útil 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las instalaciones</a:t>
            </a:r>
            <a:endParaRPr dirty="0">
              <a:latin typeface="Arial MT"/>
              <a:cs typeface="Arial MT"/>
            </a:endParaRPr>
          </a:p>
          <a:p>
            <a:pPr marL="12700">
              <a:spcBef>
                <a:spcPts val="10"/>
              </a:spcBef>
            </a:pPr>
            <a:r>
              <a:rPr spc="-5" dirty="0">
                <a:latin typeface="Arial MT"/>
                <a:cs typeface="Arial MT"/>
              </a:rPr>
              <a:t>Contribuir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cumplir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los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indicadores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calidad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suministro</a:t>
            </a:r>
            <a:endParaRPr dirty="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4" name="object 4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855" algn="l"/>
              </a:tabLst>
            </a:pPr>
            <a:r>
              <a:rPr spc="-5" dirty="0"/>
              <a:t>3.2.	</a:t>
            </a:r>
            <a:r>
              <a:rPr dirty="0"/>
              <a:t>GESTION</a:t>
            </a:r>
            <a:r>
              <a:rPr spc="-20" dirty="0"/>
              <a:t> </a:t>
            </a:r>
            <a:r>
              <a:rPr spc="-5" dirty="0"/>
              <a:t>DEL</a:t>
            </a:r>
            <a:r>
              <a:rPr spc="-20" dirty="0"/>
              <a:t> </a:t>
            </a:r>
            <a:r>
              <a:rPr dirty="0"/>
              <a:t>MANTENIMIENTO.</a:t>
            </a:r>
            <a:r>
              <a:rPr spc="-15" dirty="0"/>
              <a:t> </a:t>
            </a:r>
            <a:r>
              <a:rPr spc="-5" dirty="0"/>
              <a:t>Estrategias</a:t>
            </a:r>
            <a:r>
              <a:rPr spc="-15" dirty="0"/>
              <a:t> </a:t>
            </a:r>
            <a:r>
              <a:rPr spc="-5" dirty="0"/>
              <a:t>del</a:t>
            </a:r>
            <a:r>
              <a:rPr spc="-20" dirty="0"/>
              <a:t> </a:t>
            </a:r>
            <a:r>
              <a:rPr spc="-5" dirty="0"/>
              <a:t>mantenimiento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855" algn="l"/>
              </a:tabLst>
            </a:pPr>
            <a:r>
              <a:rPr spc="-5" dirty="0"/>
              <a:t>3.2.	</a:t>
            </a:r>
            <a:r>
              <a:rPr dirty="0"/>
              <a:t>GESTION</a:t>
            </a:r>
            <a:r>
              <a:rPr spc="-20" dirty="0"/>
              <a:t> </a:t>
            </a:r>
            <a:r>
              <a:rPr spc="-5" dirty="0"/>
              <a:t>DEL</a:t>
            </a:r>
            <a:r>
              <a:rPr spc="-20" dirty="0"/>
              <a:t> </a:t>
            </a:r>
            <a:r>
              <a:rPr dirty="0"/>
              <a:t>MANTENIMIENTO.</a:t>
            </a:r>
            <a:r>
              <a:rPr spc="-15" dirty="0"/>
              <a:t> </a:t>
            </a:r>
            <a:r>
              <a:rPr spc="-5" dirty="0"/>
              <a:t>Estrategias</a:t>
            </a:r>
            <a:r>
              <a:rPr spc="-15" dirty="0"/>
              <a:t> </a:t>
            </a:r>
            <a:r>
              <a:rPr spc="-5" dirty="0"/>
              <a:t>del</a:t>
            </a:r>
            <a:r>
              <a:rPr spc="-20" dirty="0"/>
              <a:t> </a:t>
            </a:r>
            <a:r>
              <a:rPr spc="-5" dirty="0"/>
              <a:t>mantenimiento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64854" y="1263396"/>
            <a:ext cx="7760334" cy="48054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CENTRAL</a:t>
            </a:r>
            <a:r>
              <a:rPr b="1" u="heavy" spc="-10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NUCLEAR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2700"/>
            <a:r>
              <a:rPr b="1" dirty="0">
                <a:latin typeface="Arial"/>
                <a:cs typeface="Arial"/>
              </a:rPr>
              <a:t>Objetivo</a:t>
            </a:r>
            <a:r>
              <a:rPr b="1" dirty="0">
                <a:latin typeface="Arial"/>
                <a:cs typeface="Arial"/>
              </a:rPr>
              <a:t>:</a:t>
            </a:r>
            <a:r>
              <a:rPr b="1" spc="-5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cero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lang="es-ES" b="1" spc="-5" dirty="0" smtClean="0">
                <a:latin typeface="Arial"/>
                <a:cs typeface="Arial"/>
              </a:rPr>
              <a:t>falla</a:t>
            </a:r>
            <a:r>
              <a:rPr b="1" spc="-5" dirty="0" smtClean="0">
                <a:latin typeface="Arial"/>
                <a:cs typeface="Arial"/>
              </a:rPr>
              <a:t>s</a:t>
            </a:r>
            <a:r>
              <a:rPr b="1" spc="-5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2700" marR="118110"/>
            <a:r>
              <a:rPr b="1" dirty="0">
                <a:latin typeface="Arial"/>
                <a:cs typeface="Arial"/>
              </a:rPr>
              <a:t>Estrategia: Máxima fiabilidad y </a:t>
            </a:r>
            <a:r>
              <a:rPr b="1" spc="-5" dirty="0">
                <a:latin typeface="Arial"/>
                <a:cs typeface="Arial"/>
              </a:rPr>
              <a:t>máxima </a:t>
            </a:r>
            <a:r>
              <a:rPr b="1" dirty="0">
                <a:latin typeface="Arial"/>
                <a:cs typeface="Arial"/>
              </a:rPr>
              <a:t>disponibilidad, </a:t>
            </a:r>
            <a:r>
              <a:rPr b="1" spc="-5" dirty="0">
                <a:latin typeface="Arial"/>
                <a:cs typeface="Arial"/>
              </a:rPr>
              <a:t>sin </a:t>
            </a:r>
            <a:r>
              <a:rPr b="1" spc="-5" dirty="0" err="1">
                <a:latin typeface="Arial"/>
                <a:cs typeface="Arial"/>
              </a:rPr>
              <a:t>mirar</a:t>
            </a:r>
            <a:r>
              <a:rPr b="1" spc="-5" dirty="0">
                <a:latin typeface="Arial"/>
                <a:cs typeface="Arial"/>
              </a:rPr>
              <a:t> </a:t>
            </a:r>
            <a:r>
              <a:rPr b="1" spc="-5" dirty="0" err="1" smtClean="0">
                <a:latin typeface="Arial"/>
                <a:cs typeface="Arial"/>
              </a:rPr>
              <a:t>coste</a:t>
            </a:r>
            <a:r>
              <a:rPr lang="es-ES" b="1" spc="-5" dirty="0" smtClean="0">
                <a:latin typeface="Arial"/>
                <a:cs typeface="Arial"/>
              </a:rPr>
              <a:t> </a:t>
            </a:r>
            <a:r>
              <a:rPr b="1" dirty="0" smtClean="0">
                <a:latin typeface="Arial"/>
                <a:cs typeface="Arial"/>
              </a:rPr>
              <a:t>de</a:t>
            </a:r>
            <a:r>
              <a:rPr b="1" spc="-10" dirty="0" smtClean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mantenimiento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850" dirty="0">
              <a:latin typeface="Arial"/>
              <a:cs typeface="Arial"/>
            </a:endParaRPr>
          </a:p>
          <a:p>
            <a:pPr marL="12700"/>
            <a:r>
              <a:rPr b="1" spc="-5" dirty="0">
                <a:latin typeface="Arial"/>
                <a:cs typeface="Arial"/>
              </a:rPr>
              <a:t>Renovación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equipos: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anterior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su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vida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útil</a:t>
            </a:r>
            <a:endParaRPr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1900" dirty="0">
              <a:latin typeface="Arial"/>
              <a:cs typeface="Arial"/>
            </a:endParaRPr>
          </a:p>
          <a:p>
            <a:pPr marL="12700"/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CENTRAL</a:t>
            </a:r>
            <a:r>
              <a:rPr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TERMICA</a:t>
            </a:r>
            <a:r>
              <a:rPr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</a:t>
            </a:r>
            <a:r>
              <a:rPr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HIDRAULICA</a:t>
            </a:r>
            <a:endParaRPr dirty="0">
              <a:latin typeface="Arial"/>
              <a:cs typeface="Arial"/>
            </a:endParaRPr>
          </a:p>
          <a:p>
            <a:pPr marL="12700">
              <a:spcBef>
                <a:spcPts val="1415"/>
              </a:spcBef>
            </a:pPr>
            <a:r>
              <a:rPr b="1" dirty="0">
                <a:latin typeface="Arial"/>
                <a:cs typeface="Arial"/>
              </a:rPr>
              <a:t>Objetivo</a:t>
            </a:r>
            <a:r>
              <a:rPr b="1" dirty="0">
                <a:latin typeface="Arial"/>
                <a:cs typeface="Arial"/>
              </a:rPr>
              <a:t>: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cero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lang="es-ES" b="1" spc="-5" dirty="0" smtClean="0">
                <a:latin typeface="Arial"/>
                <a:cs typeface="Arial"/>
              </a:rPr>
              <a:t>falla</a:t>
            </a:r>
            <a:r>
              <a:rPr b="1" spc="-5" dirty="0" smtClean="0">
                <a:latin typeface="Arial"/>
                <a:cs typeface="Arial"/>
              </a:rPr>
              <a:t>s</a:t>
            </a:r>
            <a:r>
              <a:rPr b="1" spc="-5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 marL="12700" marR="5080">
              <a:lnSpc>
                <a:spcPct val="110000"/>
              </a:lnSpc>
              <a:spcBef>
                <a:spcPts val="1200"/>
              </a:spcBef>
            </a:pPr>
            <a:r>
              <a:rPr b="1" dirty="0">
                <a:latin typeface="Arial"/>
                <a:cs typeface="Arial"/>
              </a:rPr>
              <a:t>Estrategia: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Máxima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fiabilidad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máxima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disponibilidad,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“mirando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 err="1">
                <a:latin typeface="Arial"/>
                <a:cs typeface="Arial"/>
              </a:rPr>
              <a:t>poco</a:t>
            </a:r>
            <a:r>
              <a:rPr b="1" dirty="0" smtClean="0">
                <a:latin typeface="Arial"/>
                <a:cs typeface="Arial"/>
              </a:rPr>
              <a:t>”</a:t>
            </a:r>
            <a:r>
              <a:rPr lang="es-ES" b="1" dirty="0" smtClean="0">
                <a:latin typeface="Arial"/>
                <a:cs typeface="Arial"/>
              </a:rPr>
              <a:t> </a:t>
            </a:r>
            <a:r>
              <a:rPr b="1" spc="-5" dirty="0" smtClean="0">
                <a:latin typeface="Arial"/>
                <a:cs typeface="Arial"/>
              </a:rPr>
              <a:t>el</a:t>
            </a:r>
            <a:r>
              <a:rPr b="1" spc="-10" dirty="0" smtClean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coste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5" dirty="0">
                <a:latin typeface="Arial"/>
                <a:cs typeface="Arial"/>
              </a:rPr>
              <a:t> mantenimiento</a:t>
            </a:r>
            <a:endParaRPr dirty="0">
              <a:latin typeface="Arial"/>
              <a:cs typeface="Arial"/>
            </a:endParaRPr>
          </a:p>
          <a:p>
            <a:pPr marL="12700">
              <a:spcBef>
                <a:spcPts val="1415"/>
              </a:spcBef>
            </a:pPr>
            <a:r>
              <a:rPr b="1" spc="-5" dirty="0">
                <a:latin typeface="Arial"/>
                <a:cs typeface="Arial"/>
              </a:rPr>
              <a:t>Renovación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equipos: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agotamiento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vida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útil</a:t>
            </a:r>
            <a:endParaRPr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855" algn="l"/>
              </a:tabLst>
            </a:pPr>
            <a:r>
              <a:rPr spc="-5" dirty="0"/>
              <a:t>3.2.	</a:t>
            </a:r>
            <a:r>
              <a:rPr dirty="0"/>
              <a:t>GESTION</a:t>
            </a:r>
            <a:r>
              <a:rPr spc="-20" dirty="0"/>
              <a:t> </a:t>
            </a:r>
            <a:r>
              <a:rPr spc="-5" dirty="0"/>
              <a:t>DEL</a:t>
            </a:r>
            <a:r>
              <a:rPr spc="-20" dirty="0"/>
              <a:t> </a:t>
            </a:r>
            <a:r>
              <a:rPr dirty="0"/>
              <a:t>MANTENIMIENTO.</a:t>
            </a:r>
            <a:r>
              <a:rPr spc="-15" dirty="0"/>
              <a:t> </a:t>
            </a:r>
            <a:r>
              <a:rPr spc="-5" dirty="0"/>
              <a:t>Estrategias</a:t>
            </a:r>
            <a:r>
              <a:rPr spc="-15" dirty="0"/>
              <a:t> </a:t>
            </a:r>
            <a:r>
              <a:rPr spc="-5" dirty="0"/>
              <a:t>del</a:t>
            </a:r>
            <a:r>
              <a:rPr spc="-20" dirty="0"/>
              <a:t> </a:t>
            </a:r>
            <a:r>
              <a:rPr spc="-5" dirty="0"/>
              <a:t>mantenimiento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64854" y="1263396"/>
            <a:ext cx="7646670" cy="48054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RED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TRANSPORTE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DISTRIBUCION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2700"/>
            <a:r>
              <a:rPr b="1" dirty="0">
                <a:latin typeface="Arial"/>
                <a:cs typeface="Arial"/>
              </a:rPr>
              <a:t>Objetivo: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spc="-5" dirty="0" err="1">
                <a:latin typeface="Arial"/>
                <a:cs typeface="Arial"/>
              </a:rPr>
              <a:t>minimizar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lang="es-ES" b="1" dirty="0" smtClean="0">
                <a:latin typeface="Arial"/>
                <a:cs typeface="Arial"/>
              </a:rPr>
              <a:t>falla</a:t>
            </a:r>
            <a:r>
              <a:rPr b="1" dirty="0" smtClean="0">
                <a:latin typeface="Arial"/>
                <a:cs typeface="Arial"/>
              </a:rPr>
              <a:t>s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2700" marR="413384"/>
            <a:r>
              <a:rPr b="1" spc="-5" dirty="0">
                <a:latin typeface="Arial"/>
                <a:cs typeface="Arial"/>
              </a:rPr>
              <a:t>Estrategia: estar </a:t>
            </a:r>
            <a:r>
              <a:rPr b="1" dirty="0">
                <a:latin typeface="Arial"/>
                <a:cs typeface="Arial"/>
              </a:rPr>
              <a:t>por </a:t>
            </a:r>
            <a:r>
              <a:rPr b="1" spc="-5" dirty="0">
                <a:latin typeface="Arial"/>
                <a:cs typeface="Arial"/>
              </a:rPr>
              <a:t>encima </a:t>
            </a:r>
            <a:r>
              <a:rPr b="1" dirty="0">
                <a:latin typeface="Arial"/>
                <a:cs typeface="Arial"/>
              </a:rPr>
              <a:t>de los </a:t>
            </a:r>
            <a:r>
              <a:rPr b="1" spc="-5" dirty="0">
                <a:latin typeface="Arial"/>
                <a:cs typeface="Arial"/>
              </a:rPr>
              <a:t>mínimos </a:t>
            </a:r>
            <a:r>
              <a:rPr b="1" dirty="0">
                <a:latin typeface="Arial"/>
                <a:cs typeface="Arial"/>
              </a:rPr>
              <a:t>legales de </a:t>
            </a:r>
            <a:r>
              <a:rPr b="1" spc="-5" dirty="0" err="1">
                <a:latin typeface="Arial"/>
                <a:cs typeface="Arial"/>
              </a:rPr>
              <a:t>calidad</a:t>
            </a:r>
            <a:r>
              <a:rPr b="1" spc="-5" dirty="0">
                <a:latin typeface="Arial"/>
                <a:cs typeface="Arial"/>
              </a:rPr>
              <a:t> </a:t>
            </a:r>
            <a:r>
              <a:rPr b="1" dirty="0" smtClean="0">
                <a:latin typeface="Arial"/>
                <a:cs typeface="Arial"/>
              </a:rPr>
              <a:t>del</a:t>
            </a:r>
            <a:r>
              <a:rPr lang="es-ES" b="1" dirty="0" smtClean="0">
                <a:latin typeface="Arial"/>
                <a:cs typeface="Arial"/>
              </a:rPr>
              <a:t> </a:t>
            </a:r>
            <a:r>
              <a:rPr b="1" spc="-5" dirty="0" err="1" smtClean="0">
                <a:latin typeface="Arial"/>
                <a:cs typeface="Arial"/>
              </a:rPr>
              <a:t>sistema</a:t>
            </a:r>
            <a:r>
              <a:rPr b="1" spc="-10" dirty="0" smtClean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</a:t>
            </a:r>
            <a:r>
              <a:rPr b="1" spc="-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un </a:t>
            </a:r>
            <a:r>
              <a:rPr b="1" spc="-5" dirty="0">
                <a:latin typeface="Arial"/>
                <a:cs typeface="Arial"/>
              </a:rPr>
              <a:t>coste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razonable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850" dirty="0">
              <a:latin typeface="Arial"/>
              <a:cs typeface="Arial"/>
            </a:endParaRPr>
          </a:p>
          <a:p>
            <a:pPr marL="12700"/>
            <a:r>
              <a:rPr b="1" spc="-5" dirty="0">
                <a:latin typeface="Arial"/>
                <a:cs typeface="Arial"/>
              </a:rPr>
              <a:t>Renovación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equipos: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agotamiento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vida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útil</a:t>
            </a:r>
            <a:endParaRPr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1900" dirty="0">
              <a:latin typeface="Arial"/>
              <a:cs typeface="Arial"/>
            </a:endParaRPr>
          </a:p>
          <a:p>
            <a:pPr marL="12700"/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SUBESTACION</a:t>
            </a:r>
            <a:r>
              <a:rPr b="1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INDUSTRIAL</a:t>
            </a:r>
            <a:endParaRPr dirty="0">
              <a:latin typeface="Arial"/>
              <a:cs typeface="Arial"/>
            </a:endParaRPr>
          </a:p>
          <a:p>
            <a:pPr marL="12700">
              <a:spcBef>
                <a:spcPts val="1415"/>
              </a:spcBef>
            </a:pPr>
            <a:r>
              <a:rPr b="1" dirty="0">
                <a:latin typeface="Arial"/>
                <a:cs typeface="Arial"/>
              </a:rPr>
              <a:t>Objetivo</a:t>
            </a:r>
            <a:r>
              <a:rPr b="1" dirty="0">
                <a:latin typeface="Arial"/>
                <a:cs typeface="Arial"/>
              </a:rPr>
              <a:t>: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cero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lang="es-ES" b="1" spc="-5" dirty="0" smtClean="0">
                <a:latin typeface="Arial"/>
                <a:cs typeface="Arial"/>
              </a:rPr>
              <a:t>falla</a:t>
            </a:r>
            <a:r>
              <a:rPr b="1" spc="-5" dirty="0" smtClean="0">
                <a:latin typeface="Arial"/>
                <a:cs typeface="Arial"/>
              </a:rPr>
              <a:t>s</a:t>
            </a:r>
            <a:endParaRPr dirty="0">
              <a:latin typeface="Arial"/>
              <a:cs typeface="Arial"/>
            </a:endParaRPr>
          </a:p>
          <a:p>
            <a:pPr marL="12700" marR="5080">
              <a:lnSpc>
                <a:spcPct val="110000"/>
              </a:lnSpc>
              <a:spcBef>
                <a:spcPts val="1200"/>
              </a:spcBef>
            </a:pPr>
            <a:r>
              <a:rPr b="1" dirty="0">
                <a:latin typeface="Arial"/>
                <a:cs typeface="Arial"/>
              </a:rPr>
              <a:t>Estrategia: Máxima fiabilidad y </a:t>
            </a:r>
            <a:r>
              <a:rPr b="1" spc="-5" dirty="0">
                <a:latin typeface="Arial"/>
                <a:cs typeface="Arial"/>
              </a:rPr>
              <a:t>máxima </a:t>
            </a:r>
            <a:r>
              <a:rPr b="1" dirty="0">
                <a:latin typeface="Arial"/>
                <a:cs typeface="Arial"/>
              </a:rPr>
              <a:t>disponibilidad, </a:t>
            </a:r>
            <a:r>
              <a:rPr b="1" spc="-5" dirty="0">
                <a:latin typeface="Arial"/>
                <a:cs typeface="Arial"/>
              </a:rPr>
              <a:t>sin </a:t>
            </a:r>
            <a:r>
              <a:rPr b="1" spc="-5" dirty="0" err="1">
                <a:latin typeface="Arial"/>
                <a:cs typeface="Arial"/>
              </a:rPr>
              <a:t>mirar</a:t>
            </a:r>
            <a:r>
              <a:rPr b="1" spc="-5" dirty="0">
                <a:latin typeface="Arial"/>
                <a:cs typeface="Arial"/>
              </a:rPr>
              <a:t> </a:t>
            </a:r>
            <a:r>
              <a:rPr b="1" spc="-5" dirty="0" err="1" smtClean="0">
                <a:latin typeface="Arial"/>
                <a:cs typeface="Arial"/>
              </a:rPr>
              <a:t>coste</a:t>
            </a:r>
            <a:r>
              <a:rPr lang="es-ES" b="1" spc="-5" dirty="0" smtClean="0">
                <a:latin typeface="Arial"/>
                <a:cs typeface="Arial"/>
              </a:rPr>
              <a:t> </a:t>
            </a:r>
            <a:r>
              <a:rPr b="1" spc="-5" dirty="0" smtClean="0">
                <a:latin typeface="Arial"/>
                <a:cs typeface="Arial"/>
              </a:rPr>
              <a:t>el</a:t>
            </a:r>
            <a:r>
              <a:rPr b="1" spc="-10" dirty="0" smtClean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coste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5" dirty="0">
                <a:latin typeface="Arial"/>
                <a:cs typeface="Arial"/>
              </a:rPr>
              <a:t> mantenimiento</a:t>
            </a:r>
            <a:endParaRPr dirty="0">
              <a:latin typeface="Arial"/>
              <a:cs typeface="Arial"/>
            </a:endParaRPr>
          </a:p>
          <a:p>
            <a:pPr marL="12700">
              <a:spcBef>
                <a:spcPts val="1415"/>
              </a:spcBef>
            </a:pPr>
            <a:r>
              <a:rPr b="1" spc="-5" dirty="0">
                <a:latin typeface="Arial"/>
                <a:cs typeface="Arial"/>
              </a:rPr>
              <a:t>Renovación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equipos: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anterior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su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vida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útil</a:t>
            </a:r>
            <a:endParaRPr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569" y="444246"/>
            <a:ext cx="911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855" algn="l"/>
              </a:tabLst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3.2.	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GESTION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DEL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MANTENIMIENTO.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Estrategias</a:t>
            </a:r>
            <a:r>
              <a:rPr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del</a:t>
            </a:r>
            <a:r>
              <a:rPr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endParaRPr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4009" y="2179065"/>
            <a:ext cx="1537715" cy="27432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903505" y="2210561"/>
            <a:ext cx="13798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120" dirty="0">
                <a:solidFill>
                  <a:srgbClr val="FF3300"/>
                </a:solidFill>
                <a:latin typeface="Tahoma"/>
                <a:cs typeface="Tahoma"/>
              </a:rPr>
              <a:t>D</a:t>
            </a:r>
            <a:r>
              <a:rPr sz="1200" b="1" spc="-215" dirty="0">
                <a:solidFill>
                  <a:srgbClr val="FF3300"/>
                </a:solidFill>
                <a:latin typeface="Tahoma"/>
                <a:cs typeface="Tahoma"/>
              </a:rPr>
              <a:t>I</a:t>
            </a:r>
            <a:r>
              <a:rPr sz="1200" b="1" spc="-50" dirty="0">
                <a:solidFill>
                  <a:srgbClr val="FF3300"/>
                </a:solidFill>
                <a:latin typeface="Tahoma"/>
                <a:cs typeface="Tahoma"/>
              </a:rPr>
              <a:t>S</a:t>
            </a:r>
            <a:r>
              <a:rPr sz="1200" b="1" spc="-45" dirty="0">
                <a:solidFill>
                  <a:srgbClr val="FF3300"/>
                </a:solidFill>
                <a:latin typeface="Tahoma"/>
                <a:cs typeface="Tahoma"/>
              </a:rPr>
              <a:t>P</a:t>
            </a:r>
            <a:r>
              <a:rPr sz="1200" b="1" spc="-155" dirty="0">
                <a:solidFill>
                  <a:srgbClr val="FF3300"/>
                </a:solidFill>
                <a:latin typeface="Tahoma"/>
                <a:cs typeface="Tahoma"/>
              </a:rPr>
              <a:t>O</a:t>
            </a:r>
            <a:r>
              <a:rPr sz="1200" b="1" spc="-80" dirty="0">
                <a:solidFill>
                  <a:srgbClr val="FF3300"/>
                </a:solidFill>
                <a:latin typeface="Tahoma"/>
                <a:cs typeface="Tahoma"/>
              </a:rPr>
              <a:t>N</a:t>
            </a:r>
            <a:r>
              <a:rPr sz="1200" b="1" spc="-125" dirty="0">
                <a:solidFill>
                  <a:srgbClr val="FF3300"/>
                </a:solidFill>
                <a:latin typeface="Tahoma"/>
                <a:cs typeface="Tahoma"/>
              </a:rPr>
              <a:t>IBILID</a:t>
            </a:r>
            <a:r>
              <a:rPr sz="1200" b="1" spc="-140" dirty="0">
                <a:solidFill>
                  <a:srgbClr val="FF3300"/>
                </a:solidFill>
                <a:latin typeface="Tahoma"/>
                <a:cs typeface="Tahoma"/>
              </a:rPr>
              <a:t>A</a:t>
            </a:r>
            <a:r>
              <a:rPr sz="1200" b="1" spc="-120" dirty="0">
                <a:solidFill>
                  <a:srgbClr val="FF3300"/>
                </a:solidFill>
                <a:latin typeface="Tahoma"/>
                <a:cs typeface="Tahoma"/>
              </a:rPr>
              <a:t>D</a:t>
            </a:r>
            <a:r>
              <a:rPr sz="1200" b="1" spc="-85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sz="1200" b="1" spc="-60" dirty="0">
                <a:solidFill>
                  <a:srgbClr val="FF3300"/>
                </a:solidFill>
                <a:latin typeface="Tahoma"/>
                <a:cs typeface="Tahoma"/>
              </a:rPr>
              <a:t>??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63641" y="2196591"/>
            <a:ext cx="1152144" cy="27432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643150" y="2228088"/>
            <a:ext cx="99504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100" dirty="0">
                <a:solidFill>
                  <a:srgbClr val="FF3300"/>
                </a:solidFill>
                <a:latin typeface="Tahoma"/>
                <a:cs typeface="Tahoma"/>
              </a:rPr>
              <a:t>FIABILIDAD??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19396" y="1352295"/>
            <a:ext cx="647700" cy="27432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198904" y="1383791"/>
            <a:ext cx="4889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100" dirty="0">
                <a:solidFill>
                  <a:srgbClr val="FF3300"/>
                </a:solidFill>
                <a:latin typeface="Tahoma"/>
                <a:cs typeface="Tahoma"/>
              </a:rPr>
              <a:t>C</a:t>
            </a:r>
            <a:r>
              <a:rPr sz="1200" b="1" spc="-110" dirty="0">
                <a:solidFill>
                  <a:srgbClr val="FF3300"/>
                </a:solidFill>
                <a:latin typeface="Tahoma"/>
                <a:cs typeface="Tahoma"/>
              </a:rPr>
              <a:t>O</a:t>
            </a:r>
            <a:r>
              <a:rPr sz="1200" b="1" spc="-40" dirty="0">
                <a:solidFill>
                  <a:srgbClr val="FF3300"/>
                </a:solidFill>
                <a:latin typeface="Tahoma"/>
                <a:cs typeface="Tahoma"/>
              </a:rPr>
              <a:t>STE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753700" y="1528889"/>
            <a:ext cx="1290320" cy="1211580"/>
            <a:chOff x="6251131" y="1528889"/>
            <a:chExt cx="1290320" cy="1211580"/>
          </a:xfrm>
        </p:grpSpPr>
        <p:sp>
          <p:nvSpPr>
            <p:cNvPr id="10" name="object 10"/>
            <p:cNvSpPr/>
            <p:nvPr/>
          </p:nvSpPr>
          <p:spPr>
            <a:xfrm>
              <a:off x="6616827" y="2476245"/>
              <a:ext cx="600710" cy="259079"/>
            </a:xfrm>
            <a:custGeom>
              <a:avLst/>
              <a:gdLst/>
              <a:ahLst/>
              <a:cxnLst/>
              <a:rect l="l" t="t" r="r" b="b"/>
              <a:pathLst>
                <a:path w="600709" h="259080">
                  <a:moveTo>
                    <a:pt x="600468" y="86105"/>
                  </a:moveTo>
                  <a:lnTo>
                    <a:pt x="489978" y="0"/>
                  </a:lnTo>
                  <a:lnTo>
                    <a:pt x="355104" y="86105"/>
                  </a:lnTo>
                  <a:lnTo>
                    <a:pt x="416827" y="86105"/>
                  </a:lnTo>
                  <a:lnTo>
                    <a:pt x="399678" y="130484"/>
                  </a:lnTo>
                  <a:lnTo>
                    <a:pt x="376202" y="169743"/>
                  </a:lnTo>
                  <a:lnTo>
                    <a:pt x="347201" y="202966"/>
                  </a:lnTo>
                  <a:lnTo>
                    <a:pt x="313480" y="229240"/>
                  </a:lnTo>
                  <a:lnTo>
                    <a:pt x="275843" y="247650"/>
                  </a:lnTo>
                  <a:lnTo>
                    <a:pt x="233018" y="225866"/>
                  </a:lnTo>
                  <a:lnTo>
                    <a:pt x="195842" y="194281"/>
                  </a:lnTo>
                  <a:lnTo>
                    <a:pt x="165269" y="154400"/>
                  </a:lnTo>
                  <a:lnTo>
                    <a:pt x="142252" y="107724"/>
                  </a:lnTo>
                  <a:lnTo>
                    <a:pt x="127742" y="55756"/>
                  </a:lnTo>
                  <a:lnTo>
                    <a:pt x="122694" y="0"/>
                  </a:lnTo>
                  <a:lnTo>
                    <a:pt x="0" y="0"/>
                  </a:lnTo>
                  <a:lnTo>
                    <a:pt x="4356" y="52262"/>
                  </a:lnTo>
                  <a:lnTo>
                    <a:pt x="16847" y="100917"/>
                  </a:lnTo>
                  <a:lnTo>
                    <a:pt x="36607" y="144928"/>
                  </a:lnTo>
                  <a:lnTo>
                    <a:pt x="62769" y="183260"/>
                  </a:lnTo>
                  <a:lnTo>
                    <a:pt x="94468" y="214877"/>
                  </a:lnTo>
                  <a:lnTo>
                    <a:pt x="130837" y="238743"/>
                  </a:lnTo>
                  <a:lnTo>
                    <a:pt x="171010" y="253823"/>
                  </a:lnTo>
                  <a:lnTo>
                    <a:pt x="214121" y="259079"/>
                  </a:lnTo>
                  <a:lnTo>
                    <a:pt x="336816" y="259079"/>
                  </a:lnTo>
                  <a:lnTo>
                    <a:pt x="381459" y="253463"/>
                  </a:lnTo>
                  <a:lnTo>
                    <a:pt x="423226" y="237264"/>
                  </a:lnTo>
                  <a:lnTo>
                    <a:pt x="461016" y="211454"/>
                  </a:lnTo>
                  <a:lnTo>
                    <a:pt x="493725" y="177009"/>
                  </a:lnTo>
                  <a:lnTo>
                    <a:pt x="520252" y="134902"/>
                  </a:lnTo>
                  <a:lnTo>
                    <a:pt x="539495" y="86105"/>
                  </a:lnTo>
                  <a:lnTo>
                    <a:pt x="600468" y="86105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616827" y="2476245"/>
              <a:ext cx="337185" cy="259079"/>
            </a:xfrm>
            <a:custGeom>
              <a:avLst/>
              <a:gdLst/>
              <a:ahLst/>
              <a:cxnLst/>
              <a:rect l="l" t="t" r="r" b="b"/>
              <a:pathLst>
                <a:path w="337184" h="259080">
                  <a:moveTo>
                    <a:pt x="336816" y="259079"/>
                  </a:moveTo>
                  <a:lnTo>
                    <a:pt x="293701" y="253823"/>
                  </a:lnTo>
                  <a:lnTo>
                    <a:pt x="253526" y="238743"/>
                  </a:lnTo>
                  <a:lnTo>
                    <a:pt x="217157" y="214877"/>
                  </a:lnTo>
                  <a:lnTo>
                    <a:pt x="185459" y="183260"/>
                  </a:lnTo>
                  <a:lnTo>
                    <a:pt x="159298" y="144928"/>
                  </a:lnTo>
                  <a:lnTo>
                    <a:pt x="139540" y="100917"/>
                  </a:lnTo>
                  <a:lnTo>
                    <a:pt x="127050" y="52262"/>
                  </a:lnTo>
                  <a:lnTo>
                    <a:pt x="122694" y="0"/>
                  </a:lnTo>
                  <a:lnTo>
                    <a:pt x="0" y="0"/>
                  </a:lnTo>
                  <a:lnTo>
                    <a:pt x="4356" y="52262"/>
                  </a:lnTo>
                  <a:lnTo>
                    <a:pt x="16847" y="100917"/>
                  </a:lnTo>
                  <a:lnTo>
                    <a:pt x="36607" y="144928"/>
                  </a:lnTo>
                  <a:lnTo>
                    <a:pt x="62769" y="183260"/>
                  </a:lnTo>
                  <a:lnTo>
                    <a:pt x="94468" y="214877"/>
                  </a:lnTo>
                  <a:lnTo>
                    <a:pt x="130837" y="238743"/>
                  </a:lnTo>
                  <a:lnTo>
                    <a:pt x="171010" y="253823"/>
                  </a:lnTo>
                  <a:lnTo>
                    <a:pt x="214121" y="259079"/>
                  </a:lnTo>
                  <a:lnTo>
                    <a:pt x="336816" y="259079"/>
                  </a:lnTo>
                  <a:close/>
                </a:path>
              </a:pathLst>
            </a:custGeom>
            <a:solidFill>
              <a:srgbClr val="7BA4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16827" y="2476245"/>
              <a:ext cx="600710" cy="259079"/>
            </a:xfrm>
            <a:custGeom>
              <a:avLst/>
              <a:gdLst/>
              <a:ahLst/>
              <a:cxnLst/>
              <a:rect l="l" t="t" r="r" b="b"/>
              <a:pathLst>
                <a:path w="600709" h="259080">
                  <a:moveTo>
                    <a:pt x="0" y="0"/>
                  </a:moveTo>
                  <a:lnTo>
                    <a:pt x="4356" y="52262"/>
                  </a:lnTo>
                  <a:lnTo>
                    <a:pt x="16847" y="100917"/>
                  </a:lnTo>
                  <a:lnTo>
                    <a:pt x="36607" y="144928"/>
                  </a:lnTo>
                  <a:lnTo>
                    <a:pt x="62769" y="183260"/>
                  </a:lnTo>
                  <a:lnTo>
                    <a:pt x="94468" y="214877"/>
                  </a:lnTo>
                  <a:lnTo>
                    <a:pt x="130837" y="238743"/>
                  </a:lnTo>
                  <a:lnTo>
                    <a:pt x="171010" y="253823"/>
                  </a:lnTo>
                  <a:lnTo>
                    <a:pt x="214121" y="259079"/>
                  </a:lnTo>
                  <a:lnTo>
                    <a:pt x="336816" y="259079"/>
                  </a:lnTo>
                  <a:lnTo>
                    <a:pt x="381459" y="253463"/>
                  </a:lnTo>
                  <a:lnTo>
                    <a:pt x="423226" y="237264"/>
                  </a:lnTo>
                  <a:lnTo>
                    <a:pt x="461016" y="211454"/>
                  </a:lnTo>
                  <a:lnTo>
                    <a:pt x="493725" y="177009"/>
                  </a:lnTo>
                  <a:lnTo>
                    <a:pt x="520252" y="134902"/>
                  </a:lnTo>
                  <a:lnTo>
                    <a:pt x="539495" y="86105"/>
                  </a:lnTo>
                  <a:lnTo>
                    <a:pt x="600468" y="86105"/>
                  </a:lnTo>
                  <a:lnTo>
                    <a:pt x="489978" y="0"/>
                  </a:lnTo>
                  <a:lnTo>
                    <a:pt x="355104" y="86105"/>
                  </a:lnTo>
                  <a:lnTo>
                    <a:pt x="416827" y="86105"/>
                  </a:lnTo>
                  <a:lnTo>
                    <a:pt x="399678" y="130484"/>
                  </a:lnTo>
                  <a:lnTo>
                    <a:pt x="376202" y="169743"/>
                  </a:lnTo>
                  <a:lnTo>
                    <a:pt x="347201" y="202966"/>
                  </a:lnTo>
                  <a:lnTo>
                    <a:pt x="313480" y="229240"/>
                  </a:lnTo>
                  <a:lnTo>
                    <a:pt x="275843" y="247650"/>
                  </a:lnTo>
                  <a:lnTo>
                    <a:pt x="233018" y="225866"/>
                  </a:lnTo>
                  <a:lnTo>
                    <a:pt x="195842" y="194281"/>
                  </a:lnTo>
                  <a:lnTo>
                    <a:pt x="165269" y="154400"/>
                  </a:lnTo>
                  <a:lnTo>
                    <a:pt x="142252" y="107724"/>
                  </a:lnTo>
                  <a:lnTo>
                    <a:pt x="127742" y="55756"/>
                  </a:lnTo>
                  <a:lnTo>
                    <a:pt x="122694" y="0"/>
                  </a:lnTo>
                  <a:lnTo>
                    <a:pt x="0" y="0"/>
                  </a:lnTo>
                  <a:close/>
                </a:path>
                <a:path w="600709" h="259080">
                  <a:moveTo>
                    <a:pt x="336816" y="259079"/>
                  </a:moveTo>
                  <a:lnTo>
                    <a:pt x="321397" y="258365"/>
                  </a:lnTo>
                  <a:lnTo>
                    <a:pt x="306049" y="256222"/>
                  </a:lnTo>
                  <a:lnTo>
                    <a:pt x="290841" y="252650"/>
                  </a:lnTo>
                  <a:lnTo>
                    <a:pt x="275843" y="247650"/>
                  </a:lnTo>
                </a:path>
              </a:pathLst>
            </a:custGeom>
            <a:ln w="9525">
              <a:solidFill>
                <a:srgbClr val="01306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255894" y="1539448"/>
              <a:ext cx="300355" cy="592455"/>
            </a:xfrm>
            <a:custGeom>
              <a:avLst/>
              <a:gdLst/>
              <a:ahLst/>
              <a:cxnLst/>
              <a:rect l="l" t="t" r="r" b="b"/>
              <a:pathLst>
                <a:path w="300354" h="592455">
                  <a:moveTo>
                    <a:pt x="299985" y="2585"/>
                  </a:moveTo>
                  <a:lnTo>
                    <a:pt x="248486" y="0"/>
                  </a:lnTo>
                  <a:lnTo>
                    <a:pt x="199336" y="6049"/>
                  </a:lnTo>
                  <a:lnTo>
                    <a:pt x="153671" y="20011"/>
                  </a:lnTo>
                  <a:lnTo>
                    <a:pt x="112624" y="41161"/>
                  </a:lnTo>
                  <a:lnTo>
                    <a:pt x="77328" y="68776"/>
                  </a:lnTo>
                  <a:lnTo>
                    <a:pt x="48917" y="102133"/>
                  </a:lnTo>
                  <a:lnTo>
                    <a:pt x="28524" y="140508"/>
                  </a:lnTo>
                  <a:lnTo>
                    <a:pt x="17284" y="183179"/>
                  </a:lnTo>
                  <a:lnTo>
                    <a:pt x="507" y="305861"/>
                  </a:lnTo>
                  <a:lnTo>
                    <a:pt x="0" y="350984"/>
                  </a:lnTo>
                  <a:lnTo>
                    <a:pt x="10136" y="394817"/>
                  </a:lnTo>
                  <a:lnTo>
                    <a:pt x="30134" y="436067"/>
                  </a:lnTo>
                  <a:lnTo>
                    <a:pt x="59212" y="473444"/>
                  </a:lnTo>
                  <a:lnTo>
                    <a:pt x="96586" y="505656"/>
                  </a:lnTo>
                  <a:lnTo>
                    <a:pt x="141476" y="531413"/>
                  </a:lnTo>
                  <a:lnTo>
                    <a:pt x="133095" y="592373"/>
                  </a:lnTo>
                  <a:lnTo>
                    <a:pt x="232930" y="493313"/>
                  </a:lnTo>
                  <a:lnTo>
                    <a:pt x="166635" y="347009"/>
                  </a:lnTo>
                  <a:lnTo>
                    <a:pt x="158254" y="408731"/>
                  </a:lnTo>
                  <a:lnTo>
                    <a:pt x="117130" y="385481"/>
                  </a:lnTo>
                  <a:lnTo>
                    <a:pt x="82004" y="356598"/>
                  </a:lnTo>
                  <a:lnTo>
                    <a:pt x="53570" y="323033"/>
                  </a:lnTo>
                  <a:lnTo>
                    <a:pt x="32523" y="285738"/>
                  </a:lnTo>
                  <a:lnTo>
                    <a:pt x="19557" y="245663"/>
                  </a:lnTo>
                  <a:lnTo>
                    <a:pt x="46923" y="205524"/>
                  </a:lnTo>
                  <a:lnTo>
                    <a:pt x="83006" y="172454"/>
                  </a:lnTo>
                  <a:lnTo>
                    <a:pt x="126243" y="147174"/>
                  </a:lnTo>
                  <a:lnTo>
                    <a:pt x="175068" y="130403"/>
                  </a:lnTo>
                  <a:lnTo>
                    <a:pt x="227916" y="122861"/>
                  </a:lnTo>
                  <a:lnTo>
                    <a:pt x="283222" y="125267"/>
                  </a:lnTo>
                  <a:lnTo>
                    <a:pt x="299985" y="2585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256401" y="1539448"/>
              <a:ext cx="299720" cy="306070"/>
            </a:xfrm>
            <a:custGeom>
              <a:avLst/>
              <a:gdLst/>
              <a:ahLst/>
              <a:cxnLst/>
              <a:rect l="l" t="t" r="r" b="b"/>
              <a:pathLst>
                <a:path w="299720" h="306069">
                  <a:moveTo>
                    <a:pt x="299478" y="2585"/>
                  </a:moveTo>
                  <a:lnTo>
                    <a:pt x="247978" y="0"/>
                  </a:lnTo>
                  <a:lnTo>
                    <a:pt x="198829" y="6049"/>
                  </a:lnTo>
                  <a:lnTo>
                    <a:pt x="153164" y="20011"/>
                  </a:lnTo>
                  <a:lnTo>
                    <a:pt x="112117" y="41161"/>
                  </a:lnTo>
                  <a:lnTo>
                    <a:pt x="76821" y="68776"/>
                  </a:lnTo>
                  <a:lnTo>
                    <a:pt x="48410" y="102133"/>
                  </a:lnTo>
                  <a:lnTo>
                    <a:pt x="28017" y="140508"/>
                  </a:lnTo>
                  <a:lnTo>
                    <a:pt x="16777" y="183179"/>
                  </a:lnTo>
                  <a:lnTo>
                    <a:pt x="0" y="305861"/>
                  </a:lnTo>
                  <a:lnTo>
                    <a:pt x="11245" y="263190"/>
                  </a:lnTo>
                  <a:lnTo>
                    <a:pt x="31642" y="224815"/>
                  </a:lnTo>
                  <a:lnTo>
                    <a:pt x="60057" y="191458"/>
                  </a:lnTo>
                  <a:lnTo>
                    <a:pt x="95356" y="163843"/>
                  </a:lnTo>
                  <a:lnTo>
                    <a:pt x="136405" y="142693"/>
                  </a:lnTo>
                  <a:lnTo>
                    <a:pt x="182071" y="128731"/>
                  </a:lnTo>
                  <a:lnTo>
                    <a:pt x="231219" y="122681"/>
                  </a:lnTo>
                  <a:lnTo>
                    <a:pt x="282715" y="125267"/>
                  </a:lnTo>
                  <a:lnTo>
                    <a:pt x="299478" y="2585"/>
                  </a:lnTo>
                  <a:close/>
                </a:path>
              </a:pathLst>
            </a:custGeom>
            <a:solidFill>
              <a:srgbClr val="7BA4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255894" y="1539448"/>
              <a:ext cx="300355" cy="592455"/>
            </a:xfrm>
            <a:custGeom>
              <a:avLst/>
              <a:gdLst/>
              <a:ahLst/>
              <a:cxnLst/>
              <a:rect l="l" t="t" r="r" b="b"/>
              <a:pathLst>
                <a:path w="300354" h="592455">
                  <a:moveTo>
                    <a:pt x="299985" y="2585"/>
                  </a:moveTo>
                  <a:lnTo>
                    <a:pt x="248486" y="0"/>
                  </a:lnTo>
                  <a:lnTo>
                    <a:pt x="199336" y="6049"/>
                  </a:lnTo>
                  <a:lnTo>
                    <a:pt x="153671" y="20011"/>
                  </a:lnTo>
                  <a:lnTo>
                    <a:pt x="112624" y="41161"/>
                  </a:lnTo>
                  <a:lnTo>
                    <a:pt x="77328" y="68776"/>
                  </a:lnTo>
                  <a:lnTo>
                    <a:pt x="48917" y="102133"/>
                  </a:lnTo>
                  <a:lnTo>
                    <a:pt x="28524" y="140508"/>
                  </a:lnTo>
                  <a:lnTo>
                    <a:pt x="17284" y="183179"/>
                  </a:lnTo>
                  <a:lnTo>
                    <a:pt x="507" y="305861"/>
                  </a:lnTo>
                  <a:lnTo>
                    <a:pt x="0" y="350984"/>
                  </a:lnTo>
                  <a:lnTo>
                    <a:pt x="10136" y="394817"/>
                  </a:lnTo>
                  <a:lnTo>
                    <a:pt x="30134" y="436067"/>
                  </a:lnTo>
                  <a:lnTo>
                    <a:pt x="59212" y="473444"/>
                  </a:lnTo>
                  <a:lnTo>
                    <a:pt x="96586" y="505656"/>
                  </a:lnTo>
                  <a:lnTo>
                    <a:pt x="141476" y="531413"/>
                  </a:lnTo>
                  <a:lnTo>
                    <a:pt x="133095" y="592373"/>
                  </a:lnTo>
                  <a:lnTo>
                    <a:pt x="232930" y="493313"/>
                  </a:lnTo>
                  <a:lnTo>
                    <a:pt x="166635" y="347009"/>
                  </a:lnTo>
                  <a:lnTo>
                    <a:pt x="158254" y="408731"/>
                  </a:lnTo>
                  <a:lnTo>
                    <a:pt x="117130" y="385481"/>
                  </a:lnTo>
                  <a:lnTo>
                    <a:pt x="82004" y="356598"/>
                  </a:lnTo>
                  <a:lnTo>
                    <a:pt x="53570" y="323033"/>
                  </a:lnTo>
                  <a:lnTo>
                    <a:pt x="32523" y="285738"/>
                  </a:lnTo>
                  <a:lnTo>
                    <a:pt x="19557" y="245663"/>
                  </a:lnTo>
                  <a:lnTo>
                    <a:pt x="46923" y="205524"/>
                  </a:lnTo>
                  <a:lnTo>
                    <a:pt x="83006" y="172454"/>
                  </a:lnTo>
                  <a:lnTo>
                    <a:pt x="126243" y="147174"/>
                  </a:lnTo>
                  <a:lnTo>
                    <a:pt x="175068" y="130403"/>
                  </a:lnTo>
                  <a:lnTo>
                    <a:pt x="227916" y="122861"/>
                  </a:lnTo>
                  <a:lnTo>
                    <a:pt x="283222" y="125267"/>
                  </a:lnTo>
                  <a:lnTo>
                    <a:pt x="299985" y="2585"/>
                  </a:lnTo>
                  <a:close/>
                </a:path>
                <a:path w="300354" h="592455">
                  <a:moveTo>
                    <a:pt x="507" y="305861"/>
                  </a:moveTo>
                  <a:lnTo>
                    <a:pt x="3378" y="290132"/>
                  </a:lnTo>
                  <a:lnTo>
                    <a:pt x="7465" y="274904"/>
                  </a:lnTo>
                  <a:lnTo>
                    <a:pt x="12835" y="260105"/>
                  </a:lnTo>
                  <a:lnTo>
                    <a:pt x="19557" y="245663"/>
                  </a:lnTo>
                </a:path>
              </a:pathLst>
            </a:custGeom>
            <a:ln w="9525">
              <a:solidFill>
                <a:srgbClr val="01306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275970" y="1533651"/>
              <a:ext cx="260985" cy="605790"/>
            </a:xfrm>
            <a:custGeom>
              <a:avLst/>
              <a:gdLst/>
              <a:ahLst/>
              <a:cxnLst/>
              <a:rect l="l" t="t" r="r" b="b"/>
              <a:pathLst>
                <a:path w="260984" h="605789">
                  <a:moveTo>
                    <a:pt x="260604" y="268986"/>
                  </a:moveTo>
                  <a:lnTo>
                    <a:pt x="255806" y="223897"/>
                  </a:lnTo>
                  <a:lnTo>
                    <a:pt x="240509" y="181581"/>
                  </a:lnTo>
                  <a:lnTo>
                    <a:pt x="215644" y="143160"/>
                  </a:lnTo>
                  <a:lnTo>
                    <a:pt x="182142" y="109756"/>
                  </a:lnTo>
                  <a:lnTo>
                    <a:pt x="140934" y="82490"/>
                  </a:lnTo>
                  <a:lnTo>
                    <a:pt x="92950" y="62484"/>
                  </a:lnTo>
                  <a:lnTo>
                    <a:pt x="93726" y="0"/>
                  </a:lnTo>
                  <a:lnTo>
                    <a:pt x="6858" y="110490"/>
                  </a:lnTo>
                  <a:lnTo>
                    <a:pt x="90678" y="247650"/>
                  </a:lnTo>
                  <a:lnTo>
                    <a:pt x="91427" y="185928"/>
                  </a:lnTo>
                  <a:lnTo>
                    <a:pt x="134898" y="203911"/>
                  </a:lnTo>
                  <a:lnTo>
                    <a:pt x="173288" y="228112"/>
                  </a:lnTo>
                  <a:lnTo>
                    <a:pt x="205717" y="257799"/>
                  </a:lnTo>
                  <a:lnTo>
                    <a:pt x="231305" y="292242"/>
                  </a:lnTo>
                  <a:lnTo>
                    <a:pt x="249174" y="330708"/>
                  </a:lnTo>
                  <a:lnTo>
                    <a:pt x="226808" y="373792"/>
                  </a:lnTo>
                  <a:lnTo>
                    <a:pt x="194959" y="410972"/>
                  </a:lnTo>
                  <a:lnTo>
                    <a:pt x="155067" y="441293"/>
                  </a:lnTo>
                  <a:lnTo>
                    <a:pt x="108571" y="463804"/>
                  </a:lnTo>
                  <a:lnTo>
                    <a:pt x="56910" y="477551"/>
                  </a:lnTo>
                  <a:lnTo>
                    <a:pt x="1524" y="481584"/>
                  </a:lnTo>
                  <a:lnTo>
                    <a:pt x="0" y="605790"/>
                  </a:lnTo>
                  <a:lnTo>
                    <a:pt x="51506" y="602216"/>
                  </a:lnTo>
                  <a:lnTo>
                    <a:pt x="99612" y="590347"/>
                  </a:lnTo>
                  <a:lnTo>
                    <a:pt x="143271" y="571031"/>
                  </a:lnTo>
                  <a:lnTo>
                    <a:pt x="181440" y="545115"/>
                  </a:lnTo>
                  <a:lnTo>
                    <a:pt x="213072" y="513449"/>
                  </a:lnTo>
                  <a:lnTo>
                    <a:pt x="237124" y="476881"/>
                  </a:lnTo>
                  <a:lnTo>
                    <a:pt x="252550" y="436258"/>
                  </a:lnTo>
                  <a:lnTo>
                    <a:pt x="258305" y="392430"/>
                  </a:lnTo>
                  <a:lnTo>
                    <a:pt x="260604" y="268986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275970" y="1802637"/>
              <a:ext cx="260985" cy="337185"/>
            </a:xfrm>
            <a:custGeom>
              <a:avLst/>
              <a:gdLst/>
              <a:ahLst/>
              <a:cxnLst/>
              <a:rect l="l" t="t" r="r" b="b"/>
              <a:pathLst>
                <a:path w="260984" h="337185">
                  <a:moveTo>
                    <a:pt x="260604" y="0"/>
                  </a:moveTo>
                  <a:lnTo>
                    <a:pt x="254593" y="43576"/>
                  </a:lnTo>
                  <a:lnTo>
                    <a:pt x="238975" y="84010"/>
                  </a:lnTo>
                  <a:lnTo>
                    <a:pt x="214785" y="120443"/>
                  </a:lnTo>
                  <a:lnTo>
                    <a:pt x="183060" y="152018"/>
                  </a:lnTo>
                  <a:lnTo>
                    <a:pt x="144836" y="177879"/>
                  </a:lnTo>
                  <a:lnTo>
                    <a:pt x="101148" y="197167"/>
                  </a:lnTo>
                  <a:lnTo>
                    <a:pt x="53032" y="209026"/>
                  </a:lnTo>
                  <a:lnTo>
                    <a:pt x="1524" y="212597"/>
                  </a:lnTo>
                  <a:lnTo>
                    <a:pt x="0" y="336803"/>
                  </a:lnTo>
                  <a:lnTo>
                    <a:pt x="51506" y="333230"/>
                  </a:lnTo>
                  <a:lnTo>
                    <a:pt x="99612" y="321361"/>
                  </a:lnTo>
                  <a:lnTo>
                    <a:pt x="143271" y="302045"/>
                  </a:lnTo>
                  <a:lnTo>
                    <a:pt x="181440" y="276129"/>
                  </a:lnTo>
                  <a:lnTo>
                    <a:pt x="213072" y="244463"/>
                  </a:lnTo>
                  <a:lnTo>
                    <a:pt x="237124" y="207894"/>
                  </a:lnTo>
                  <a:lnTo>
                    <a:pt x="252550" y="167272"/>
                  </a:lnTo>
                  <a:lnTo>
                    <a:pt x="258305" y="123443"/>
                  </a:lnTo>
                  <a:lnTo>
                    <a:pt x="260604" y="0"/>
                  </a:lnTo>
                  <a:close/>
                </a:path>
              </a:pathLst>
            </a:custGeom>
            <a:solidFill>
              <a:srgbClr val="7BA4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275970" y="1533651"/>
              <a:ext cx="260985" cy="605790"/>
            </a:xfrm>
            <a:custGeom>
              <a:avLst/>
              <a:gdLst/>
              <a:ahLst/>
              <a:cxnLst/>
              <a:rect l="l" t="t" r="r" b="b"/>
              <a:pathLst>
                <a:path w="260984" h="605789">
                  <a:moveTo>
                    <a:pt x="0" y="605790"/>
                  </a:moveTo>
                  <a:lnTo>
                    <a:pt x="51506" y="602216"/>
                  </a:lnTo>
                  <a:lnTo>
                    <a:pt x="99612" y="590347"/>
                  </a:lnTo>
                  <a:lnTo>
                    <a:pt x="143271" y="571031"/>
                  </a:lnTo>
                  <a:lnTo>
                    <a:pt x="181440" y="545115"/>
                  </a:lnTo>
                  <a:lnTo>
                    <a:pt x="213072" y="513449"/>
                  </a:lnTo>
                  <a:lnTo>
                    <a:pt x="237124" y="476881"/>
                  </a:lnTo>
                  <a:lnTo>
                    <a:pt x="252550" y="436258"/>
                  </a:lnTo>
                  <a:lnTo>
                    <a:pt x="258305" y="392430"/>
                  </a:lnTo>
                  <a:lnTo>
                    <a:pt x="260604" y="268986"/>
                  </a:lnTo>
                  <a:lnTo>
                    <a:pt x="255806" y="223897"/>
                  </a:lnTo>
                  <a:lnTo>
                    <a:pt x="240509" y="181581"/>
                  </a:lnTo>
                  <a:lnTo>
                    <a:pt x="215644" y="143160"/>
                  </a:lnTo>
                  <a:lnTo>
                    <a:pt x="182142" y="109756"/>
                  </a:lnTo>
                  <a:lnTo>
                    <a:pt x="140934" y="82490"/>
                  </a:lnTo>
                  <a:lnTo>
                    <a:pt x="92950" y="62484"/>
                  </a:lnTo>
                  <a:lnTo>
                    <a:pt x="93726" y="0"/>
                  </a:lnTo>
                  <a:lnTo>
                    <a:pt x="6858" y="110490"/>
                  </a:lnTo>
                  <a:lnTo>
                    <a:pt x="90678" y="247650"/>
                  </a:lnTo>
                  <a:lnTo>
                    <a:pt x="91427" y="185928"/>
                  </a:lnTo>
                  <a:lnTo>
                    <a:pt x="134898" y="203911"/>
                  </a:lnTo>
                  <a:lnTo>
                    <a:pt x="173288" y="228112"/>
                  </a:lnTo>
                  <a:lnTo>
                    <a:pt x="205717" y="257799"/>
                  </a:lnTo>
                  <a:lnTo>
                    <a:pt x="231305" y="292242"/>
                  </a:lnTo>
                  <a:lnTo>
                    <a:pt x="249174" y="330708"/>
                  </a:lnTo>
                  <a:lnTo>
                    <a:pt x="226808" y="373792"/>
                  </a:lnTo>
                  <a:lnTo>
                    <a:pt x="194959" y="410972"/>
                  </a:lnTo>
                  <a:lnTo>
                    <a:pt x="155067" y="441293"/>
                  </a:lnTo>
                  <a:lnTo>
                    <a:pt x="108571" y="463804"/>
                  </a:lnTo>
                  <a:lnTo>
                    <a:pt x="56910" y="477551"/>
                  </a:lnTo>
                  <a:lnTo>
                    <a:pt x="1524" y="481584"/>
                  </a:lnTo>
                  <a:lnTo>
                    <a:pt x="0" y="605790"/>
                  </a:lnTo>
                  <a:close/>
                </a:path>
                <a:path w="260984" h="605789">
                  <a:moveTo>
                    <a:pt x="260604" y="268986"/>
                  </a:moveTo>
                  <a:lnTo>
                    <a:pt x="259453" y="284523"/>
                  </a:lnTo>
                  <a:lnTo>
                    <a:pt x="257165" y="300132"/>
                  </a:lnTo>
                  <a:lnTo>
                    <a:pt x="253738" y="315599"/>
                  </a:lnTo>
                  <a:lnTo>
                    <a:pt x="249174" y="330708"/>
                  </a:lnTo>
                </a:path>
              </a:pathLst>
            </a:custGeom>
            <a:ln w="9525">
              <a:solidFill>
                <a:srgbClr val="01306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102905" y="1817370"/>
            <a:ext cx="38677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15" dirty="0">
                <a:latin typeface="Tahoma"/>
                <a:cs typeface="Tahoma"/>
              </a:rPr>
              <a:t>Correctivo:</a:t>
            </a:r>
            <a:r>
              <a:rPr sz="2400" spc="-175" dirty="0">
                <a:latin typeface="Tahoma"/>
                <a:cs typeface="Tahoma"/>
              </a:rPr>
              <a:t> </a:t>
            </a:r>
            <a:r>
              <a:rPr sz="2400" spc="85" dirty="0">
                <a:latin typeface="Tahoma"/>
                <a:cs typeface="Tahoma"/>
              </a:rPr>
              <a:t>el</a:t>
            </a:r>
            <a:r>
              <a:rPr sz="2400" spc="-170" dirty="0">
                <a:latin typeface="Tahoma"/>
                <a:cs typeface="Tahoma"/>
              </a:rPr>
              <a:t> </a:t>
            </a:r>
            <a:r>
              <a:rPr sz="2400" spc="45" dirty="0">
                <a:latin typeface="Tahoma"/>
                <a:cs typeface="Tahoma"/>
              </a:rPr>
              <a:t>menor</a:t>
            </a:r>
            <a:r>
              <a:rPr sz="2400" spc="-170" dirty="0">
                <a:latin typeface="Tahoma"/>
                <a:cs typeface="Tahoma"/>
              </a:rPr>
              <a:t> </a:t>
            </a:r>
            <a:r>
              <a:rPr sz="2400" spc="40" dirty="0">
                <a:latin typeface="Tahoma"/>
                <a:cs typeface="Tahoma"/>
              </a:rPr>
              <a:t>posible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24009" y="3893565"/>
            <a:ext cx="1344167" cy="274320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6903505" y="3925061"/>
            <a:ext cx="11868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120" dirty="0">
                <a:solidFill>
                  <a:srgbClr val="FF3300"/>
                </a:solidFill>
                <a:latin typeface="Tahoma"/>
                <a:cs typeface="Tahoma"/>
              </a:rPr>
              <a:t>D</a:t>
            </a:r>
            <a:r>
              <a:rPr sz="1200" b="1" spc="-215" dirty="0">
                <a:solidFill>
                  <a:srgbClr val="FF3300"/>
                </a:solidFill>
                <a:latin typeface="Tahoma"/>
                <a:cs typeface="Tahoma"/>
              </a:rPr>
              <a:t>I</a:t>
            </a:r>
            <a:r>
              <a:rPr sz="1200" b="1" spc="-55" dirty="0">
                <a:solidFill>
                  <a:srgbClr val="FF3300"/>
                </a:solidFill>
                <a:latin typeface="Tahoma"/>
                <a:cs typeface="Tahoma"/>
              </a:rPr>
              <a:t>S</a:t>
            </a:r>
            <a:r>
              <a:rPr sz="1200" b="1" spc="-45" dirty="0">
                <a:solidFill>
                  <a:srgbClr val="FF3300"/>
                </a:solidFill>
                <a:latin typeface="Tahoma"/>
                <a:cs typeface="Tahoma"/>
              </a:rPr>
              <a:t>P</a:t>
            </a:r>
            <a:r>
              <a:rPr sz="1200" b="1" spc="-155" dirty="0">
                <a:solidFill>
                  <a:srgbClr val="FF3300"/>
                </a:solidFill>
                <a:latin typeface="Tahoma"/>
                <a:cs typeface="Tahoma"/>
              </a:rPr>
              <a:t>O</a:t>
            </a:r>
            <a:r>
              <a:rPr sz="1200" b="1" spc="-80" dirty="0">
                <a:solidFill>
                  <a:srgbClr val="FF3300"/>
                </a:solidFill>
                <a:latin typeface="Tahoma"/>
                <a:cs typeface="Tahoma"/>
              </a:rPr>
              <a:t>N</a:t>
            </a:r>
            <a:r>
              <a:rPr sz="1200" b="1" spc="-130" dirty="0">
                <a:solidFill>
                  <a:srgbClr val="FF3300"/>
                </a:solidFill>
                <a:latin typeface="Tahoma"/>
                <a:cs typeface="Tahoma"/>
              </a:rPr>
              <a:t>IBILID</a:t>
            </a:r>
            <a:r>
              <a:rPr sz="1200" b="1" spc="-140" dirty="0">
                <a:solidFill>
                  <a:srgbClr val="FF3300"/>
                </a:solidFill>
                <a:latin typeface="Tahoma"/>
                <a:cs typeface="Tahoma"/>
              </a:rPr>
              <a:t>A</a:t>
            </a:r>
            <a:r>
              <a:rPr sz="1200" b="1" spc="-120" dirty="0">
                <a:solidFill>
                  <a:srgbClr val="FF3300"/>
                </a:solidFill>
                <a:latin typeface="Tahoma"/>
                <a:cs typeface="Tahoma"/>
              </a:rPr>
              <a:t>D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563641" y="3911091"/>
            <a:ext cx="993648" cy="274320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8643151" y="3942588"/>
            <a:ext cx="835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110" dirty="0">
                <a:solidFill>
                  <a:srgbClr val="FFEB00"/>
                </a:solidFill>
                <a:latin typeface="Tahoma"/>
                <a:cs typeface="Tahoma"/>
              </a:rPr>
              <a:t>FIABILIDAD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24" name="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19396" y="3066795"/>
            <a:ext cx="647700" cy="274320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8198904" y="3098291"/>
            <a:ext cx="4889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100" dirty="0">
                <a:solidFill>
                  <a:srgbClr val="FFEB00"/>
                </a:solidFill>
                <a:latin typeface="Tahoma"/>
                <a:cs typeface="Tahoma"/>
              </a:rPr>
              <a:t>C</a:t>
            </a:r>
            <a:r>
              <a:rPr sz="1200" b="1" spc="-110" dirty="0">
                <a:solidFill>
                  <a:srgbClr val="FFEB00"/>
                </a:solidFill>
                <a:latin typeface="Tahoma"/>
                <a:cs typeface="Tahoma"/>
              </a:rPr>
              <a:t>O</a:t>
            </a:r>
            <a:r>
              <a:rPr sz="1200" b="1" spc="-40" dirty="0">
                <a:solidFill>
                  <a:srgbClr val="FFEB00"/>
                </a:solidFill>
                <a:latin typeface="Tahoma"/>
                <a:cs typeface="Tahoma"/>
              </a:rPr>
              <a:t>STE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753700" y="3243389"/>
            <a:ext cx="1290320" cy="1211580"/>
            <a:chOff x="6251131" y="3243389"/>
            <a:chExt cx="1290320" cy="1211580"/>
          </a:xfrm>
        </p:grpSpPr>
        <p:sp>
          <p:nvSpPr>
            <p:cNvPr id="27" name="object 27"/>
            <p:cNvSpPr/>
            <p:nvPr/>
          </p:nvSpPr>
          <p:spPr>
            <a:xfrm>
              <a:off x="6616827" y="4190745"/>
              <a:ext cx="600710" cy="259079"/>
            </a:xfrm>
            <a:custGeom>
              <a:avLst/>
              <a:gdLst/>
              <a:ahLst/>
              <a:cxnLst/>
              <a:rect l="l" t="t" r="r" b="b"/>
              <a:pathLst>
                <a:path w="600709" h="259079">
                  <a:moveTo>
                    <a:pt x="600468" y="86105"/>
                  </a:moveTo>
                  <a:lnTo>
                    <a:pt x="489978" y="0"/>
                  </a:lnTo>
                  <a:lnTo>
                    <a:pt x="355104" y="86105"/>
                  </a:lnTo>
                  <a:lnTo>
                    <a:pt x="416827" y="86105"/>
                  </a:lnTo>
                  <a:lnTo>
                    <a:pt x="399678" y="130485"/>
                  </a:lnTo>
                  <a:lnTo>
                    <a:pt x="376202" y="169743"/>
                  </a:lnTo>
                  <a:lnTo>
                    <a:pt x="347201" y="202966"/>
                  </a:lnTo>
                  <a:lnTo>
                    <a:pt x="313480" y="229240"/>
                  </a:lnTo>
                  <a:lnTo>
                    <a:pt x="275843" y="247650"/>
                  </a:lnTo>
                  <a:lnTo>
                    <a:pt x="233018" y="225866"/>
                  </a:lnTo>
                  <a:lnTo>
                    <a:pt x="195842" y="194281"/>
                  </a:lnTo>
                  <a:lnTo>
                    <a:pt x="165269" y="154400"/>
                  </a:lnTo>
                  <a:lnTo>
                    <a:pt x="142252" y="107724"/>
                  </a:lnTo>
                  <a:lnTo>
                    <a:pt x="127742" y="55756"/>
                  </a:lnTo>
                  <a:lnTo>
                    <a:pt x="122694" y="0"/>
                  </a:lnTo>
                  <a:lnTo>
                    <a:pt x="0" y="0"/>
                  </a:lnTo>
                  <a:lnTo>
                    <a:pt x="4356" y="52262"/>
                  </a:lnTo>
                  <a:lnTo>
                    <a:pt x="16847" y="100917"/>
                  </a:lnTo>
                  <a:lnTo>
                    <a:pt x="36607" y="144928"/>
                  </a:lnTo>
                  <a:lnTo>
                    <a:pt x="62769" y="183261"/>
                  </a:lnTo>
                  <a:lnTo>
                    <a:pt x="94468" y="214878"/>
                  </a:lnTo>
                  <a:lnTo>
                    <a:pt x="130837" y="238744"/>
                  </a:lnTo>
                  <a:lnTo>
                    <a:pt x="171010" y="253823"/>
                  </a:lnTo>
                  <a:lnTo>
                    <a:pt x="214121" y="259080"/>
                  </a:lnTo>
                  <a:lnTo>
                    <a:pt x="336816" y="259080"/>
                  </a:lnTo>
                  <a:lnTo>
                    <a:pt x="381459" y="253464"/>
                  </a:lnTo>
                  <a:lnTo>
                    <a:pt x="423226" y="237264"/>
                  </a:lnTo>
                  <a:lnTo>
                    <a:pt x="461016" y="211455"/>
                  </a:lnTo>
                  <a:lnTo>
                    <a:pt x="493725" y="177009"/>
                  </a:lnTo>
                  <a:lnTo>
                    <a:pt x="520252" y="134902"/>
                  </a:lnTo>
                  <a:lnTo>
                    <a:pt x="539495" y="86105"/>
                  </a:lnTo>
                  <a:lnTo>
                    <a:pt x="600468" y="86105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616827" y="4190745"/>
              <a:ext cx="337185" cy="259079"/>
            </a:xfrm>
            <a:custGeom>
              <a:avLst/>
              <a:gdLst/>
              <a:ahLst/>
              <a:cxnLst/>
              <a:rect l="l" t="t" r="r" b="b"/>
              <a:pathLst>
                <a:path w="337184" h="259079">
                  <a:moveTo>
                    <a:pt x="336816" y="259080"/>
                  </a:moveTo>
                  <a:lnTo>
                    <a:pt x="293701" y="253823"/>
                  </a:lnTo>
                  <a:lnTo>
                    <a:pt x="253526" y="238744"/>
                  </a:lnTo>
                  <a:lnTo>
                    <a:pt x="217157" y="214878"/>
                  </a:lnTo>
                  <a:lnTo>
                    <a:pt x="185459" y="183261"/>
                  </a:lnTo>
                  <a:lnTo>
                    <a:pt x="159298" y="144928"/>
                  </a:lnTo>
                  <a:lnTo>
                    <a:pt x="139540" y="100917"/>
                  </a:lnTo>
                  <a:lnTo>
                    <a:pt x="127050" y="52262"/>
                  </a:lnTo>
                  <a:lnTo>
                    <a:pt x="122694" y="0"/>
                  </a:lnTo>
                  <a:lnTo>
                    <a:pt x="0" y="0"/>
                  </a:lnTo>
                  <a:lnTo>
                    <a:pt x="4356" y="52262"/>
                  </a:lnTo>
                  <a:lnTo>
                    <a:pt x="16847" y="100917"/>
                  </a:lnTo>
                  <a:lnTo>
                    <a:pt x="36607" y="144928"/>
                  </a:lnTo>
                  <a:lnTo>
                    <a:pt x="62769" y="183261"/>
                  </a:lnTo>
                  <a:lnTo>
                    <a:pt x="94468" y="214878"/>
                  </a:lnTo>
                  <a:lnTo>
                    <a:pt x="130837" y="238744"/>
                  </a:lnTo>
                  <a:lnTo>
                    <a:pt x="171010" y="253823"/>
                  </a:lnTo>
                  <a:lnTo>
                    <a:pt x="214121" y="259080"/>
                  </a:lnTo>
                  <a:lnTo>
                    <a:pt x="336816" y="259080"/>
                  </a:lnTo>
                  <a:close/>
                </a:path>
              </a:pathLst>
            </a:custGeom>
            <a:solidFill>
              <a:srgbClr val="7BA4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616827" y="4190745"/>
              <a:ext cx="600710" cy="259079"/>
            </a:xfrm>
            <a:custGeom>
              <a:avLst/>
              <a:gdLst/>
              <a:ahLst/>
              <a:cxnLst/>
              <a:rect l="l" t="t" r="r" b="b"/>
              <a:pathLst>
                <a:path w="600709" h="259079">
                  <a:moveTo>
                    <a:pt x="0" y="0"/>
                  </a:moveTo>
                  <a:lnTo>
                    <a:pt x="4356" y="52262"/>
                  </a:lnTo>
                  <a:lnTo>
                    <a:pt x="16847" y="100917"/>
                  </a:lnTo>
                  <a:lnTo>
                    <a:pt x="36607" y="144928"/>
                  </a:lnTo>
                  <a:lnTo>
                    <a:pt x="62769" y="183261"/>
                  </a:lnTo>
                  <a:lnTo>
                    <a:pt x="94468" y="214878"/>
                  </a:lnTo>
                  <a:lnTo>
                    <a:pt x="130837" y="238744"/>
                  </a:lnTo>
                  <a:lnTo>
                    <a:pt x="171010" y="253823"/>
                  </a:lnTo>
                  <a:lnTo>
                    <a:pt x="214121" y="259080"/>
                  </a:lnTo>
                  <a:lnTo>
                    <a:pt x="336816" y="259080"/>
                  </a:lnTo>
                  <a:lnTo>
                    <a:pt x="381459" y="253464"/>
                  </a:lnTo>
                  <a:lnTo>
                    <a:pt x="423226" y="237264"/>
                  </a:lnTo>
                  <a:lnTo>
                    <a:pt x="461016" y="211455"/>
                  </a:lnTo>
                  <a:lnTo>
                    <a:pt x="493725" y="177009"/>
                  </a:lnTo>
                  <a:lnTo>
                    <a:pt x="520252" y="134902"/>
                  </a:lnTo>
                  <a:lnTo>
                    <a:pt x="539495" y="86105"/>
                  </a:lnTo>
                  <a:lnTo>
                    <a:pt x="600468" y="86105"/>
                  </a:lnTo>
                  <a:lnTo>
                    <a:pt x="489978" y="0"/>
                  </a:lnTo>
                  <a:lnTo>
                    <a:pt x="355104" y="86105"/>
                  </a:lnTo>
                  <a:lnTo>
                    <a:pt x="416827" y="86105"/>
                  </a:lnTo>
                  <a:lnTo>
                    <a:pt x="399678" y="130485"/>
                  </a:lnTo>
                  <a:lnTo>
                    <a:pt x="376202" y="169743"/>
                  </a:lnTo>
                  <a:lnTo>
                    <a:pt x="347201" y="202966"/>
                  </a:lnTo>
                  <a:lnTo>
                    <a:pt x="313480" y="229240"/>
                  </a:lnTo>
                  <a:lnTo>
                    <a:pt x="275843" y="247650"/>
                  </a:lnTo>
                  <a:lnTo>
                    <a:pt x="233018" y="225866"/>
                  </a:lnTo>
                  <a:lnTo>
                    <a:pt x="195842" y="194281"/>
                  </a:lnTo>
                  <a:lnTo>
                    <a:pt x="165269" y="154400"/>
                  </a:lnTo>
                  <a:lnTo>
                    <a:pt x="142252" y="107724"/>
                  </a:lnTo>
                  <a:lnTo>
                    <a:pt x="127742" y="55756"/>
                  </a:lnTo>
                  <a:lnTo>
                    <a:pt x="122694" y="0"/>
                  </a:lnTo>
                  <a:lnTo>
                    <a:pt x="0" y="0"/>
                  </a:lnTo>
                  <a:close/>
                </a:path>
                <a:path w="600709" h="259079">
                  <a:moveTo>
                    <a:pt x="336816" y="259080"/>
                  </a:moveTo>
                  <a:lnTo>
                    <a:pt x="321397" y="258365"/>
                  </a:lnTo>
                  <a:lnTo>
                    <a:pt x="306049" y="256222"/>
                  </a:lnTo>
                  <a:lnTo>
                    <a:pt x="290841" y="252650"/>
                  </a:lnTo>
                  <a:lnTo>
                    <a:pt x="275843" y="247650"/>
                  </a:lnTo>
                </a:path>
              </a:pathLst>
            </a:custGeom>
            <a:ln w="9525">
              <a:solidFill>
                <a:srgbClr val="01306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255894" y="3253948"/>
              <a:ext cx="300355" cy="592455"/>
            </a:xfrm>
            <a:custGeom>
              <a:avLst/>
              <a:gdLst/>
              <a:ahLst/>
              <a:cxnLst/>
              <a:rect l="l" t="t" r="r" b="b"/>
              <a:pathLst>
                <a:path w="300354" h="592454">
                  <a:moveTo>
                    <a:pt x="299985" y="2585"/>
                  </a:moveTo>
                  <a:lnTo>
                    <a:pt x="248486" y="0"/>
                  </a:lnTo>
                  <a:lnTo>
                    <a:pt x="199336" y="6049"/>
                  </a:lnTo>
                  <a:lnTo>
                    <a:pt x="153671" y="20011"/>
                  </a:lnTo>
                  <a:lnTo>
                    <a:pt x="112624" y="41161"/>
                  </a:lnTo>
                  <a:lnTo>
                    <a:pt x="77328" y="68776"/>
                  </a:lnTo>
                  <a:lnTo>
                    <a:pt x="48917" y="102133"/>
                  </a:lnTo>
                  <a:lnTo>
                    <a:pt x="28524" y="140508"/>
                  </a:lnTo>
                  <a:lnTo>
                    <a:pt x="17284" y="183179"/>
                  </a:lnTo>
                  <a:lnTo>
                    <a:pt x="507" y="305861"/>
                  </a:lnTo>
                  <a:lnTo>
                    <a:pt x="0" y="350985"/>
                  </a:lnTo>
                  <a:lnTo>
                    <a:pt x="10136" y="394817"/>
                  </a:lnTo>
                  <a:lnTo>
                    <a:pt x="30134" y="436068"/>
                  </a:lnTo>
                  <a:lnTo>
                    <a:pt x="59212" y="473444"/>
                  </a:lnTo>
                  <a:lnTo>
                    <a:pt x="96586" y="505657"/>
                  </a:lnTo>
                  <a:lnTo>
                    <a:pt x="141476" y="531413"/>
                  </a:lnTo>
                  <a:lnTo>
                    <a:pt x="133095" y="592373"/>
                  </a:lnTo>
                  <a:lnTo>
                    <a:pt x="232930" y="493313"/>
                  </a:lnTo>
                  <a:lnTo>
                    <a:pt x="166635" y="347009"/>
                  </a:lnTo>
                  <a:lnTo>
                    <a:pt x="158254" y="408731"/>
                  </a:lnTo>
                  <a:lnTo>
                    <a:pt x="117130" y="385481"/>
                  </a:lnTo>
                  <a:lnTo>
                    <a:pt x="82004" y="356598"/>
                  </a:lnTo>
                  <a:lnTo>
                    <a:pt x="53570" y="323033"/>
                  </a:lnTo>
                  <a:lnTo>
                    <a:pt x="32523" y="285738"/>
                  </a:lnTo>
                  <a:lnTo>
                    <a:pt x="19557" y="245663"/>
                  </a:lnTo>
                  <a:lnTo>
                    <a:pt x="46923" y="205524"/>
                  </a:lnTo>
                  <a:lnTo>
                    <a:pt x="83006" y="172454"/>
                  </a:lnTo>
                  <a:lnTo>
                    <a:pt x="126243" y="147174"/>
                  </a:lnTo>
                  <a:lnTo>
                    <a:pt x="175068" y="130403"/>
                  </a:lnTo>
                  <a:lnTo>
                    <a:pt x="227916" y="122861"/>
                  </a:lnTo>
                  <a:lnTo>
                    <a:pt x="283222" y="125267"/>
                  </a:lnTo>
                  <a:lnTo>
                    <a:pt x="299985" y="2585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256401" y="3253948"/>
              <a:ext cx="299720" cy="306070"/>
            </a:xfrm>
            <a:custGeom>
              <a:avLst/>
              <a:gdLst/>
              <a:ahLst/>
              <a:cxnLst/>
              <a:rect l="l" t="t" r="r" b="b"/>
              <a:pathLst>
                <a:path w="299720" h="306070">
                  <a:moveTo>
                    <a:pt x="299478" y="2585"/>
                  </a:moveTo>
                  <a:lnTo>
                    <a:pt x="247978" y="0"/>
                  </a:lnTo>
                  <a:lnTo>
                    <a:pt x="198829" y="6049"/>
                  </a:lnTo>
                  <a:lnTo>
                    <a:pt x="153164" y="20011"/>
                  </a:lnTo>
                  <a:lnTo>
                    <a:pt x="112117" y="41161"/>
                  </a:lnTo>
                  <a:lnTo>
                    <a:pt x="76821" y="68776"/>
                  </a:lnTo>
                  <a:lnTo>
                    <a:pt x="48410" y="102133"/>
                  </a:lnTo>
                  <a:lnTo>
                    <a:pt x="28017" y="140508"/>
                  </a:lnTo>
                  <a:lnTo>
                    <a:pt x="16777" y="183179"/>
                  </a:lnTo>
                  <a:lnTo>
                    <a:pt x="0" y="305861"/>
                  </a:lnTo>
                  <a:lnTo>
                    <a:pt x="11245" y="263191"/>
                  </a:lnTo>
                  <a:lnTo>
                    <a:pt x="31642" y="224815"/>
                  </a:lnTo>
                  <a:lnTo>
                    <a:pt x="60057" y="191458"/>
                  </a:lnTo>
                  <a:lnTo>
                    <a:pt x="95356" y="163843"/>
                  </a:lnTo>
                  <a:lnTo>
                    <a:pt x="136405" y="142693"/>
                  </a:lnTo>
                  <a:lnTo>
                    <a:pt x="182071" y="128732"/>
                  </a:lnTo>
                  <a:lnTo>
                    <a:pt x="231219" y="122682"/>
                  </a:lnTo>
                  <a:lnTo>
                    <a:pt x="282715" y="125267"/>
                  </a:lnTo>
                  <a:lnTo>
                    <a:pt x="299478" y="2585"/>
                  </a:lnTo>
                  <a:close/>
                </a:path>
              </a:pathLst>
            </a:custGeom>
            <a:solidFill>
              <a:srgbClr val="7BA4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255894" y="3253948"/>
              <a:ext cx="300355" cy="592455"/>
            </a:xfrm>
            <a:custGeom>
              <a:avLst/>
              <a:gdLst/>
              <a:ahLst/>
              <a:cxnLst/>
              <a:rect l="l" t="t" r="r" b="b"/>
              <a:pathLst>
                <a:path w="300354" h="592454">
                  <a:moveTo>
                    <a:pt x="299985" y="2585"/>
                  </a:moveTo>
                  <a:lnTo>
                    <a:pt x="248486" y="0"/>
                  </a:lnTo>
                  <a:lnTo>
                    <a:pt x="199336" y="6049"/>
                  </a:lnTo>
                  <a:lnTo>
                    <a:pt x="153671" y="20011"/>
                  </a:lnTo>
                  <a:lnTo>
                    <a:pt x="112624" y="41161"/>
                  </a:lnTo>
                  <a:lnTo>
                    <a:pt x="77328" y="68776"/>
                  </a:lnTo>
                  <a:lnTo>
                    <a:pt x="48917" y="102133"/>
                  </a:lnTo>
                  <a:lnTo>
                    <a:pt x="28524" y="140508"/>
                  </a:lnTo>
                  <a:lnTo>
                    <a:pt x="17284" y="183179"/>
                  </a:lnTo>
                  <a:lnTo>
                    <a:pt x="507" y="305861"/>
                  </a:lnTo>
                  <a:lnTo>
                    <a:pt x="0" y="350985"/>
                  </a:lnTo>
                  <a:lnTo>
                    <a:pt x="10136" y="394817"/>
                  </a:lnTo>
                  <a:lnTo>
                    <a:pt x="30134" y="436068"/>
                  </a:lnTo>
                  <a:lnTo>
                    <a:pt x="59212" y="473444"/>
                  </a:lnTo>
                  <a:lnTo>
                    <a:pt x="96586" y="505657"/>
                  </a:lnTo>
                  <a:lnTo>
                    <a:pt x="141476" y="531413"/>
                  </a:lnTo>
                  <a:lnTo>
                    <a:pt x="133095" y="592373"/>
                  </a:lnTo>
                  <a:lnTo>
                    <a:pt x="232930" y="493313"/>
                  </a:lnTo>
                  <a:lnTo>
                    <a:pt x="166635" y="347009"/>
                  </a:lnTo>
                  <a:lnTo>
                    <a:pt x="158254" y="408731"/>
                  </a:lnTo>
                  <a:lnTo>
                    <a:pt x="117130" y="385481"/>
                  </a:lnTo>
                  <a:lnTo>
                    <a:pt x="82004" y="356598"/>
                  </a:lnTo>
                  <a:lnTo>
                    <a:pt x="53570" y="323033"/>
                  </a:lnTo>
                  <a:lnTo>
                    <a:pt x="32523" y="285738"/>
                  </a:lnTo>
                  <a:lnTo>
                    <a:pt x="19557" y="245663"/>
                  </a:lnTo>
                  <a:lnTo>
                    <a:pt x="46923" y="205524"/>
                  </a:lnTo>
                  <a:lnTo>
                    <a:pt x="83006" y="172454"/>
                  </a:lnTo>
                  <a:lnTo>
                    <a:pt x="126243" y="147174"/>
                  </a:lnTo>
                  <a:lnTo>
                    <a:pt x="175068" y="130403"/>
                  </a:lnTo>
                  <a:lnTo>
                    <a:pt x="227916" y="122861"/>
                  </a:lnTo>
                  <a:lnTo>
                    <a:pt x="283222" y="125267"/>
                  </a:lnTo>
                  <a:lnTo>
                    <a:pt x="299985" y="2585"/>
                  </a:lnTo>
                  <a:close/>
                </a:path>
                <a:path w="300354" h="592454">
                  <a:moveTo>
                    <a:pt x="507" y="305861"/>
                  </a:moveTo>
                  <a:lnTo>
                    <a:pt x="3378" y="290133"/>
                  </a:lnTo>
                  <a:lnTo>
                    <a:pt x="7465" y="274905"/>
                  </a:lnTo>
                  <a:lnTo>
                    <a:pt x="12835" y="260105"/>
                  </a:lnTo>
                  <a:lnTo>
                    <a:pt x="19557" y="245663"/>
                  </a:lnTo>
                </a:path>
              </a:pathLst>
            </a:custGeom>
            <a:ln w="9525">
              <a:solidFill>
                <a:srgbClr val="01306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275970" y="3248151"/>
              <a:ext cx="260985" cy="605790"/>
            </a:xfrm>
            <a:custGeom>
              <a:avLst/>
              <a:gdLst/>
              <a:ahLst/>
              <a:cxnLst/>
              <a:rect l="l" t="t" r="r" b="b"/>
              <a:pathLst>
                <a:path w="260984" h="605789">
                  <a:moveTo>
                    <a:pt x="260604" y="268986"/>
                  </a:moveTo>
                  <a:lnTo>
                    <a:pt x="255806" y="223897"/>
                  </a:lnTo>
                  <a:lnTo>
                    <a:pt x="240509" y="181581"/>
                  </a:lnTo>
                  <a:lnTo>
                    <a:pt x="215644" y="143160"/>
                  </a:lnTo>
                  <a:lnTo>
                    <a:pt x="182142" y="109756"/>
                  </a:lnTo>
                  <a:lnTo>
                    <a:pt x="140934" y="82490"/>
                  </a:lnTo>
                  <a:lnTo>
                    <a:pt x="92950" y="62484"/>
                  </a:lnTo>
                  <a:lnTo>
                    <a:pt x="93726" y="0"/>
                  </a:lnTo>
                  <a:lnTo>
                    <a:pt x="6858" y="110490"/>
                  </a:lnTo>
                  <a:lnTo>
                    <a:pt x="90678" y="247650"/>
                  </a:lnTo>
                  <a:lnTo>
                    <a:pt x="91427" y="185928"/>
                  </a:lnTo>
                  <a:lnTo>
                    <a:pt x="134898" y="203911"/>
                  </a:lnTo>
                  <a:lnTo>
                    <a:pt x="173288" y="228112"/>
                  </a:lnTo>
                  <a:lnTo>
                    <a:pt x="205717" y="257800"/>
                  </a:lnTo>
                  <a:lnTo>
                    <a:pt x="231305" y="292242"/>
                  </a:lnTo>
                  <a:lnTo>
                    <a:pt x="249174" y="330708"/>
                  </a:lnTo>
                  <a:lnTo>
                    <a:pt x="226808" y="373793"/>
                  </a:lnTo>
                  <a:lnTo>
                    <a:pt x="194959" y="410972"/>
                  </a:lnTo>
                  <a:lnTo>
                    <a:pt x="155067" y="441293"/>
                  </a:lnTo>
                  <a:lnTo>
                    <a:pt x="108571" y="463804"/>
                  </a:lnTo>
                  <a:lnTo>
                    <a:pt x="56910" y="477551"/>
                  </a:lnTo>
                  <a:lnTo>
                    <a:pt x="1524" y="481584"/>
                  </a:lnTo>
                  <a:lnTo>
                    <a:pt x="0" y="605790"/>
                  </a:lnTo>
                  <a:lnTo>
                    <a:pt x="51506" y="602216"/>
                  </a:lnTo>
                  <a:lnTo>
                    <a:pt x="99612" y="590347"/>
                  </a:lnTo>
                  <a:lnTo>
                    <a:pt x="143271" y="571031"/>
                  </a:lnTo>
                  <a:lnTo>
                    <a:pt x="181440" y="545115"/>
                  </a:lnTo>
                  <a:lnTo>
                    <a:pt x="213072" y="513449"/>
                  </a:lnTo>
                  <a:lnTo>
                    <a:pt x="237124" y="476881"/>
                  </a:lnTo>
                  <a:lnTo>
                    <a:pt x="252550" y="436258"/>
                  </a:lnTo>
                  <a:lnTo>
                    <a:pt x="258305" y="392430"/>
                  </a:lnTo>
                  <a:lnTo>
                    <a:pt x="260604" y="268986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275970" y="3517137"/>
              <a:ext cx="260985" cy="337185"/>
            </a:xfrm>
            <a:custGeom>
              <a:avLst/>
              <a:gdLst/>
              <a:ahLst/>
              <a:cxnLst/>
              <a:rect l="l" t="t" r="r" b="b"/>
              <a:pathLst>
                <a:path w="260984" h="337185">
                  <a:moveTo>
                    <a:pt x="260604" y="0"/>
                  </a:moveTo>
                  <a:lnTo>
                    <a:pt x="254593" y="43576"/>
                  </a:lnTo>
                  <a:lnTo>
                    <a:pt x="238975" y="84010"/>
                  </a:lnTo>
                  <a:lnTo>
                    <a:pt x="214785" y="120443"/>
                  </a:lnTo>
                  <a:lnTo>
                    <a:pt x="183060" y="152018"/>
                  </a:lnTo>
                  <a:lnTo>
                    <a:pt x="144836" y="177879"/>
                  </a:lnTo>
                  <a:lnTo>
                    <a:pt x="101148" y="197167"/>
                  </a:lnTo>
                  <a:lnTo>
                    <a:pt x="53032" y="209025"/>
                  </a:lnTo>
                  <a:lnTo>
                    <a:pt x="1524" y="212597"/>
                  </a:lnTo>
                  <a:lnTo>
                    <a:pt x="0" y="336803"/>
                  </a:lnTo>
                  <a:lnTo>
                    <a:pt x="51506" y="333230"/>
                  </a:lnTo>
                  <a:lnTo>
                    <a:pt x="99612" y="321361"/>
                  </a:lnTo>
                  <a:lnTo>
                    <a:pt x="143271" y="302044"/>
                  </a:lnTo>
                  <a:lnTo>
                    <a:pt x="181440" y="276129"/>
                  </a:lnTo>
                  <a:lnTo>
                    <a:pt x="213072" y="244463"/>
                  </a:lnTo>
                  <a:lnTo>
                    <a:pt x="237124" y="207894"/>
                  </a:lnTo>
                  <a:lnTo>
                    <a:pt x="252550" y="167272"/>
                  </a:lnTo>
                  <a:lnTo>
                    <a:pt x="258305" y="123444"/>
                  </a:lnTo>
                  <a:lnTo>
                    <a:pt x="260604" y="0"/>
                  </a:lnTo>
                  <a:close/>
                </a:path>
              </a:pathLst>
            </a:custGeom>
            <a:solidFill>
              <a:srgbClr val="7BA4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275970" y="3248151"/>
              <a:ext cx="260985" cy="605790"/>
            </a:xfrm>
            <a:custGeom>
              <a:avLst/>
              <a:gdLst/>
              <a:ahLst/>
              <a:cxnLst/>
              <a:rect l="l" t="t" r="r" b="b"/>
              <a:pathLst>
                <a:path w="260984" h="605789">
                  <a:moveTo>
                    <a:pt x="0" y="605790"/>
                  </a:moveTo>
                  <a:lnTo>
                    <a:pt x="51506" y="602216"/>
                  </a:lnTo>
                  <a:lnTo>
                    <a:pt x="99612" y="590347"/>
                  </a:lnTo>
                  <a:lnTo>
                    <a:pt x="143271" y="571031"/>
                  </a:lnTo>
                  <a:lnTo>
                    <a:pt x="181440" y="545115"/>
                  </a:lnTo>
                  <a:lnTo>
                    <a:pt x="213072" y="513449"/>
                  </a:lnTo>
                  <a:lnTo>
                    <a:pt x="237124" y="476881"/>
                  </a:lnTo>
                  <a:lnTo>
                    <a:pt x="252550" y="436258"/>
                  </a:lnTo>
                  <a:lnTo>
                    <a:pt x="258305" y="392430"/>
                  </a:lnTo>
                  <a:lnTo>
                    <a:pt x="260604" y="268986"/>
                  </a:lnTo>
                  <a:lnTo>
                    <a:pt x="255806" y="223897"/>
                  </a:lnTo>
                  <a:lnTo>
                    <a:pt x="240509" y="181581"/>
                  </a:lnTo>
                  <a:lnTo>
                    <a:pt x="215644" y="143160"/>
                  </a:lnTo>
                  <a:lnTo>
                    <a:pt x="182142" y="109756"/>
                  </a:lnTo>
                  <a:lnTo>
                    <a:pt x="140934" y="82490"/>
                  </a:lnTo>
                  <a:lnTo>
                    <a:pt x="92950" y="62484"/>
                  </a:lnTo>
                  <a:lnTo>
                    <a:pt x="93726" y="0"/>
                  </a:lnTo>
                  <a:lnTo>
                    <a:pt x="6858" y="110490"/>
                  </a:lnTo>
                  <a:lnTo>
                    <a:pt x="90678" y="247650"/>
                  </a:lnTo>
                  <a:lnTo>
                    <a:pt x="91427" y="185928"/>
                  </a:lnTo>
                  <a:lnTo>
                    <a:pt x="134898" y="203911"/>
                  </a:lnTo>
                  <a:lnTo>
                    <a:pt x="173288" y="228112"/>
                  </a:lnTo>
                  <a:lnTo>
                    <a:pt x="205717" y="257800"/>
                  </a:lnTo>
                  <a:lnTo>
                    <a:pt x="231305" y="292242"/>
                  </a:lnTo>
                  <a:lnTo>
                    <a:pt x="249174" y="330708"/>
                  </a:lnTo>
                  <a:lnTo>
                    <a:pt x="226808" y="373793"/>
                  </a:lnTo>
                  <a:lnTo>
                    <a:pt x="194959" y="410972"/>
                  </a:lnTo>
                  <a:lnTo>
                    <a:pt x="155067" y="441293"/>
                  </a:lnTo>
                  <a:lnTo>
                    <a:pt x="108571" y="463804"/>
                  </a:lnTo>
                  <a:lnTo>
                    <a:pt x="56910" y="477551"/>
                  </a:lnTo>
                  <a:lnTo>
                    <a:pt x="1524" y="481584"/>
                  </a:lnTo>
                  <a:lnTo>
                    <a:pt x="0" y="605790"/>
                  </a:lnTo>
                  <a:close/>
                </a:path>
                <a:path w="260984" h="605789">
                  <a:moveTo>
                    <a:pt x="260604" y="268986"/>
                  </a:moveTo>
                  <a:lnTo>
                    <a:pt x="259453" y="284523"/>
                  </a:lnTo>
                  <a:lnTo>
                    <a:pt x="257165" y="300132"/>
                  </a:lnTo>
                  <a:lnTo>
                    <a:pt x="253738" y="315599"/>
                  </a:lnTo>
                  <a:lnTo>
                    <a:pt x="249174" y="330708"/>
                  </a:lnTo>
                </a:path>
              </a:pathLst>
            </a:custGeom>
            <a:ln w="9525">
              <a:solidFill>
                <a:srgbClr val="01306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2102904" y="3531870"/>
            <a:ext cx="38963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latin typeface="Tahoma"/>
                <a:cs typeface="Tahoma"/>
              </a:rPr>
              <a:t>Preventivo:</a:t>
            </a:r>
            <a:r>
              <a:rPr sz="2400" spc="-175" dirty="0">
                <a:latin typeface="Tahoma"/>
                <a:cs typeface="Tahoma"/>
              </a:rPr>
              <a:t> </a:t>
            </a:r>
            <a:r>
              <a:rPr sz="2400" spc="85" dirty="0">
                <a:latin typeface="Tahoma"/>
                <a:cs typeface="Tahoma"/>
              </a:rPr>
              <a:t>el</a:t>
            </a:r>
            <a:r>
              <a:rPr sz="2400" spc="-170" dirty="0">
                <a:latin typeface="Tahoma"/>
                <a:cs typeface="Tahoma"/>
              </a:rPr>
              <a:t> </a:t>
            </a:r>
            <a:r>
              <a:rPr sz="2400" spc="45" dirty="0">
                <a:latin typeface="Tahoma"/>
                <a:cs typeface="Tahoma"/>
              </a:rPr>
              <a:t>menor</a:t>
            </a:r>
            <a:r>
              <a:rPr sz="2400" spc="-175" dirty="0">
                <a:latin typeface="Tahoma"/>
                <a:cs typeface="Tahoma"/>
              </a:rPr>
              <a:t> </a:t>
            </a:r>
            <a:r>
              <a:rPr sz="2400" spc="40" dirty="0">
                <a:latin typeface="Tahoma"/>
                <a:cs typeface="Tahoma"/>
              </a:rPr>
              <a:t>posible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37" name="object 3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824009" y="5608065"/>
            <a:ext cx="1344167" cy="274320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6903505" y="5639561"/>
            <a:ext cx="11868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120" dirty="0">
                <a:solidFill>
                  <a:srgbClr val="008000"/>
                </a:solidFill>
                <a:latin typeface="Tahoma"/>
                <a:cs typeface="Tahoma"/>
              </a:rPr>
              <a:t>D</a:t>
            </a:r>
            <a:r>
              <a:rPr sz="1200" b="1" spc="-215" dirty="0">
                <a:solidFill>
                  <a:srgbClr val="008000"/>
                </a:solidFill>
                <a:latin typeface="Tahoma"/>
                <a:cs typeface="Tahoma"/>
              </a:rPr>
              <a:t>I</a:t>
            </a:r>
            <a:r>
              <a:rPr sz="1200" b="1" spc="-55" dirty="0">
                <a:solidFill>
                  <a:srgbClr val="008000"/>
                </a:solidFill>
                <a:latin typeface="Tahoma"/>
                <a:cs typeface="Tahoma"/>
              </a:rPr>
              <a:t>S</a:t>
            </a:r>
            <a:r>
              <a:rPr sz="1200" b="1" spc="-45" dirty="0">
                <a:solidFill>
                  <a:srgbClr val="008000"/>
                </a:solidFill>
                <a:latin typeface="Tahoma"/>
                <a:cs typeface="Tahoma"/>
              </a:rPr>
              <a:t>P</a:t>
            </a:r>
            <a:r>
              <a:rPr sz="1200" b="1" spc="-155" dirty="0">
                <a:solidFill>
                  <a:srgbClr val="008000"/>
                </a:solidFill>
                <a:latin typeface="Tahoma"/>
                <a:cs typeface="Tahoma"/>
              </a:rPr>
              <a:t>O</a:t>
            </a:r>
            <a:r>
              <a:rPr sz="1200" b="1" spc="-80" dirty="0">
                <a:solidFill>
                  <a:srgbClr val="008000"/>
                </a:solidFill>
                <a:latin typeface="Tahoma"/>
                <a:cs typeface="Tahoma"/>
              </a:rPr>
              <a:t>N</a:t>
            </a:r>
            <a:r>
              <a:rPr sz="1200" b="1" spc="-130" dirty="0">
                <a:solidFill>
                  <a:srgbClr val="008000"/>
                </a:solidFill>
                <a:latin typeface="Tahoma"/>
                <a:cs typeface="Tahoma"/>
              </a:rPr>
              <a:t>IBILID</a:t>
            </a:r>
            <a:r>
              <a:rPr sz="1200" b="1" spc="-140" dirty="0">
                <a:solidFill>
                  <a:srgbClr val="008000"/>
                </a:solidFill>
                <a:latin typeface="Tahoma"/>
                <a:cs typeface="Tahoma"/>
              </a:rPr>
              <a:t>A</a:t>
            </a:r>
            <a:r>
              <a:rPr sz="1200" b="1" spc="-120" dirty="0">
                <a:solidFill>
                  <a:srgbClr val="008000"/>
                </a:solidFill>
                <a:latin typeface="Tahoma"/>
                <a:cs typeface="Tahoma"/>
              </a:rPr>
              <a:t>D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39" name="object 3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563641" y="5625591"/>
            <a:ext cx="993648" cy="274320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8643151" y="5657088"/>
            <a:ext cx="835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110" dirty="0">
                <a:solidFill>
                  <a:srgbClr val="008000"/>
                </a:solidFill>
                <a:latin typeface="Tahoma"/>
                <a:cs typeface="Tahoma"/>
              </a:rPr>
              <a:t>FIABILIDAD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41" name="object 4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119396" y="4781295"/>
            <a:ext cx="647700" cy="274320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8198904" y="4812791"/>
            <a:ext cx="4889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100" dirty="0">
                <a:solidFill>
                  <a:srgbClr val="FFEB00"/>
                </a:solidFill>
                <a:latin typeface="Tahoma"/>
                <a:cs typeface="Tahoma"/>
              </a:rPr>
              <a:t>C</a:t>
            </a:r>
            <a:r>
              <a:rPr sz="1200" b="1" spc="-110" dirty="0">
                <a:solidFill>
                  <a:srgbClr val="FFEB00"/>
                </a:solidFill>
                <a:latin typeface="Tahoma"/>
                <a:cs typeface="Tahoma"/>
              </a:rPr>
              <a:t>O</a:t>
            </a:r>
            <a:r>
              <a:rPr sz="1200" b="1" spc="-40" dirty="0">
                <a:solidFill>
                  <a:srgbClr val="FFEB00"/>
                </a:solidFill>
                <a:latin typeface="Tahoma"/>
                <a:cs typeface="Tahoma"/>
              </a:rPr>
              <a:t>STE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7753700" y="4957889"/>
            <a:ext cx="1290320" cy="1211580"/>
            <a:chOff x="6251131" y="4957889"/>
            <a:chExt cx="1290320" cy="1211580"/>
          </a:xfrm>
        </p:grpSpPr>
        <p:sp>
          <p:nvSpPr>
            <p:cNvPr id="44" name="object 44"/>
            <p:cNvSpPr/>
            <p:nvPr/>
          </p:nvSpPr>
          <p:spPr>
            <a:xfrm>
              <a:off x="6616827" y="5905245"/>
              <a:ext cx="600710" cy="259079"/>
            </a:xfrm>
            <a:custGeom>
              <a:avLst/>
              <a:gdLst/>
              <a:ahLst/>
              <a:cxnLst/>
              <a:rect l="l" t="t" r="r" b="b"/>
              <a:pathLst>
                <a:path w="600709" h="259079">
                  <a:moveTo>
                    <a:pt x="600468" y="86105"/>
                  </a:moveTo>
                  <a:lnTo>
                    <a:pt x="489978" y="0"/>
                  </a:lnTo>
                  <a:lnTo>
                    <a:pt x="355104" y="86105"/>
                  </a:lnTo>
                  <a:lnTo>
                    <a:pt x="416827" y="86105"/>
                  </a:lnTo>
                  <a:lnTo>
                    <a:pt x="399678" y="130484"/>
                  </a:lnTo>
                  <a:lnTo>
                    <a:pt x="376202" y="169743"/>
                  </a:lnTo>
                  <a:lnTo>
                    <a:pt x="347201" y="202966"/>
                  </a:lnTo>
                  <a:lnTo>
                    <a:pt x="313480" y="229240"/>
                  </a:lnTo>
                  <a:lnTo>
                    <a:pt x="275843" y="247650"/>
                  </a:lnTo>
                  <a:lnTo>
                    <a:pt x="233018" y="225866"/>
                  </a:lnTo>
                  <a:lnTo>
                    <a:pt x="195842" y="194281"/>
                  </a:lnTo>
                  <a:lnTo>
                    <a:pt x="165269" y="154400"/>
                  </a:lnTo>
                  <a:lnTo>
                    <a:pt x="142252" y="107724"/>
                  </a:lnTo>
                  <a:lnTo>
                    <a:pt x="127742" y="55756"/>
                  </a:lnTo>
                  <a:lnTo>
                    <a:pt x="122694" y="0"/>
                  </a:lnTo>
                  <a:lnTo>
                    <a:pt x="0" y="0"/>
                  </a:lnTo>
                  <a:lnTo>
                    <a:pt x="4356" y="52262"/>
                  </a:lnTo>
                  <a:lnTo>
                    <a:pt x="16847" y="100917"/>
                  </a:lnTo>
                  <a:lnTo>
                    <a:pt x="36607" y="144928"/>
                  </a:lnTo>
                  <a:lnTo>
                    <a:pt x="62769" y="183261"/>
                  </a:lnTo>
                  <a:lnTo>
                    <a:pt x="94468" y="214878"/>
                  </a:lnTo>
                  <a:lnTo>
                    <a:pt x="130837" y="238744"/>
                  </a:lnTo>
                  <a:lnTo>
                    <a:pt x="171010" y="253823"/>
                  </a:lnTo>
                  <a:lnTo>
                    <a:pt x="214121" y="259080"/>
                  </a:lnTo>
                  <a:lnTo>
                    <a:pt x="336816" y="259080"/>
                  </a:lnTo>
                  <a:lnTo>
                    <a:pt x="381459" y="253464"/>
                  </a:lnTo>
                  <a:lnTo>
                    <a:pt x="423226" y="237264"/>
                  </a:lnTo>
                  <a:lnTo>
                    <a:pt x="461016" y="211455"/>
                  </a:lnTo>
                  <a:lnTo>
                    <a:pt x="493725" y="177009"/>
                  </a:lnTo>
                  <a:lnTo>
                    <a:pt x="520252" y="134902"/>
                  </a:lnTo>
                  <a:lnTo>
                    <a:pt x="539495" y="86105"/>
                  </a:lnTo>
                  <a:lnTo>
                    <a:pt x="600468" y="86105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616827" y="5905245"/>
              <a:ext cx="337185" cy="259079"/>
            </a:xfrm>
            <a:custGeom>
              <a:avLst/>
              <a:gdLst/>
              <a:ahLst/>
              <a:cxnLst/>
              <a:rect l="l" t="t" r="r" b="b"/>
              <a:pathLst>
                <a:path w="337184" h="259079">
                  <a:moveTo>
                    <a:pt x="336816" y="259080"/>
                  </a:moveTo>
                  <a:lnTo>
                    <a:pt x="293701" y="253823"/>
                  </a:lnTo>
                  <a:lnTo>
                    <a:pt x="253526" y="238744"/>
                  </a:lnTo>
                  <a:lnTo>
                    <a:pt x="217157" y="214878"/>
                  </a:lnTo>
                  <a:lnTo>
                    <a:pt x="185459" y="183261"/>
                  </a:lnTo>
                  <a:lnTo>
                    <a:pt x="159298" y="144928"/>
                  </a:lnTo>
                  <a:lnTo>
                    <a:pt x="139540" y="100917"/>
                  </a:lnTo>
                  <a:lnTo>
                    <a:pt x="127050" y="52262"/>
                  </a:lnTo>
                  <a:lnTo>
                    <a:pt x="122694" y="0"/>
                  </a:lnTo>
                  <a:lnTo>
                    <a:pt x="0" y="0"/>
                  </a:lnTo>
                  <a:lnTo>
                    <a:pt x="4356" y="52262"/>
                  </a:lnTo>
                  <a:lnTo>
                    <a:pt x="16847" y="100917"/>
                  </a:lnTo>
                  <a:lnTo>
                    <a:pt x="36607" y="144928"/>
                  </a:lnTo>
                  <a:lnTo>
                    <a:pt x="62769" y="183261"/>
                  </a:lnTo>
                  <a:lnTo>
                    <a:pt x="94468" y="214878"/>
                  </a:lnTo>
                  <a:lnTo>
                    <a:pt x="130837" y="238744"/>
                  </a:lnTo>
                  <a:lnTo>
                    <a:pt x="171010" y="253823"/>
                  </a:lnTo>
                  <a:lnTo>
                    <a:pt x="214121" y="259080"/>
                  </a:lnTo>
                  <a:lnTo>
                    <a:pt x="336816" y="259080"/>
                  </a:lnTo>
                  <a:close/>
                </a:path>
              </a:pathLst>
            </a:custGeom>
            <a:solidFill>
              <a:srgbClr val="7BA4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616827" y="5905245"/>
              <a:ext cx="600710" cy="259079"/>
            </a:xfrm>
            <a:custGeom>
              <a:avLst/>
              <a:gdLst/>
              <a:ahLst/>
              <a:cxnLst/>
              <a:rect l="l" t="t" r="r" b="b"/>
              <a:pathLst>
                <a:path w="600709" h="259079">
                  <a:moveTo>
                    <a:pt x="0" y="0"/>
                  </a:moveTo>
                  <a:lnTo>
                    <a:pt x="4356" y="52262"/>
                  </a:lnTo>
                  <a:lnTo>
                    <a:pt x="16847" y="100917"/>
                  </a:lnTo>
                  <a:lnTo>
                    <a:pt x="36607" y="144928"/>
                  </a:lnTo>
                  <a:lnTo>
                    <a:pt x="62769" y="183261"/>
                  </a:lnTo>
                  <a:lnTo>
                    <a:pt x="94468" y="214878"/>
                  </a:lnTo>
                  <a:lnTo>
                    <a:pt x="130837" y="238744"/>
                  </a:lnTo>
                  <a:lnTo>
                    <a:pt x="171010" y="253823"/>
                  </a:lnTo>
                  <a:lnTo>
                    <a:pt x="214121" y="259080"/>
                  </a:lnTo>
                  <a:lnTo>
                    <a:pt x="336816" y="259080"/>
                  </a:lnTo>
                  <a:lnTo>
                    <a:pt x="381459" y="253464"/>
                  </a:lnTo>
                  <a:lnTo>
                    <a:pt x="423226" y="237264"/>
                  </a:lnTo>
                  <a:lnTo>
                    <a:pt x="461016" y="211455"/>
                  </a:lnTo>
                  <a:lnTo>
                    <a:pt x="493725" y="177009"/>
                  </a:lnTo>
                  <a:lnTo>
                    <a:pt x="520252" y="134902"/>
                  </a:lnTo>
                  <a:lnTo>
                    <a:pt x="539495" y="86105"/>
                  </a:lnTo>
                  <a:lnTo>
                    <a:pt x="600468" y="86105"/>
                  </a:lnTo>
                  <a:lnTo>
                    <a:pt x="489978" y="0"/>
                  </a:lnTo>
                  <a:lnTo>
                    <a:pt x="355104" y="86105"/>
                  </a:lnTo>
                  <a:lnTo>
                    <a:pt x="416827" y="86105"/>
                  </a:lnTo>
                  <a:lnTo>
                    <a:pt x="399678" y="130484"/>
                  </a:lnTo>
                  <a:lnTo>
                    <a:pt x="376202" y="169743"/>
                  </a:lnTo>
                  <a:lnTo>
                    <a:pt x="347201" y="202966"/>
                  </a:lnTo>
                  <a:lnTo>
                    <a:pt x="313480" y="229240"/>
                  </a:lnTo>
                  <a:lnTo>
                    <a:pt x="275843" y="247650"/>
                  </a:lnTo>
                  <a:lnTo>
                    <a:pt x="233018" y="225866"/>
                  </a:lnTo>
                  <a:lnTo>
                    <a:pt x="195842" y="194281"/>
                  </a:lnTo>
                  <a:lnTo>
                    <a:pt x="165269" y="154400"/>
                  </a:lnTo>
                  <a:lnTo>
                    <a:pt x="142252" y="107724"/>
                  </a:lnTo>
                  <a:lnTo>
                    <a:pt x="127742" y="55756"/>
                  </a:lnTo>
                  <a:lnTo>
                    <a:pt x="122694" y="0"/>
                  </a:lnTo>
                  <a:lnTo>
                    <a:pt x="0" y="0"/>
                  </a:lnTo>
                  <a:close/>
                </a:path>
                <a:path w="600709" h="259079">
                  <a:moveTo>
                    <a:pt x="336816" y="259080"/>
                  </a:moveTo>
                  <a:lnTo>
                    <a:pt x="321397" y="258365"/>
                  </a:lnTo>
                  <a:lnTo>
                    <a:pt x="306049" y="256222"/>
                  </a:lnTo>
                  <a:lnTo>
                    <a:pt x="290841" y="252650"/>
                  </a:lnTo>
                  <a:lnTo>
                    <a:pt x="275843" y="247650"/>
                  </a:lnTo>
                </a:path>
              </a:pathLst>
            </a:custGeom>
            <a:ln w="9525">
              <a:solidFill>
                <a:srgbClr val="01306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255894" y="4968448"/>
              <a:ext cx="300355" cy="592455"/>
            </a:xfrm>
            <a:custGeom>
              <a:avLst/>
              <a:gdLst/>
              <a:ahLst/>
              <a:cxnLst/>
              <a:rect l="l" t="t" r="r" b="b"/>
              <a:pathLst>
                <a:path w="300354" h="592454">
                  <a:moveTo>
                    <a:pt x="299985" y="2585"/>
                  </a:moveTo>
                  <a:lnTo>
                    <a:pt x="248486" y="0"/>
                  </a:lnTo>
                  <a:lnTo>
                    <a:pt x="199336" y="6049"/>
                  </a:lnTo>
                  <a:lnTo>
                    <a:pt x="153671" y="20011"/>
                  </a:lnTo>
                  <a:lnTo>
                    <a:pt x="112624" y="41161"/>
                  </a:lnTo>
                  <a:lnTo>
                    <a:pt x="77328" y="68776"/>
                  </a:lnTo>
                  <a:lnTo>
                    <a:pt x="48917" y="102133"/>
                  </a:lnTo>
                  <a:lnTo>
                    <a:pt x="28524" y="140508"/>
                  </a:lnTo>
                  <a:lnTo>
                    <a:pt x="17284" y="183179"/>
                  </a:lnTo>
                  <a:lnTo>
                    <a:pt x="507" y="305861"/>
                  </a:lnTo>
                  <a:lnTo>
                    <a:pt x="0" y="350985"/>
                  </a:lnTo>
                  <a:lnTo>
                    <a:pt x="10136" y="394817"/>
                  </a:lnTo>
                  <a:lnTo>
                    <a:pt x="30134" y="436068"/>
                  </a:lnTo>
                  <a:lnTo>
                    <a:pt x="59212" y="473444"/>
                  </a:lnTo>
                  <a:lnTo>
                    <a:pt x="96586" y="505657"/>
                  </a:lnTo>
                  <a:lnTo>
                    <a:pt x="141476" y="531413"/>
                  </a:lnTo>
                  <a:lnTo>
                    <a:pt x="133095" y="592373"/>
                  </a:lnTo>
                  <a:lnTo>
                    <a:pt x="232930" y="493313"/>
                  </a:lnTo>
                  <a:lnTo>
                    <a:pt x="166635" y="347009"/>
                  </a:lnTo>
                  <a:lnTo>
                    <a:pt x="158254" y="408731"/>
                  </a:lnTo>
                  <a:lnTo>
                    <a:pt x="117130" y="385481"/>
                  </a:lnTo>
                  <a:lnTo>
                    <a:pt x="82004" y="356598"/>
                  </a:lnTo>
                  <a:lnTo>
                    <a:pt x="53570" y="323033"/>
                  </a:lnTo>
                  <a:lnTo>
                    <a:pt x="32523" y="285738"/>
                  </a:lnTo>
                  <a:lnTo>
                    <a:pt x="19557" y="245663"/>
                  </a:lnTo>
                  <a:lnTo>
                    <a:pt x="46923" y="205524"/>
                  </a:lnTo>
                  <a:lnTo>
                    <a:pt x="83006" y="172454"/>
                  </a:lnTo>
                  <a:lnTo>
                    <a:pt x="126243" y="147174"/>
                  </a:lnTo>
                  <a:lnTo>
                    <a:pt x="175068" y="130403"/>
                  </a:lnTo>
                  <a:lnTo>
                    <a:pt x="227916" y="122861"/>
                  </a:lnTo>
                  <a:lnTo>
                    <a:pt x="283222" y="125267"/>
                  </a:lnTo>
                  <a:lnTo>
                    <a:pt x="299985" y="2585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256401" y="4968448"/>
              <a:ext cx="299720" cy="306070"/>
            </a:xfrm>
            <a:custGeom>
              <a:avLst/>
              <a:gdLst/>
              <a:ahLst/>
              <a:cxnLst/>
              <a:rect l="l" t="t" r="r" b="b"/>
              <a:pathLst>
                <a:path w="299720" h="306070">
                  <a:moveTo>
                    <a:pt x="299478" y="2585"/>
                  </a:moveTo>
                  <a:lnTo>
                    <a:pt x="247978" y="0"/>
                  </a:lnTo>
                  <a:lnTo>
                    <a:pt x="198829" y="6049"/>
                  </a:lnTo>
                  <a:lnTo>
                    <a:pt x="153164" y="20011"/>
                  </a:lnTo>
                  <a:lnTo>
                    <a:pt x="112117" y="41161"/>
                  </a:lnTo>
                  <a:lnTo>
                    <a:pt x="76821" y="68776"/>
                  </a:lnTo>
                  <a:lnTo>
                    <a:pt x="48410" y="102133"/>
                  </a:lnTo>
                  <a:lnTo>
                    <a:pt x="28017" y="140508"/>
                  </a:lnTo>
                  <a:lnTo>
                    <a:pt x="16777" y="183179"/>
                  </a:lnTo>
                  <a:lnTo>
                    <a:pt x="0" y="305861"/>
                  </a:lnTo>
                  <a:lnTo>
                    <a:pt x="11245" y="263191"/>
                  </a:lnTo>
                  <a:lnTo>
                    <a:pt x="31642" y="224815"/>
                  </a:lnTo>
                  <a:lnTo>
                    <a:pt x="60057" y="191458"/>
                  </a:lnTo>
                  <a:lnTo>
                    <a:pt x="95356" y="163843"/>
                  </a:lnTo>
                  <a:lnTo>
                    <a:pt x="136405" y="142693"/>
                  </a:lnTo>
                  <a:lnTo>
                    <a:pt x="182071" y="128732"/>
                  </a:lnTo>
                  <a:lnTo>
                    <a:pt x="231219" y="122682"/>
                  </a:lnTo>
                  <a:lnTo>
                    <a:pt x="282715" y="125267"/>
                  </a:lnTo>
                  <a:lnTo>
                    <a:pt x="299478" y="2585"/>
                  </a:lnTo>
                  <a:close/>
                </a:path>
              </a:pathLst>
            </a:custGeom>
            <a:solidFill>
              <a:srgbClr val="7BA4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255894" y="4968448"/>
              <a:ext cx="300355" cy="592455"/>
            </a:xfrm>
            <a:custGeom>
              <a:avLst/>
              <a:gdLst/>
              <a:ahLst/>
              <a:cxnLst/>
              <a:rect l="l" t="t" r="r" b="b"/>
              <a:pathLst>
                <a:path w="300354" h="592454">
                  <a:moveTo>
                    <a:pt x="299985" y="2585"/>
                  </a:moveTo>
                  <a:lnTo>
                    <a:pt x="248486" y="0"/>
                  </a:lnTo>
                  <a:lnTo>
                    <a:pt x="199336" y="6049"/>
                  </a:lnTo>
                  <a:lnTo>
                    <a:pt x="153671" y="20011"/>
                  </a:lnTo>
                  <a:lnTo>
                    <a:pt x="112624" y="41161"/>
                  </a:lnTo>
                  <a:lnTo>
                    <a:pt x="77328" y="68776"/>
                  </a:lnTo>
                  <a:lnTo>
                    <a:pt x="48917" y="102133"/>
                  </a:lnTo>
                  <a:lnTo>
                    <a:pt x="28524" y="140508"/>
                  </a:lnTo>
                  <a:lnTo>
                    <a:pt x="17284" y="183179"/>
                  </a:lnTo>
                  <a:lnTo>
                    <a:pt x="507" y="305861"/>
                  </a:lnTo>
                  <a:lnTo>
                    <a:pt x="0" y="350985"/>
                  </a:lnTo>
                  <a:lnTo>
                    <a:pt x="10136" y="394817"/>
                  </a:lnTo>
                  <a:lnTo>
                    <a:pt x="30134" y="436068"/>
                  </a:lnTo>
                  <a:lnTo>
                    <a:pt x="59212" y="473444"/>
                  </a:lnTo>
                  <a:lnTo>
                    <a:pt x="96586" y="505657"/>
                  </a:lnTo>
                  <a:lnTo>
                    <a:pt x="141476" y="531413"/>
                  </a:lnTo>
                  <a:lnTo>
                    <a:pt x="133095" y="592373"/>
                  </a:lnTo>
                  <a:lnTo>
                    <a:pt x="232930" y="493313"/>
                  </a:lnTo>
                  <a:lnTo>
                    <a:pt x="166635" y="347009"/>
                  </a:lnTo>
                  <a:lnTo>
                    <a:pt x="158254" y="408731"/>
                  </a:lnTo>
                  <a:lnTo>
                    <a:pt x="117130" y="385481"/>
                  </a:lnTo>
                  <a:lnTo>
                    <a:pt x="82004" y="356598"/>
                  </a:lnTo>
                  <a:lnTo>
                    <a:pt x="53570" y="323033"/>
                  </a:lnTo>
                  <a:lnTo>
                    <a:pt x="32523" y="285738"/>
                  </a:lnTo>
                  <a:lnTo>
                    <a:pt x="19557" y="245663"/>
                  </a:lnTo>
                  <a:lnTo>
                    <a:pt x="46923" y="205524"/>
                  </a:lnTo>
                  <a:lnTo>
                    <a:pt x="83006" y="172454"/>
                  </a:lnTo>
                  <a:lnTo>
                    <a:pt x="126243" y="147174"/>
                  </a:lnTo>
                  <a:lnTo>
                    <a:pt x="175068" y="130403"/>
                  </a:lnTo>
                  <a:lnTo>
                    <a:pt x="227916" y="122861"/>
                  </a:lnTo>
                  <a:lnTo>
                    <a:pt x="283222" y="125267"/>
                  </a:lnTo>
                  <a:lnTo>
                    <a:pt x="299985" y="2585"/>
                  </a:lnTo>
                  <a:close/>
                </a:path>
                <a:path w="300354" h="592454">
                  <a:moveTo>
                    <a:pt x="507" y="305861"/>
                  </a:moveTo>
                  <a:lnTo>
                    <a:pt x="3378" y="290133"/>
                  </a:lnTo>
                  <a:lnTo>
                    <a:pt x="7465" y="274905"/>
                  </a:lnTo>
                  <a:lnTo>
                    <a:pt x="12835" y="260105"/>
                  </a:lnTo>
                  <a:lnTo>
                    <a:pt x="19557" y="245663"/>
                  </a:lnTo>
                </a:path>
              </a:pathLst>
            </a:custGeom>
            <a:ln w="9525">
              <a:solidFill>
                <a:srgbClr val="01306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275970" y="4962651"/>
              <a:ext cx="260985" cy="605790"/>
            </a:xfrm>
            <a:custGeom>
              <a:avLst/>
              <a:gdLst/>
              <a:ahLst/>
              <a:cxnLst/>
              <a:rect l="l" t="t" r="r" b="b"/>
              <a:pathLst>
                <a:path w="260984" h="605789">
                  <a:moveTo>
                    <a:pt x="260604" y="268986"/>
                  </a:moveTo>
                  <a:lnTo>
                    <a:pt x="255806" y="223897"/>
                  </a:lnTo>
                  <a:lnTo>
                    <a:pt x="240509" y="181581"/>
                  </a:lnTo>
                  <a:lnTo>
                    <a:pt x="215644" y="143160"/>
                  </a:lnTo>
                  <a:lnTo>
                    <a:pt x="182142" y="109756"/>
                  </a:lnTo>
                  <a:lnTo>
                    <a:pt x="140934" y="82490"/>
                  </a:lnTo>
                  <a:lnTo>
                    <a:pt x="92950" y="62484"/>
                  </a:lnTo>
                  <a:lnTo>
                    <a:pt x="93726" y="0"/>
                  </a:lnTo>
                  <a:lnTo>
                    <a:pt x="6858" y="110490"/>
                  </a:lnTo>
                  <a:lnTo>
                    <a:pt x="90678" y="247650"/>
                  </a:lnTo>
                  <a:lnTo>
                    <a:pt x="91427" y="185928"/>
                  </a:lnTo>
                  <a:lnTo>
                    <a:pt x="134898" y="203911"/>
                  </a:lnTo>
                  <a:lnTo>
                    <a:pt x="173288" y="228112"/>
                  </a:lnTo>
                  <a:lnTo>
                    <a:pt x="205717" y="257800"/>
                  </a:lnTo>
                  <a:lnTo>
                    <a:pt x="231305" y="292242"/>
                  </a:lnTo>
                  <a:lnTo>
                    <a:pt x="249174" y="330708"/>
                  </a:lnTo>
                  <a:lnTo>
                    <a:pt x="226808" y="373793"/>
                  </a:lnTo>
                  <a:lnTo>
                    <a:pt x="194959" y="410972"/>
                  </a:lnTo>
                  <a:lnTo>
                    <a:pt x="155067" y="441293"/>
                  </a:lnTo>
                  <a:lnTo>
                    <a:pt x="108571" y="463804"/>
                  </a:lnTo>
                  <a:lnTo>
                    <a:pt x="56910" y="477551"/>
                  </a:lnTo>
                  <a:lnTo>
                    <a:pt x="1524" y="481584"/>
                  </a:lnTo>
                  <a:lnTo>
                    <a:pt x="0" y="605790"/>
                  </a:lnTo>
                  <a:lnTo>
                    <a:pt x="51506" y="602216"/>
                  </a:lnTo>
                  <a:lnTo>
                    <a:pt x="99612" y="590347"/>
                  </a:lnTo>
                  <a:lnTo>
                    <a:pt x="143271" y="571031"/>
                  </a:lnTo>
                  <a:lnTo>
                    <a:pt x="181440" y="545115"/>
                  </a:lnTo>
                  <a:lnTo>
                    <a:pt x="213072" y="513449"/>
                  </a:lnTo>
                  <a:lnTo>
                    <a:pt x="237124" y="476881"/>
                  </a:lnTo>
                  <a:lnTo>
                    <a:pt x="252550" y="436258"/>
                  </a:lnTo>
                  <a:lnTo>
                    <a:pt x="258305" y="392430"/>
                  </a:lnTo>
                  <a:lnTo>
                    <a:pt x="260604" y="268986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275970" y="5231637"/>
              <a:ext cx="260985" cy="337185"/>
            </a:xfrm>
            <a:custGeom>
              <a:avLst/>
              <a:gdLst/>
              <a:ahLst/>
              <a:cxnLst/>
              <a:rect l="l" t="t" r="r" b="b"/>
              <a:pathLst>
                <a:path w="260984" h="337185">
                  <a:moveTo>
                    <a:pt x="260604" y="0"/>
                  </a:moveTo>
                  <a:lnTo>
                    <a:pt x="254593" y="43576"/>
                  </a:lnTo>
                  <a:lnTo>
                    <a:pt x="238975" y="84010"/>
                  </a:lnTo>
                  <a:lnTo>
                    <a:pt x="214785" y="120443"/>
                  </a:lnTo>
                  <a:lnTo>
                    <a:pt x="183060" y="152018"/>
                  </a:lnTo>
                  <a:lnTo>
                    <a:pt x="144836" y="177879"/>
                  </a:lnTo>
                  <a:lnTo>
                    <a:pt x="101148" y="197167"/>
                  </a:lnTo>
                  <a:lnTo>
                    <a:pt x="53032" y="209025"/>
                  </a:lnTo>
                  <a:lnTo>
                    <a:pt x="1524" y="212597"/>
                  </a:lnTo>
                  <a:lnTo>
                    <a:pt x="0" y="336803"/>
                  </a:lnTo>
                  <a:lnTo>
                    <a:pt x="51506" y="333230"/>
                  </a:lnTo>
                  <a:lnTo>
                    <a:pt x="99612" y="321361"/>
                  </a:lnTo>
                  <a:lnTo>
                    <a:pt x="143271" y="302044"/>
                  </a:lnTo>
                  <a:lnTo>
                    <a:pt x="181440" y="276129"/>
                  </a:lnTo>
                  <a:lnTo>
                    <a:pt x="213072" y="244463"/>
                  </a:lnTo>
                  <a:lnTo>
                    <a:pt x="237124" y="207894"/>
                  </a:lnTo>
                  <a:lnTo>
                    <a:pt x="252550" y="167272"/>
                  </a:lnTo>
                  <a:lnTo>
                    <a:pt x="258305" y="123444"/>
                  </a:lnTo>
                  <a:lnTo>
                    <a:pt x="260604" y="0"/>
                  </a:lnTo>
                  <a:close/>
                </a:path>
              </a:pathLst>
            </a:custGeom>
            <a:solidFill>
              <a:srgbClr val="7BA4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275970" y="4962651"/>
              <a:ext cx="260985" cy="605790"/>
            </a:xfrm>
            <a:custGeom>
              <a:avLst/>
              <a:gdLst/>
              <a:ahLst/>
              <a:cxnLst/>
              <a:rect l="l" t="t" r="r" b="b"/>
              <a:pathLst>
                <a:path w="260984" h="605789">
                  <a:moveTo>
                    <a:pt x="0" y="605790"/>
                  </a:moveTo>
                  <a:lnTo>
                    <a:pt x="51506" y="602216"/>
                  </a:lnTo>
                  <a:lnTo>
                    <a:pt x="99612" y="590347"/>
                  </a:lnTo>
                  <a:lnTo>
                    <a:pt x="143271" y="571031"/>
                  </a:lnTo>
                  <a:lnTo>
                    <a:pt x="181440" y="545115"/>
                  </a:lnTo>
                  <a:lnTo>
                    <a:pt x="213072" y="513449"/>
                  </a:lnTo>
                  <a:lnTo>
                    <a:pt x="237124" y="476881"/>
                  </a:lnTo>
                  <a:lnTo>
                    <a:pt x="252550" y="436258"/>
                  </a:lnTo>
                  <a:lnTo>
                    <a:pt x="258305" y="392430"/>
                  </a:lnTo>
                  <a:lnTo>
                    <a:pt x="260604" y="268986"/>
                  </a:lnTo>
                  <a:lnTo>
                    <a:pt x="255806" y="223897"/>
                  </a:lnTo>
                  <a:lnTo>
                    <a:pt x="240509" y="181581"/>
                  </a:lnTo>
                  <a:lnTo>
                    <a:pt x="215644" y="143160"/>
                  </a:lnTo>
                  <a:lnTo>
                    <a:pt x="182142" y="109756"/>
                  </a:lnTo>
                  <a:lnTo>
                    <a:pt x="140934" y="82490"/>
                  </a:lnTo>
                  <a:lnTo>
                    <a:pt x="92950" y="62484"/>
                  </a:lnTo>
                  <a:lnTo>
                    <a:pt x="93726" y="0"/>
                  </a:lnTo>
                  <a:lnTo>
                    <a:pt x="6858" y="110490"/>
                  </a:lnTo>
                  <a:lnTo>
                    <a:pt x="90678" y="247650"/>
                  </a:lnTo>
                  <a:lnTo>
                    <a:pt x="91427" y="185928"/>
                  </a:lnTo>
                  <a:lnTo>
                    <a:pt x="134898" y="203911"/>
                  </a:lnTo>
                  <a:lnTo>
                    <a:pt x="173288" y="228112"/>
                  </a:lnTo>
                  <a:lnTo>
                    <a:pt x="205717" y="257800"/>
                  </a:lnTo>
                  <a:lnTo>
                    <a:pt x="231305" y="292242"/>
                  </a:lnTo>
                  <a:lnTo>
                    <a:pt x="249174" y="330708"/>
                  </a:lnTo>
                  <a:lnTo>
                    <a:pt x="226808" y="373793"/>
                  </a:lnTo>
                  <a:lnTo>
                    <a:pt x="194959" y="410972"/>
                  </a:lnTo>
                  <a:lnTo>
                    <a:pt x="155067" y="441293"/>
                  </a:lnTo>
                  <a:lnTo>
                    <a:pt x="108571" y="463804"/>
                  </a:lnTo>
                  <a:lnTo>
                    <a:pt x="56910" y="477551"/>
                  </a:lnTo>
                  <a:lnTo>
                    <a:pt x="1524" y="481584"/>
                  </a:lnTo>
                  <a:lnTo>
                    <a:pt x="0" y="605790"/>
                  </a:lnTo>
                  <a:close/>
                </a:path>
                <a:path w="260984" h="605789">
                  <a:moveTo>
                    <a:pt x="260604" y="268986"/>
                  </a:moveTo>
                  <a:lnTo>
                    <a:pt x="259453" y="284523"/>
                  </a:lnTo>
                  <a:lnTo>
                    <a:pt x="257165" y="300132"/>
                  </a:lnTo>
                  <a:lnTo>
                    <a:pt x="253738" y="315599"/>
                  </a:lnTo>
                  <a:lnTo>
                    <a:pt x="249174" y="330708"/>
                  </a:lnTo>
                </a:path>
              </a:pathLst>
            </a:custGeom>
            <a:ln w="9525">
              <a:solidFill>
                <a:srgbClr val="01306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2102905" y="5170170"/>
            <a:ext cx="37471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669414" algn="l"/>
              </a:tabLst>
            </a:pPr>
            <a:r>
              <a:rPr sz="2400" spc="30" dirty="0">
                <a:latin typeface="Tahoma"/>
                <a:cs typeface="Tahoma"/>
              </a:rPr>
              <a:t>Predictiv</a:t>
            </a:r>
            <a:r>
              <a:rPr sz="2400" spc="35" dirty="0">
                <a:latin typeface="Tahoma"/>
                <a:cs typeface="Tahoma"/>
              </a:rPr>
              <a:t>o</a:t>
            </a:r>
            <a:r>
              <a:rPr sz="3000" spc="-170" dirty="0">
                <a:latin typeface="Tahoma"/>
                <a:cs typeface="Tahoma"/>
              </a:rPr>
              <a:t>:</a:t>
            </a:r>
            <a:r>
              <a:rPr sz="3000" dirty="0">
                <a:latin typeface="Tahoma"/>
                <a:cs typeface="Tahoma"/>
              </a:rPr>
              <a:t>	</a:t>
            </a:r>
            <a:r>
              <a:rPr sz="3000" spc="40" dirty="0">
                <a:latin typeface="Tahoma"/>
                <a:cs typeface="Tahoma"/>
              </a:rPr>
              <a:t>TENDENCIA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567827" y="6383274"/>
            <a:ext cx="168021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Julio</a:t>
            </a:r>
            <a:r>
              <a:rPr sz="1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Gonzalo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620304" y="6383274"/>
            <a:ext cx="542290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pc="-494" baseline="13888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400" spc="-33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494" baseline="13888" dirty="0">
                <a:solidFill>
                  <a:srgbClr val="FFFFFF"/>
                </a:solidFill>
                <a:latin typeface="Tahoma"/>
                <a:cs typeface="Tahoma"/>
              </a:rPr>
              <a:t>AN</a:t>
            </a:r>
            <a:r>
              <a:rPr sz="14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94" baseline="13888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400" spc="-33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494" baseline="13888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400" spc="-330" dirty="0">
                <a:solidFill>
                  <a:srgbClr val="FFFFFF"/>
                </a:solidFill>
                <a:latin typeface="Arial MT"/>
                <a:cs typeface="Arial MT"/>
              </a:rPr>
              <a:t>tr</a:t>
            </a:r>
            <a:r>
              <a:rPr spc="-494" baseline="13888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94" baseline="13888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400" spc="-33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494" baseline="13888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400" spc="-330" dirty="0">
                <a:solidFill>
                  <a:srgbClr val="FFFFFF"/>
                </a:solidFill>
                <a:latin typeface="Arial MT"/>
                <a:cs typeface="Arial MT"/>
              </a:rPr>
              <a:t>,</a:t>
            </a:r>
            <a:r>
              <a:rPr sz="14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315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pc="-472" baseline="13888" dirty="0">
                <a:solidFill>
                  <a:srgbClr val="FFFFFF"/>
                </a:solidFill>
                <a:latin typeface="Tahoma"/>
                <a:cs typeface="Tahoma"/>
              </a:rPr>
              <a:t>IE</a:t>
            </a:r>
            <a:r>
              <a:rPr sz="1400" spc="-315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pc="-472" baseline="13888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spc="-315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pc="-472" baseline="13888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400" spc="-31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72" baseline="13888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400" spc="-315" dirty="0">
                <a:solidFill>
                  <a:srgbClr val="FFFFFF"/>
                </a:solidFill>
                <a:latin typeface="Arial MT"/>
                <a:cs typeface="Arial MT"/>
              </a:rPr>
              <a:t>rv</a:t>
            </a:r>
            <a:r>
              <a:rPr spc="-472" baseline="13888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400" spc="-315" dirty="0">
                <a:solidFill>
                  <a:srgbClr val="FFFFFF"/>
                </a:solidFill>
                <a:latin typeface="Arial MT"/>
                <a:cs typeface="Arial MT"/>
              </a:rPr>
              <a:t>is</a:t>
            </a:r>
            <a:r>
              <a:rPr spc="-472" baseline="13888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400" spc="-31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472" baseline="13888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400" spc="-315" dirty="0">
                <a:solidFill>
                  <a:srgbClr val="FFFFFF"/>
                </a:solidFill>
                <a:latin typeface="Arial MT"/>
                <a:cs typeface="Arial MT"/>
              </a:rPr>
              <a:t>ón</a:t>
            </a:r>
            <a:r>
              <a:rPr spc="-472" baseline="13888" dirty="0">
                <a:solidFill>
                  <a:srgbClr val="FFFFFF"/>
                </a:solidFill>
                <a:latin typeface="Tahoma"/>
                <a:cs typeface="Tahoma"/>
              </a:rPr>
              <a:t>AT</a:t>
            </a:r>
            <a:r>
              <a:rPr sz="1400" spc="-31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pc="-472" baseline="13888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pc="-82" baseline="13888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pc="-525" baseline="13888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400" spc="-35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525" baseline="13888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400" spc="-35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525" baseline="13888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4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525" baseline="13888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400" spc="-3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525" baseline="13888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400" spc="-3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525" baseline="13888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4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525" baseline="13888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350" dirty="0">
                <a:solidFill>
                  <a:srgbClr val="FFFFFF"/>
                </a:solidFill>
                <a:latin typeface="Arial MT"/>
                <a:cs typeface="Arial MT"/>
              </a:rPr>
              <a:t>im</a:t>
            </a:r>
            <a:r>
              <a:rPr spc="-525" baseline="13888" dirty="0">
                <a:solidFill>
                  <a:srgbClr val="FFFFFF"/>
                </a:solidFill>
                <a:latin typeface="Tahoma"/>
                <a:cs typeface="Tahoma"/>
              </a:rPr>
              <a:t>CI</a:t>
            </a:r>
            <a:r>
              <a:rPr sz="1400" spc="-35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525" baseline="13888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400" spc="-3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525" baseline="13888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525" baseline="13888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400" spc="-350" dirty="0">
                <a:solidFill>
                  <a:srgbClr val="FFFFFF"/>
                </a:solidFill>
                <a:latin typeface="Arial MT"/>
                <a:cs typeface="Arial MT"/>
              </a:rPr>
              <a:t>to</a:t>
            </a:r>
            <a:r>
              <a:rPr spc="-525" baseline="13888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pc="-330" baseline="13888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855" algn="l"/>
              </a:tabLst>
            </a:pPr>
            <a:r>
              <a:rPr spc="-5" dirty="0"/>
              <a:t>3.2.	</a:t>
            </a:r>
            <a:r>
              <a:rPr dirty="0"/>
              <a:t>GESTION</a:t>
            </a:r>
            <a:r>
              <a:rPr spc="-20" dirty="0"/>
              <a:t> </a:t>
            </a:r>
            <a:r>
              <a:rPr spc="-5" dirty="0"/>
              <a:t>DEL</a:t>
            </a:r>
            <a:r>
              <a:rPr spc="-20" dirty="0"/>
              <a:t> </a:t>
            </a:r>
            <a:r>
              <a:rPr dirty="0"/>
              <a:t>MANTENIMIENTO.</a:t>
            </a:r>
            <a:r>
              <a:rPr spc="-15" dirty="0"/>
              <a:t> </a:t>
            </a:r>
            <a:r>
              <a:rPr spc="-5" dirty="0"/>
              <a:t>Estrategias</a:t>
            </a:r>
            <a:r>
              <a:rPr spc="-15" dirty="0"/>
              <a:t> </a:t>
            </a:r>
            <a:r>
              <a:rPr spc="-5" dirty="0"/>
              <a:t>del</a:t>
            </a:r>
            <a:r>
              <a:rPr spc="-20" dirty="0"/>
              <a:t> </a:t>
            </a:r>
            <a:r>
              <a:rPr spc="-5" dirty="0"/>
              <a:t>mantenimiento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879201" y="1173036"/>
            <a:ext cx="3324225" cy="720725"/>
            <a:chOff x="376631" y="1173035"/>
            <a:chExt cx="3324225" cy="720725"/>
          </a:xfrm>
        </p:grpSpPr>
        <p:sp>
          <p:nvSpPr>
            <p:cNvPr id="4" name="object 4"/>
            <p:cNvSpPr/>
            <p:nvPr/>
          </p:nvSpPr>
          <p:spPr>
            <a:xfrm>
              <a:off x="381393" y="1177798"/>
              <a:ext cx="3314700" cy="711200"/>
            </a:xfrm>
            <a:custGeom>
              <a:avLst/>
              <a:gdLst/>
              <a:ahLst/>
              <a:cxnLst/>
              <a:rect l="l" t="t" r="r" b="b"/>
              <a:pathLst>
                <a:path w="3314700" h="711200">
                  <a:moveTo>
                    <a:pt x="3314700" y="355091"/>
                  </a:moveTo>
                  <a:lnTo>
                    <a:pt x="2942844" y="0"/>
                  </a:lnTo>
                  <a:lnTo>
                    <a:pt x="0" y="0"/>
                  </a:lnTo>
                  <a:lnTo>
                    <a:pt x="0" y="710945"/>
                  </a:lnTo>
                  <a:lnTo>
                    <a:pt x="2942844" y="710945"/>
                  </a:lnTo>
                  <a:lnTo>
                    <a:pt x="3314700" y="355091"/>
                  </a:lnTo>
                  <a:close/>
                </a:path>
              </a:pathLst>
            </a:custGeom>
            <a:solidFill>
              <a:srgbClr val="0134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1393" y="1177798"/>
              <a:ext cx="3314700" cy="711200"/>
            </a:xfrm>
            <a:custGeom>
              <a:avLst/>
              <a:gdLst/>
              <a:ahLst/>
              <a:cxnLst/>
              <a:rect l="l" t="t" r="r" b="b"/>
              <a:pathLst>
                <a:path w="3314700" h="711200">
                  <a:moveTo>
                    <a:pt x="2942844" y="0"/>
                  </a:moveTo>
                  <a:lnTo>
                    <a:pt x="0" y="0"/>
                  </a:lnTo>
                  <a:lnTo>
                    <a:pt x="0" y="710945"/>
                  </a:lnTo>
                  <a:lnTo>
                    <a:pt x="2942844" y="710945"/>
                  </a:lnTo>
                  <a:lnTo>
                    <a:pt x="3314700" y="355091"/>
                  </a:lnTo>
                  <a:lnTo>
                    <a:pt x="2942844" y="0"/>
                  </a:lnTo>
                  <a:close/>
                </a:path>
              </a:pathLst>
            </a:custGeom>
            <a:ln w="9525">
              <a:solidFill>
                <a:srgbClr val="0134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968030" y="1368551"/>
            <a:ext cx="23075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114" dirty="0">
                <a:solidFill>
                  <a:srgbClr val="FFFFFF"/>
                </a:solidFill>
                <a:latin typeface="Tahoma"/>
                <a:cs typeface="Tahoma"/>
              </a:rPr>
              <a:t>Mejora</a:t>
            </a:r>
            <a:r>
              <a:rPr sz="2000" b="1" spc="-120" dirty="0">
                <a:solidFill>
                  <a:srgbClr val="FFFFFF"/>
                </a:solidFill>
                <a:latin typeface="Tahoma"/>
                <a:cs typeface="Tahoma"/>
              </a:rPr>
              <a:t> de </a:t>
            </a:r>
            <a:r>
              <a:rPr sz="2000" b="1" spc="-90" dirty="0">
                <a:solidFill>
                  <a:srgbClr val="FFFFFF"/>
                </a:solidFill>
                <a:latin typeface="Tahoma"/>
                <a:cs typeface="Tahoma"/>
              </a:rPr>
              <a:t>fiabilidad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3877" y="1173036"/>
            <a:ext cx="1958975" cy="671337"/>
          </a:xfrm>
          <a:prstGeom prst="rect">
            <a:avLst/>
          </a:prstGeom>
          <a:solidFill>
            <a:srgbClr val="013467"/>
          </a:solidFill>
        </p:spPr>
        <p:txBody>
          <a:bodyPr vert="horz" wrap="square" lIns="0" tIns="55244" rIns="0" bIns="0" rtlCol="0">
            <a:spAutoFit/>
          </a:bodyPr>
          <a:lstStyle/>
          <a:p>
            <a:pPr marL="100965" marR="400685">
              <a:spcBef>
                <a:spcPts val="434"/>
              </a:spcBef>
            </a:pPr>
            <a:r>
              <a:rPr sz="2000" b="1" spc="-145" dirty="0" err="1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2000" b="1" spc="-95" dirty="0" err="1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000" b="1" spc="-145" dirty="0" err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000" b="1" spc="-135" dirty="0" err="1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2000" b="1" spc="-95" dirty="0" err="1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2000" b="1" spc="-55" dirty="0" err="1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000" b="1" spc="40" dirty="0" err="1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2000" b="1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95" dirty="0" err="1" smtClean="0">
                <a:solidFill>
                  <a:srgbClr val="FFFFFF"/>
                </a:solidFill>
                <a:latin typeface="Tahoma"/>
                <a:cs typeface="Tahoma"/>
              </a:rPr>
              <a:t>tasa</a:t>
            </a:r>
            <a:r>
              <a:rPr lang="es-ES" sz="2000" b="1" spc="-9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20" dirty="0" smtClean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lang="es-ES" sz="2000" b="1" spc="-50" dirty="0" smtClean="0">
                <a:solidFill>
                  <a:srgbClr val="FFFFFF"/>
                </a:solidFill>
                <a:latin typeface="Tahoma"/>
                <a:cs typeface="Tahoma"/>
              </a:rPr>
              <a:t>falla</a:t>
            </a:r>
            <a:r>
              <a:rPr sz="2000" b="1" spc="-50" dirty="0" smtClean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endParaRPr sz="2000" dirty="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866247" y="2036382"/>
            <a:ext cx="3264535" cy="720725"/>
            <a:chOff x="363677" y="2036381"/>
            <a:chExt cx="3264535" cy="720725"/>
          </a:xfrm>
        </p:grpSpPr>
        <p:sp>
          <p:nvSpPr>
            <p:cNvPr id="9" name="object 9"/>
            <p:cNvSpPr/>
            <p:nvPr/>
          </p:nvSpPr>
          <p:spPr>
            <a:xfrm>
              <a:off x="368439" y="2041144"/>
              <a:ext cx="3255010" cy="711200"/>
            </a:xfrm>
            <a:custGeom>
              <a:avLst/>
              <a:gdLst/>
              <a:ahLst/>
              <a:cxnLst/>
              <a:rect l="l" t="t" r="r" b="b"/>
              <a:pathLst>
                <a:path w="3255010" h="711200">
                  <a:moveTo>
                    <a:pt x="3254502" y="355853"/>
                  </a:moveTo>
                  <a:lnTo>
                    <a:pt x="2889504" y="0"/>
                  </a:lnTo>
                  <a:lnTo>
                    <a:pt x="0" y="0"/>
                  </a:lnTo>
                  <a:lnTo>
                    <a:pt x="0" y="710946"/>
                  </a:lnTo>
                  <a:lnTo>
                    <a:pt x="2889504" y="710945"/>
                  </a:lnTo>
                  <a:lnTo>
                    <a:pt x="3254502" y="355853"/>
                  </a:lnTo>
                  <a:close/>
                </a:path>
              </a:pathLst>
            </a:custGeom>
            <a:solidFill>
              <a:srgbClr val="0134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68439" y="2041144"/>
              <a:ext cx="3255010" cy="711200"/>
            </a:xfrm>
            <a:custGeom>
              <a:avLst/>
              <a:gdLst/>
              <a:ahLst/>
              <a:cxnLst/>
              <a:rect l="l" t="t" r="r" b="b"/>
              <a:pathLst>
                <a:path w="3255010" h="711200">
                  <a:moveTo>
                    <a:pt x="2889504" y="0"/>
                  </a:moveTo>
                  <a:lnTo>
                    <a:pt x="0" y="0"/>
                  </a:lnTo>
                  <a:lnTo>
                    <a:pt x="0" y="710946"/>
                  </a:lnTo>
                  <a:lnTo>
                    <a:pt x="2889504" y="710945"/>
                  </a:lnTo>
                  <a:lnTo>
                    <a:pt x="3254502" y="355853"/>
                  </a:lnTo>
                  <a:lnTo>
                    <a:pt x="2889504" y="0"/>
                  </a:lnTo>
                  <a:close/>
                </a:path>
              </a:pathLst>
            </a:custGeom>
            <a:ln w="9525">
              <a:solidFill>
                <a:srgbClr val="0134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955078" y="2231898"/>
            <a:ext cx="28530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114" dirty="0">
                <a:solidFill>
                  <a:srgbClr val="FFFFFF"/>
                </a:solidFill>
                <a:latin typeface="Tahoma"/>
                <a:cs typeface="Tahoma"/>
              </a:rPr>
              <a:t>Mejora</a:t>
            </a:r>
            <a:r>
              <a:rPr sz="2000" b="1" spc="-120" dirty="0">
                <a:solidFill>
                  <a:srgbClr val="FFFFFF"/>
                </a:solidFill>
                <a:latin typeface="Tahoma"/>
                <a:cs typeface="Tahoma"/>
              </a:rPr>
              <a:t> de </a:t>
            </a:r>
            <a:r>
              <a:rPr sz="2000" b="1" spc="-95" dirty="0">
                <a:solidFill>
                  <a:srgbClr val="FFFFFF"/>
                </a:solidFill>
                <a:latin typeface="Tahoma"/>
                <a:cs typeface="Tahoma"/>
              </a:rPr>
              <a:t>disponibilidad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06549" y="2118678"/>
            <a:ext cx="4005579" cy="671337"/>
          </a:xfrm>
          <a:prstGeom prst="rect">
            <a:avLst/>
          </a:prstGeom>
          <a:solidFill>
            <a:srgbClr val="013467"/>
          </a:solidFill>
        </p:spPr>
        <p:txBody>
          <a:bodyPr vert="horz" wrap="square" lIns="0" tIns="55244" rIns="0" bIns="0" rtlCol="0">
            <a:spAutoFit/>
          </a:bodyPr>
          <a:lstStyle/>
          <a:p>
            <a:pPr marL="100965" marR="396875">
              <a:spcBef>
                <a:spcPts val="434"/>
              </a:spcBef>
            </a:pPr>
            <a:r>
              <a:rPr sz="2000" b="1" spc="-90" dirty="0">
                <a:solidFill>
                  <a:srgbClr val="FFFFFF"/>
                </a:solidFill>
                <a:latin typeface="Tahoma"/>
                <a:cs typeface="Tahoma"/>
              </a:rPr>
              <a:t>Reducir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10" dirty="0">
                <a:solidFill>
                  <a:srgbClr val="FFFFFF"/>
                </a:solidFill>
                <a:latin typeface="Tahoma"/>
                <a:cs typeface="Tahoma"/>
              </a:rPr>
              <a:t>tiempos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2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80" dirty="0" err="1" smtClean="0">
                <a:solidFill>
                  <a:srgbClr val="FFFFFF"/>
                </a:solidFill>
                <a:latin typeface="Tahoma"/>
                <a:cs typeface="Tahoma"/>
              </a:rPr>
              <a:t>reposición</a:t>
            </a:r>
            <a:r>
              <a:rPr lang="es-ES" sz="2000" b="1" spc="-8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20" dirty="0" smtClean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2000" b="1" spc="-12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80" dirty="0">
                <a:solidFill>
                  <a:srgbClr val="FFFFFF"/>
                </a:solidFill>
                <a:latin typeface="Tahoma"/>
                <a:cs typeface="Tahoma"/>
              </a:rPr>
              <a:t>servicio</a:t>
            </a:r>
            <a:endParaRPr sz="2000" dirty="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880725" y="2899727"/>
            <a:ext cx="3176905" cy="899160"/>
            <a:chOff x="378155" y="2899727"/>
            <a:chExt cx="3176905" cy="899160"/>
          </a:xfrm>
        </p:grpSpPr>
        <p:sp>
          <p:nvSpPr>
            <p:cNvPr id="14" name="object 14"/>
            <p:cNvSpPr/>
            <p:nvPr/>
          </p:nvSpPr>
          <p:spPr>
            <a:xfrm>
              <a:off x="382917" y="2904490"/>
              <a:ext cx="3167380" cy="889635"/>
            </a:xfrm>
            <a:custGeom>
              <a:avLst/>
              <a:gdLst/>
              <a:ahLst/>
              <a:cxnLst/>
              <a:rect l="l" t="t" r="r" b="b"/>
              <a:pathLst>
                <a:path w="3167379" h="889635">
                  <a:moveTo>
                    <a:pt x="3166872" y="445007"/>
                  </a:moveTo>
                  <a:lnTo>
                    <a:pt x="2811780" y="0"/>
                  </a:lnTo>
                  <a:lnTo>
                    <a:pt x="0" y="0"/>
                  </a:lnTo>
                  <a:lnTo>
                    <a:pt x="0" y="889253"/>
                  </a:lnTo>
                  <a:lnTo>
                    <a:pt x="2811780" y="889253"/>
                  </a:lnTo>
                  <a:lnTo>
                    <a:pt x="3166872" y="445007"/>
                  </a:lnTo>
                  <a:close/>
                </a:path>
              </a:pathLst>
            </a:custGeom>
            <a:solidFill>
              <a:srgbClr val="0134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2917" y="2904490"/>
              <a:ext cx="3167380" cy="889635"/>
            </a:xfrm>
            <a:custGeom>
              <a:avLst/>
              <a:gdLst/>
              <a:ahLst/>
              <a:cxnLst/>
              <a:rect l="l" t="t" r="r" b="b"/>
              <a:pathLst>
                <a:path w="3167379" h="889635">
                  <a:moveTo>
                    <a:pt x="2811780" y="0"/>
                  </a:moveTo>
                  <a:lnTo>
                    <a:pt x="0" y="0"/>
                  </a:lnTo>
                  <a:lnTo>
                    <a:pt x="0" y="889253"/>
                  </a:lnTo>
                  <a:lnTo>
                    <a:pt x="2811780" y="889253"/>
                  </a:lnTo>
                  <a:lnTo>
                    <a:pt x="3166872" y="445007"/>
                  </a:lnTo>
                  <a:lnTo>
                    <a:pt x="2811780" y="0"/>
                  </a:lnTo>
                  <a:close/>
                </a:path>
              </a:pathLst>
            </a:custGeom>
            <a:ln w="9525">
              <a:solidFill>
                <a:srgbClr val="0134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969555" y="3184398"/>
            <a:ext cx="19831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90" dirty="0" err="1">
                <a:solidFill>
                  <a:srgbClr val="FFFFFF"/>
                </a:solidFill>
                <a:latin typeface="Tahoma"/>
                <a:cs typeface="Tahoma"/>
              </a:rPr>
              <a:t>Minimizar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s-ES" sz="2000" b="1" spc="-90" dirty="0" smtClean="0">
                <a:solidFill>
                  <a:srgbClr val="FFFFFF"/>
                </a:solidFill>
                <a:latin typeface="Tahoma"/>
                <a:cs typeface="Tahoma"/>
              </a:rPr>
              <a:t>costos</a:t>
            </a:r>
            <a:endParaRPr sz="2000" dirty="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862174" y="3044508"/>
            <a:ext cx="4668520" cy="719455"/>
            <a:chOff x="4359605" y="3044507"/>
            <a:chExt cx="4668520" cy="719455"/>
          </a:xfrm>
        </p:grpSpPr>
        <p:sp>
          <p:nvSpPr>
            <p:cNvPr id="18" name="object 18"/>
            <p:cNvSpPr/>
            <p:nvPr/>
          </p:nvSpPr>
          <p:spPr>
            <a:xfrm>
              <a:off x="4363606" y="3049270"/>
              <a:ext cx="4659630" cy="709930"/>
            </a:xfrm>
            <a:custGeom>
              <a:avLst/>
              <a:gdLst/>
              <a:ahLst/>
              <a:cxnLst/>
              <a:rect l="l" t="t" r="r" b="b"/>
              <a:pathLst>
                <a:path w="4659630" h="709929">
                  <a:moveTo>
                    <a:pt x="4659616" y="709421"/>
                  </a:moveTo>
                  <a:lnTo>
                    <a:pt x="4659616" y="0"/>
                  </a:lnTo>
                  <a:lnTo>
                    <a:pt x="0" y="0"/>
                  </a:lnTo>
                  <a:lnTo>
                    <a:pt x="0" y="709421"/>
                  </a:lnTo>
                  <a:lnTo>
                    <a:pt x="4659616" y="709421"/>
                  </a:lnTo>
                  <a:close/>
                </a:path>
              </a:pathLst>
            </a:custGeom>
            <a:solidFill>
              <a:srgbClr val="0134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364368" y="3049270"/>
              <a:ext cx="4658995" cy="709930"/>
            </a:xfrm>
            <a:custGeom>
              <a:avLst/>
              <a:gdLst/>
              <a:ahLst/>
              <a:cxnLst/>
              <a:rect l="l" t="t" r="r" b="b"/>
              <a:pathLst>
                <a:path w="4658995" h="709929">
                  <a:moveTo>
                    <a:pt x="4658854" y="0"/>
                  </a:moveTo>
                  <a:lnTo>
                    <a:pt x="0" y="0"/>
                  </a:lnTo>
                  <a:lnTo>
                    <a:pt x="0" y="709421"/>
                  </a:lnTo>
                  <a:lnTo>
                    <a:pt x="4658854" y="709421"/>
                  </a:lnTo>
                  <a:lnTo>
                    <a:pt x="4658854" y="355091"/>
                  </a:lnTo>
                  <a:lnTo>
                    <a:pt x="4658854" y="0"/>
                  </a:lnTo>
                  <a:close/>
                </a:path>
              </a:pathLst>
            </a:custGeom>
            <a:ln w="9525">
              <a:solidFill>
                <a:srgbClr val="0134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951005" y="3087624"/>
            <a:ext cx="376427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2000" b="1" spc="-90" dirty="0">
                <a:solidFill>
                  <a:srgbClr val="FFFFFF"/>
                </a:solidFill>
                <a:latin typeface="Tahoma"/>
                <a:cs typeface="Tahoma"/>
              </a:rPr>
              <a:t>Hacer</a:t>
            </a:r>
            <a:r>
              <a:rPr sz="2000" b="1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10" dirty="0">
                <a:solidFill>
                  <a:srgbClr val="FFFFFF"/>
                </a:solidFill>
                <a:latin typeface="Tahoma"/>
                <a:cs typeface="Tahoma"/>
              </a:rPr>
              <a:t>más</a:t>
            </a:r>
            <a:r>
              <a:rPr sz="2000" b="1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90" dirty="0">
                <a:solidFill>
                  <a:srgbClr val="FFFFFF"/>
                </a:solidFill>
                <a:latin typeface="Tahoma"/>
                <a:cs typeface="Tahoma"/>
              </a:rPr>
              <a:t>cosas</a:t>
            </a:r>
            <a:r>
              <a:rPr sz="2000" b="1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sz="2000" b="1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10" dirty="0">
                <a:solidFill>
                  <a:srgbClr val="FFFFFF"/>
                </a:solidFill>
                <a:latin typeface="Tahoma"/>
                <a:cs typeface="Tahoma"/>
              </a:rPr>
              <a:t>mejor</a:t>
            </a:r>
            <a:r>
              <a:rPr sz="2000" b="1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30" dirty="0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sz="2000" b="1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40" dirty="0" err="1" smtClean="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lang="es-ES" sz="2000" b="1" spc="-4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0" dirty="0" err="1" smtClean="0">
                <a:solidFill>
                  <a:srgbClr val="FFFFFF"/>
                </a:solidFill>
                <a:latin typeface="Tahoma"/>
                <a:cs typeface="Tahoma"/>
              </a:rPr>
              <a:t>mismos</a:t>
            </a:r>
            <a:r>
              <a:rPr sz="2000" b="1" spc="-12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14" dirty="0">
                <a:solidFill>
                  <a:srgbClr val="FFFFFF"/>
                </a:solidFill>
                <a:latin typeface="Tahoma"/>
                <a:cs typeface="Tahoma"/>
              </a:rPr>
              <a:t>menos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60" dirty="0">
                <a:solidFill>
                  <a:srgbClr val="FFFFFF"/>
                </a:solidFill>
                <a:latin typeface="Tahoma"/>
                <a:cs typeface="Tahoma"/>
              </a:rPr>
              <a:t>recursos</a:t>
            </a:r>
            <a:endParaRPr sz="2000" dirty="0"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880725" y="3955859"/>
            <a:ext cx="3176905" cy="610870"/>
            <a:chOff x="378155" y="3955859"/>
            <a:chExt cx="3176905" cy="610870"/>
          </a:xfrm>
        </p:grpSpPr>
        <p:sp>
          <p:nvSpPr>
            <p:cNvPr id="22" name="object 22"/>
            <p:cNvSpPr/>
            <p:nvPr/>
          </p:nvSpPr>
          <p:spPr>
            <a:xfrm>
              <a:off x="382917" y="3960621"/>
              <a:ext cx="3167380" cy="601345"/>
            </a:xfrm>
            <a:custGeom>
              <a:avLst/>
              <a:gdLst/>
              <a:ahLst/>
              <a:cxnLst/>
              <a:rect l="l" t="t" r="r" b="b"/>
              <a:pathLst>
                <a:path w="3167379" h="601345">
                  <a:moveTo>
                    <a:pt x="3166872" y="300990"/>
                  </a:moveTo>
                  <a:lnTo>
                    <a:pt x="2811780" y="0"/>
                  </a:lnTo>
                  <a:lnTo>
                    <a:pt x="0" y="0"/>
                  </a:lnTo>
                  <a:lnTo>
                    <a:pt x="0" y="601218"/>
                  </a:lnTo>
                  <a:lnTo>
                    <a:pt x="2811780" y="601218"/>
                  </a:lnTo>
                  <a:lnTo>
                    <a:pt x="3166872" y="300990"/>
                  </a:lnTo>
                  <a:close/>
                </a:path>
              </a:pathLst>
            </a:custGeom>
            <a:solidFill>
              <a:srgbClr val="0134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82917" y="3960621"/>
              <a:ext cx="3167380" cy="601345"/>
            </a:xfrm>
            <a:custGeom>
              <a:avLst/>
              <a:gdLst/>
              <a:ahLst/>
              <a:cxnLst/>
              <a:rect l="l" t="t" r="r" b="b"/>
              <a:pathLst>
                <a:path w="3167379" h="601345">
                  <a:moveTo>
                    <a:pt x="2811780" y="0"/>
                  </a:moveTo>
                  <a:lnTo>
                    <a:pt x="0" y="0"/>
                  </a:lnTo>
                  <a:lnTo>
                    <a:pt x="0" y="601218"/>
                  </a:lnTo>
                  <a:lnTo>
                    <a:pt x="2811780" y="601218"/>
                  </a:lnTo>
                  <a:lnTo>
                    <a:pt x="3166872" y="300990"/>
                  </a:lnTo>
                  <a:lnTo>
                    <a:pt x="2811780" y="0"/>
                  </a:lnTo>
                  <a:close/>
                </a:path>
              </a:pathLst>
            </a:custGeom>
            <a:ln w="9525">
              <a:solidFill>
                <a:srgbClr val="0134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969555" y="4095749"/>
            <a:ext cx="132778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95" dirty="0">
                <a:solidFill>
                  <a:srgbClr val="FFFFFF"/>
                </a:solidFill>
                <a:latin typeface="Tahoma"/>
                <a:cs typeface="Tahoma"/>
              </a:rPr>
              <a:t>Prevención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841600" y="3981006"/>
            <a:ext cx="4668520" cy="586105"/>
            <a:chOff x="4339031" y="3981005"/>
            <a:chExt cx="4668520" cy="586105"/>
          </a:xfrm>
        </p:grpSpPr>
        <p:sp>
          <p:nvSpPr>
            <p:cNvPr id="26" name="object 26"/>
            <p:cNvSpPr/>
            <p:nvPr/>
          </p:nvSpPr>
          <p:spPr>
            <a:xfrm>
              <a:off x="4343031" y="3985767"/>
              <a:ext cx="4659630" cy="576580"/>
            </a:xfrm>
            <a:custGeom>
              <a:avLst/>
              <a:gdLst/>
              <a:ahLst/>
              <a:cxnLst/>
              <a:rect l="l" t="t" r="r" b="b"/>
              <a:pathLst>
                <a:path w="4659630" h="576579">
                  <a:moveTo>
                    <a:pt x="4659617" y="576072"/>
                  </a:moveTo>
                  <a:lnTo>
                    <a:pt x="4659617" y="0"/>
                  </a:lnTo>
                  <a:lnTo>
                    <a:pt x="0" y="0"/>
                  </a:lnTo>
                  <a:lnTo>
                    <a:pt x="0" y="576072"/>
                  </a:lnTo>
                  <a:lnTo>
                    <a:pt x="4659617" y="576072"/>
                  </a:lnTo>
                  <a:close/>
                </a:path>
              </a:pathLst>
            </a:custGeom>
            <a:solidFill>
              <a:srgbClr val="0134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343793" y="3985767"/>
              <a:ext cx="4658995" cy="576580"/>
            </a:xfrm>
            <a:custGeom>
              <a:avLst/>
              <a:gdLst/>
              <a:ahLst/>
              <a:cxnLst/>
              <a:rect l="l" t="t" r="r" b="b"/>
              <a:pathLst>
                <a:path w="4658995" h="576579">
                  <a:moveTo>
                    <a:pt x="4658855" y="0"/>
                  </a:moveTo>
                  <a:lnTo>
                    <a:pt x="0" y="0"/>
                  </a:lnTo>
                  <a:lnTo>
                    <a:pt x="0" y="576072"/>
                  </a:lnTo>
                  <a:lnTo>
                    <a:pt x="4658855" y="576072"/>
                  </a:lnTo>
                  <a:lnTo>
                    <a:pt x="4658855" y="288035"/>
                  </a:lnTo>
                  <a:lnTo>
                    <a:pt x="4658855" y="0"/>
                  </a:lnTo>
                  <a:close/>
                </a:path>
              </a:pathLst>
            </a:custGeom>
            <a:ln w="9525">
              <a:solidFill>
                <a:srgbClr val="0134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930431" y="4107941"/>
            <a:ext cx="1932939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000" b="1" spc="-100" dirty="0">
                <a:solidFill>
                  <a:srgbClr val="FFFFFF"/>
                </a:solidFill>
                <a:latin typeface="Tahoma"/>
                <a:cs typeface="Tahoma"/>
              </a:rPr>
              <a:t>Accidentes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75" dirty="0">
                <a:solidFill>
                  <a:srgbClr val="FFFFFF"/>
                </a:solidFill>
                <a:latin typeface="Tahoma"/>
                <a:cs typeface="Tahoma"/>
              </a:rPr>
              <a:t>cero.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3.3.	</a:t>
            </a:r>
            <a:r>
              <a:rPr dirty="0"/>
              <a:t>GESTION</a:t>
            </a:r>
            <a:r>
              <a:rPr spc="-20" dirty="0"/>
              <a:t> </a:t>
            </a:r>
            <a:r>
              <a:rPr spc="-5" dirty="0"/>
              <a:t>DEL</a:t>
            </a:r>
            <a:r>
              <a:rPr spc="-15" dirty="0"/>
              <a:t> </a:t>
            </a:r>
            <a:r>
              <a:rPr spc="-5" dirty="0"/>
              <a:t>MANTENIMIENTO.</a:t>
            </a:r>
            <a:r>
              <a:rPr spc="-15" dirty="0"/>
              <a:t> </a:t>
            </a:r>
            <a:r>
              <a:rPr dirty="0"/>
              <a:t>Implantación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la</a:t>
            </a:r>
            <a:r>
              <a:rPr spc="-15" dirty="0"/>
              <a:t> </a:t>
            </a:r>
            <a:r>
              <a:rPr spc="-5" dirty="0"/>
              <a:t>estrategia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4410" y="1144524"/>
            <a:ext cx="8361680" cy="47833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LINEAS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ACCION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PARA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CONSEGUIR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CADA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OBJETIVO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850" dirty="0">
              <a:latin typeface="Arial"/>
              <a:cs typeface="Arial"/>
            </a:endParaRPr>
          </a:p>
          <a:p>
            <a:pPr marL="194945" indent="-182880"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b="1" spc="-5" dirty="0">
                <a:latin typeface="Arial"/>
                <a:cs typeface="Arial"/>
              </a:rPr>
              <a:t>Reducir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tasa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lang="es-ES" b="1" dirty="0" smtClean="0">
                <a:latin typeface="Arial"/>
                <a:cs typeface="Arial"/>
              </a:rPr>
              <a:t>falla</a:t>
            </a:r>
            <a:r>
              <a:rPr b="1" dirty="0" smtClean="0">
                <a:latin typeface="Arial"/>
                <a:cs typeface="Arial"/>
              </a:rPr>
              <a:t>s</a:t>
            </a:r>
            <a:r>
              <a:rPr b="1" dirty="0">
                <a:latin typeface="Arial"/>
                <a:cs typeface="Arial"/>
              </a:rPr>
              <a:t>: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"/>
              <a:cs typeface="Arial"/>
            </a:endParaRPr>
          </a:p>
          <a:p>
            <a:pPr marL="818515" marR="5080" lvl="1">
              <a:buSzPct val="94444"/>
              <a:buFont typeface="Wingdings"/>
              <a:buChar char=""/>
              <a:tabLst>
                <a:tab pos="924560" algn="l"/>
              </a:tabLst>
            </a:pPr>
            <a:r>
              <a:rPr b="1" spc="-5" dirty="0">
                <a:latin typeface="Arial"/>
                <a:cs typeface="Arial"/>
              </a:rPr>
              <a:t>Control </a:t>
            </a:r>
            <a:r>
              <a:rPr b="1" dirty="0">
                <a:latin typeface="Arial"/>
                <a:cs typeface="Arial"/>
              </a:rPr>
              <a:t>de </a:t>
            </a:r>
            <a:r>
              <a:rPr b="1" spc="-5" dirty="0">
                <a:latin typeface="Arial"/>
                <a:cs typeface="Arial"/>
              </a:rPr>
              <a:t>calidad en todo el </a:t>
            </a:r>
            <a:r>
              <a:rPr b="1" dirty="0">
                <a:latin typeface="Arial"/>
                <a:cs typeface="Arial"/>
              </a:rPr>
              <a:t>proceso </a:t>
            </a:r>
            <a:r>
              <a:rPr b="1" spc="-5" dirty="0">
                <a:latin typeface="Arial"/>
                <a:cs typeface="Arial"/>
              </a:rPr>
              <a:t>antes </a:t>
            </a:r>
            <a:r>
              <a:rPr b="1" dirty="0">
                <a:latin typeface="Arial"/>
                <a:cs typeface="Arial"/>
              </a:rPr>
              <a:t>de la puesta </a:t>
            </a:r>
            <a:r>
              <a:rPr b="1" spc="-5" dirty="0" err="1">
                <a:latin typeface="Arial"/>
                <a:cs typeface="Arial"/>
              </a:rPr>
              <a:t>en</a:t>
            </a:r>
            <a:r>
              <a:rPr b="1" spc="-5" dirty="0">
                <a:latin typeface="Arial"/>
                <a:cs typeface="Arial"/>
              </a:rPr>
              <a:t> </a:t>
            </a:r>
            <a:r>
              <a:rPr b="1" spc="-5" dirty="0" err="1" smtClean="0">
                <a:latin typeface="Arial"/>
                <a:cs typeface="Arial"/>
              </a:rPr>
              <a:t>servicio</a:t>
            </a:r>
            <a:r>
              <a:rPr lang="es-ES" b="1" spc="-5" dirty="0" smtClean="0">
                <a:latin typeface="Arial"/>
                <a:cs typeface="Arial"/>
              </a:rPr>
              <a:t> </a:t>
            </a:r>
            <a:r>
              <a:rPr b="1" spc="-5" dirty="0" smtClean="0">
                <a:latin typeface="Arial"/>
                <a:cs typeface="Arial"/>
              </a:rPr>
              <a:t>(</a:t>
            </a:r>
            <a:r>
              <a:rPr b="1" spc="-5" dirty="0">
                <a:latin typeface="Arial"/>
                <a:cs typeface="Arial"/>
              </a:rPr>
              <a:t>especificaciones,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compra,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fabricación,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montaje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puesta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servicio</a:t>
            </a:r>
            <a:r>
              <a:rPr b="1" spc="-5" dirty="0">
                <a:latin typeface="Arial"/>
                <a:cs typeface="Arial"/>
              </a:rPr>
              <a:t>)</a:t>
            </a:r>
            <a:endParaRPr dirty="0">
              <a:latin typeface="Arial"/>
              <a:cs typeface="Arial"/>
            </a:endParaRPr>
          </a:p>
          <a:p>
            <a:pPr lvl="1">
              <a:spcBef>
                <a:spcPts val="35"/>
              </a:spcBef>
              <a:buFont typeface="Wingdings"/>
              <a:buChar char=""/>
            </a:pPr>
            <a:endParaRPr sz="1850" dirty="0">
              <a:latin typeface="Arial"/>
              <a:cs typeface="Arial"/>
            </a:endParaRPr>
          </a:p>
          <a:p>
            <a:pPr marL="923925" lvl="1" indent="-106045">
              <a:spcBef>
                <a:spcPts val="5"/>
              </a:spcBef>
              <a:buSzPct val="94444"/>
              <a:buFont typeface="Wingdings"/>
              <a:buChar char=""/>
              <a:tabLst>
                <a:tab pos="924560" algn="l"/>
              </a:tabLst>
            </a:pPr>
            <a:r>
              <a:rPr b="1" spc="-5" dirty="0">
                <a:latin typeface="Arial"/>
                <a:cs typeface="Arial"/>
              </a:rPr>
              <a:t>Análisis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incidencias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para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tomar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acciones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correctoras</a:t>
            </a:r>
            <a:endParaRPr dirty="0">
              <a:latin typeface="Arial"/>
              <a:cs typeface="Arial"/>
            </a:endParaRPr>
          </a:p>
          <a:p>
            <a:pPr lvl="1">
              <a:spcBef>
                <a:spcPts val="35"/>
              </a:spcBef>
              <a:buFont typeface="Wingdings"/>
              <a:buChar char=""/>
            </a:pPr>
            <a:endParaRPr sz="1850" dirty="0">
              <a:latin typeface="Arial"/>
              <a:cs typeface="Arial"/>
            </a:endParaRPr>
          </a:p>
          <a:p>
            <a:pPr marL="923925" lvl="1" indent="-106045">
              <a:buSzPct val="94444"/>
              <a:buFont typeface="Wingdings"/>
              <a:buChar char=""/>
              <a:tabLst>
                <a:tab pos="924560" algn="l"/>
              </a:tabLst>
            </a:pPr>
            <a:r>
              <a:rPr b="1" dirty="0">
                <a:latin typeface="Arial"/>
                <a:cs typeface="Arial"/>
              </a:rPr>
              <a:t>Planes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mantenimiento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renovación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equipos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adecuados</a:t>
            </a:r>
            <a:endParaRPr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Font typeface="Wingdings"/>
              <a:buChar char=""/>
            </a:pPr>
            <a:endParaRPr sz="2000" dirty="0">
              <a:latin typeface="Arial"/>
              <a:cs typeface="Arial"/>
            </a:endParaRPr>
          </a:p>
          <a:p>
            <a:pPr lvl="1">
              <a:spcBef>
                <a:spcPts val="20"/>
              </a:spcBef>
              <a:buFont typeface="Wingdings"/>
              <a:buChar char=""/>
            </a:pPr>
            <a:endParaRPr sz="1750" dirty="0">
              <a:latin typeface="Arial"/>
              <a:cs typeface="Arial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b="1" spc="-5" dirty="0">
                <a:latin typeface="Arial"/>
                <a:cs typeface="Arial"/>
              </a:rPr>
              <a:t>Minimizar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tiempos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indisponibilidad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  <a:buFont typeface="Wingdings"/>
              <a:buChar char=""/>
            </a:pPr>
            <a:endParaRPr sz="1850" dirty="0">
              <a:latin typeface="Arial"/>
              <a:cs typeface="Arial"/>
            </a:endParaRPr>
          </a:p>
          <a:p>
            <a:pPr marL="923925" lvl="1" indent="-106045">
              <a:buSzPct val="94444"/>
              <a:buFont typeface="Wingdings"/>
              <a:buChar char=""/>
              <a:tabLst>
                <a:tab pos="924560" algn="l"/>
              </a:tabLst>
            </a:pPr>
            <a:r>
              <a:rPr b="1" dirty="0">
                <a:latin typeface="Arial"/>
                <a:cs typeface="Arial"/>
              </a:rPr>
              <a:t>Planes</a:t>
            </a:r>
            <a:r>
              <a:rPr b="1" spc="-4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contingencia</a:t>
            </a:r>
            <a:endParaRPr dirty="0">
              <a:latin typeface="Arial"/>
              <a:cs typeface="Arial"/>
            </a:endParaRPr>
          </a:p>
          <a:p>
            <a:pPr marL="923925" lvl="1" indent="-106045">
              <a:spcBef>
                <a:spcPts val="5"/>
              </a:spcBef>
              <a:buSzPct val="94444"/>
              <a:buFont typeface="Wingdings"/>
              <a:buChar char=""/>
              <a:tabLst>
                <a:tab pos="924560" algn="l"/>
              </a:tabLst>
            </a:pPr>
            <a:r>
              <a:rPr b="1" spc="-5" dirty="0">
                <a:latin typeface="Arial"/>
                <a:cs typeface="Arial"/>
              </a:rPr>
              <a:t>Repuestos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estratégicos</a:t>
            </a:r>
            <a:endParaRPr dirty="0">
              <a:latin typeface="Arial"/>
              <a:cs typeface="Arial"/>
            </a:endParaRPr>
          </a:p>
          <a:p>
            <a:pPr marL="923925" lvl="1" indent="-106045">
              <a:buSzPct val="94444"/>
              <a:buFont typeface="Wingdings"/>
              <a:buChar char=""/>
              <a:tabLst>
                <a:tab pos="924560" algn="l"/>
              </a:tabLst>
            </a:pPr>
            <a:r>
              <a:rPr b="1" spc="-5" dirty="0">
                <a:latin typeface="Arial"/>
                <a:cs typeface="Arial"/>
              </a:rPr>
              <a:t>Conocimiento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la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instalación</a:t>
            </a:r>
            <a:endParaRPr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3.3.	</a:t>
            </a:r>
            <a:r>
              <a:rPr dirty="0"/>
              <a:t>GESTION</a:t>
            </a:r>
            <a:r>
              <a:rPr spc="-20" dirty="0"/>
              <a:t> </a:t>
            </a:r>
            <a:r>
              <a:rPr spc="-5" dirty="0"/>
              <a:t>DEL</a:t>
            </a:r>
            <a:r>
              <a:rPr spc="-15" dirty="0"/>
              <a:t> </a:t>
            </a:r>
            <a:r>
              <a:rPr spc="-5" dirty="0"/>
              <a:t>MANTENIMIENTO.</a:t>
            </a:r>
            <a:r>
              <a:rPr spc="-15" dirty="0"/>
              <a:t> </a:t>
            </a:r>
            <a:r>
              <a:rPr dirty="0"/>
              <a:t>Implantación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la</a:t>
            </a:r>
            <a:r>
              <a:rPr spc="-15" dirty="0"/>
              <a:t> </a:t>
            </a:r>
            <a:r>
              <a:rPr spc="-5" dirty="0"/>
              <a:t>estrategia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4411" y="1144523"/>
            <a:ext cx="8305165" cy="39215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LINEAS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ACCION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PARA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CONSEGUIR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CADA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OBJETIVO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850" dirty="0">
              <a:latin typeface="Arial"/>
              <a:cs typeface="Arial"/>
            </a:endParaRPr>
          </a:p>
          <a:p>
            <a:pPr marL="194945" indent="-182880"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b="1" dirty="0" err="1">
                <a:latin typeface="Arial"/>
                <a:cs typeface="Arial"/>
              </a:rPr>
              <a:t>Minimizar</a:t>
            </a:r>
            <a:r>
              <a:rPr b="1" spc="-55" dirty="0">
                <a:latin typeface="Arial"/>
                <a:cs typeface="Arial"/>
              </a:rPr>
              <a:t> </a:t>
            </a:r>
            <a:r>
              <a:rPr lang="es-ES" b="1" dirty="0" smtClean="0">
                <a:latin typeface="Arial"/>
                <a:cs typeface="Arial"/>
              </a:rPr>
              <a:t>costos</a:t>
            </a:r>
            <a:r>
              <a:rPr b="1" dirty="0" smtClean="0">
                <a:latin typeface="Arial"/>
                <a:cs typeface="Arial"/>
              </a:rPr>
              <a:t>: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40"/>
              </a:spcBef>
              <a:buFont typeface="Wingdings"/>
              <a:buChar char=""/>
            </a:pPr>
            <a:endParaRPr sz="1850" dirty="0">
              <a:latin typeface="Arial"/>
              <a:cs typeface="Arial"/>
            </a:endParaRPr>
          </a:p>
          <a:p>
            <a:pPr marL="923925" lvl="1" indent="-106045">
              <a:buSzPct val="94444"/>
              <a:buFont typeface="Wingdings"/>
              <a:buChar char=""/>
              <a:tabLst>
                <a:tab pos="924560" algn="l"/>
              </a:tabLst>
            </a:pPr>
            <a:r>
              <a:rPr b="1" spc="-5" dirty="0">
                <a:latin typeface="Arial"/>
                <a:cs typeface="Arial"/>
              </a:rPr>
              <a:t>Planes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mantenimiento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optimizados</a:t>
            </a:r>
            <a:endParaRPr dirty="0">
              <a:latin typeface="Arial"/>
              <a:cs typeface="Arial"/>
            </a:endParaRPr>
          </a:p>
          <a:p>
            <a:pPr marL="923925" lvl="1" indent="-106045">
              <a:spcBef>
                <a:spcPts val="5"/>
              </a:spcBef>
              <a:buSzPct val="94444"/>
              <a:buFont typeface="Wingdings"/>
              <a:buChar char=""/>
              <a:tabLst>
                <a:tab pos="924560" algn="l"/>
              </a:tabLst>
            </a:pPr>
            <a:r>
              <a:rPr b="1" spc="-5" dirty="0">
                <a:latin typeface="Arial"/>
                <a:cs typeface="Arial"/>
              </a:rPr>
              <a:t>Sistemas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gestión</a:t>
            </a:r>
            <a:endParaRPr dirty="0">
              <a:latin typeface="Arial"/>
              <a:cs typeface="Arial"/>
            </a:endParaRPr>
          </a:p>
          <a:p>
            <a:pPr marL="923925" lvl="1" indent="-106045">
              <a:buSzPct val="94444"/>
              <a:buFont typeface="Wingdings"/>
              <a:buChar char=""/>
              <a:tabLst>
                <a:tab pos="924560" algn="l"/>
              </a:tabLst>
            </a:pPr>
            <a:r>
              <a:rPr b="1" dirty="0">
                <a:latin typeface="Arial"/>
                <a:cs typeface="Arial"/>
              </a:rPr>
              <a:t>Innovación</a:t>
            </a:r>
            <a:r>
              <a:rPr b="1" spc="-5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tecnológica</a:t>
            </a:r>
            <a:endParaRPr dirty="0">
              <a:latin typeface="Arial"/>
              <a:cs typeface="Arial"/>
            </a:endParaRPr>
          </a:p>
          <a:p>
            <a:pPr marL="923925" lvl="1" indent="-106045">
              <a:buSzPct val="94444"/>
              <a:buFont typeface="Wingdings"/>
              <a:buChar char=""/>
              <a:tabLst>
                <a:tab pos="924560" algn="l"/>
              </a:tabLst>
            </a:pPr>
            <a:r>
              <a:rPr b="1" spc="-5" dirty="0">
                <a:latin typeface="Arial"/>
                <a:cs typeface="Arial"/>
              </a:rPr>
              <a:t>Normalización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procedimientos</a:t>
            </a:r>
            <a:endParaRPr dirty="0">
              <a:latin typeface="Arial"/>
              <a:cs typeface="Arial"/>
            </a:endParaRPr>
          </a:p>
          <a:p>
            <a:pPr lvl="1">
              <a:spcBef>
                <a:spcPts val="40"/>
              </a:spcBef>
              <a:buFont typeface="Wingdings"/>
              <a:buChar char=""/>
            </a:pPr>
            <a:endParaRPr sz="1850" dirty="0">
              <a:latin typeface="Arial"/>
              <a:cs typeface="Arial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b="1" spc="-5" dirty="0">
                <a:latin typeface="Arial"/>
                <a:cs typeface="Arial"/>
              </a:rPr>
              <a:t>Accidentes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cero: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  <a:buFont typeface="Wingdings"/>
              <a:buChar char=""/>
            </a:pPr>
            <a:endParaRPr sz="1850" dirty="0">
              <a:latin typeface="Arial"/>
              <a:cs typeface="Arial"/>
            </a:endParaRPr>
          </a:p>
          <a:p>
            <a:pPr marL="923925" lvl="1" indent="-106045">
              <a:spcBef>
                <a:spcPts val="5"/>
              </a:spcBef>
              <a:buSzPct val="94444"/>
              <a:buFont typeface="Wingdings"/>
              <a:buChar char=""/>
              <a:tabLst>
                <a:tab pos="924560" algn="l"/>
              </a:tabLst>
            </a:pPr>
            <a:r>
              <a:rPr b="1" dirty="0">
                <a:latin typeface="Arial"/>
                <a:cs typeface="Arial"/>
              </a:rPr>
              <a:t>Formación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en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prevención</a:t>
            </a:r>
            <a:endParaRPr dirty="0">
              <a:latin typeface="Arial"/>
              <a:cs typeface="Arial"/>
            </a:endParaRPr>
          </a:p>
          <a:p>
            <a:pPr marL="923925" lvl="1" indent="-106045">
              <a:spcBef>
                <a:spcPts val="5"/>
              </a:spcBef>
              <a:buSzPct val="94444"/>
              <a:buFont typeface="Wingdings"/>
              <a:buChar char=""/>
              <a:tabLst>
                <a:tab pos="924560" algn="l"/>
              </a:tabLst>
            </a:pPr>
            <a:r>
              <a:rPr b="1" spc="-5" dirty="0">
                <a:latin typeface="Arial"/>
                <a:cs typeface="Arial"/>
              </a:rPr>
              <a:t>Rigurosidad escrupulosa en el cumplimiento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los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procedimientos</a:t>
            </a:r>
            <a:endParaRPr dirty="0">
              <a:latin typeface="Arial"/>
              <a:cs typeface="Arial"/>
            </a:endParaRPr>
          </a:p>
          <a:p>
            <a:pPr marL="923925" lvl="1" indent="-106045">
              <a:buSzPct val="94444"/>
              <a:buFont typeface="Wingdings"/>
              <a:buChar char=""/>
              <a:tabLst>
                <a:tab pos="924560" algn="l"/>
              </a:tabLst>
            </a:pPr>
            <a:r>
              <a:rPr b="1" spc="-5" dirty="0">
                <a:latin typeface="Arial"/>
                <a:cs typeface="Arial"/>
              </a:rPr>
              <a:t>“Cultura”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prevención</a:t>
            </a:r>
            <a:endParaRPr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4429" y="1144523"/>
            <a:ext cx="6227445" cy="1982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PLAN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ACCION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PARA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CADA</a:t>
            </a:r>
            <a:r>
              <a:rPr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LINEA</a:t>
            </a:r>
            <a:endParaRPr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b="1" spc="-5" dirty="0">
                <a:latin typeface="Arial"/>
                <a:cs typeface="Arial"/>
              </a:rPr>
              <a:t>Definir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actividades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concretas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realizar</a:t>
            </a:r>
            <a:endParaRPr>
              <a:latin typeface="Arial"/>
              <a:cs typeface="Arial"/>
            </a:endParaRPr>
          </a:p>
          <a:p>
            <a:pPr marL="194945" indent="-182245">
              <a:spcBef>
                <a:spcPts val="5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b="1" dirty="0">
                <a:latin typeface="Arial"/>
                <a:cs typeface="Arial"/>
              </a:rPr>
              <a:t>Fijar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responsables,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plazos,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objetivos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parciales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finales</a:t>
            </a:r>
            <a:endParaRPr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1750">
              <a:latin typeface="Arial"/>
              <a:cs typeface="Arial"/>
            </a:endParaRPr>
          </a:p>
          <a:p>
            <a:pPr marL="12700"/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INDICADORES</a:t>
            </a:r>
            <a:r>
              <a:rPr b="1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GESTION</a:t>
            </a:r>
            <a:endParaRPr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58639" y="3194050"/>
            <a:ext cx="8136255" cy="438582"/>
          </a:xfrm>
          <a:prstGeom prst="rect">
            <a:avLst/>
          </a:prstGeom>
          <a:solidFill>
            <a:srgbClr val="3434CC"/>
          </a:solidFill>
          <a:ln w="9525">
            <a:solidFill>
              <a:srgbClr val="CC3401"/>
            </a:solidFill>
          </a:ln>
        </p:spPr>
        <p:txBody>
          <a:bodyPr vert="horz" wrap="square" lIns="0" tIns="160020" rIns="0" bIns="0" rtlCol="0">
            <a:spAutoFit/>
          </a:bodyPr>
          <a:lstStyle/>
          <a:p>
            <a:pPr marL="158115">
              <a:spcBef>
                <a:spcPts val="1260"/>
              </a:spcBef>
            </a:pPr>
            <a:r>
              <a:rPr b="1" dirty="0">
                <a:solidFill>
                  <a:srgbClr val="FFFFFF"/>
                </a:solidFill>
                <a:latin typeface="Arial"/>
                <a:cs typeface="Arial"/>
              </a:rPr>
              <a:t>Lo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FFFF"/>
                </a:solidFill>
                <a:latin typeface="Arial"/>
                <a:cs typeface="Arial"/>
              </a:rPr>
              <a:t>que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 se</a:t>
            </a:r>
            <a:r>
              <a:rPr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mide, </a:t>
            </a:r>
            <a:r>
              <a:rPr b="1" dirty="0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 se</a:t>
            </a:r>
            <a:r>
              <a:rPr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controla</a:t>
            </a:r>
            <a:r>
              <a:rPr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FFFF"/>
                </a:solidFill>
                <a:latin typeface="Arial"/>
                <a:cs typeface="Arial"/>
              </a:rPr>
              <a:t>lo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FFFF"/>
                </a:solidFill>
                <a:latin typeface="Arial"/>
                <a:cs typeface="Arial"/>
              </a:rPr>
              <a:t>que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 se controla</a:t>
            </a:r>
            <a:r>
              <a:rPr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 se</a:t>
            </a:r>
            <a:r>
              <a:rPr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mejora</a:t>
            </a:r>
            <a:endParaRPr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04428" y="3890765"/>
            <a:ext cx="7584440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spcBef>
                <a:spcPts val="1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b="1" dirty="0">
                <a:latin typeface="Arial"/>
                <a:cs typeface="Arial"/>
              </a:rPr>
              <a:t>Indicadores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calidad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suministro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(TIEPI)</a:t>
            </a:r>
            <a:endParaRPr dirty="0">
              <a:latin typeface="Arial"/>
              <a:cs typeface="Arial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b="1" spc="-5" dirty="0">
                <a:latin typeface="Arial"/>
                <a:cs typeface="Arial"/>
              </a:rPr>
              <a:t>Avance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del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plan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anual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mantenimiento</a:t>
            </a:r>
            <a:endParaRPr dirty="0">
              <a:latin typeface="Arial"/>
              <a:cs typeface="Arial"/>
            </a:endParaRPr>
          </a:p>
          <a:p>
            <a:pPr marL="194945" indent="-182245">
              <a:spcBef>
                <a:spcPts val="5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lang="es-ES" b="1" spc="-5" dirty="0" smtClean="0">
                <a:latin typeface="Arial"/>
                <a:cs typeface="Arial"/>
              </a:rPr>
              <a:t>costos</a:t>
            </a:r>
            <a:r>
              <a:rPr b="1" spc="-15" dirty="0" smtClean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por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subestación,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MVA,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tipo</a:t>
            </a:r>
            <a:r>
              <a:rPr b="1" spc="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posición,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modelo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equipo</a:t>
            </a:r>
            <a:r>
              <a:rPr b="1" spc="-5" dirty="0">
                <a:latin typeface="Arial"/>
                <a:cs typeface="Arial"/>
              </a:rPr>
              <a:t>,..</a:t>
            </a:r>
            <a:endParaRPr dirty="0">
              <a:latin typeface="Arial"/>
              <a:cs typeface="Arial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lang="es-ES" b="1" spc="-5" dirty="0" smtClean="0">
                <a:latin typeface="Arial"/>
                <a:cs typeface="Arial"/>
              </a:rPr>
              <a:t>costos</a:t>
            </a:r>
            <a:r>
              <a:rPr b="1" spc="-20" dirty="0" smtClean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no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asociados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directamente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mantenimiento</a:t>
            </a:r>
            <a:endParaRPr dirty="0">
              <a:latin typeface="Arial"/>
              <a:cs typeface="Arial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b="1" dirty="0">
                <a:latin typeface="Arial"/>
                <a:cs typeface="Arial"/>
              </a:rPr>
              <a:t>Tasa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lang="es-ES" b="1" dirty="0" smtClean="0">
                <a:latin typeface="Arial"/>
                <a:cs typeface="Arial"/>
              </a:rPr>
              <a:t>falla</a:t>
            </a:r>
            <a:r>
              <a:rPr b="1" spc="-25" dirty="0" smtClean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equipos</a:t>
            </a:r>
            <a:r>
              <a:rPr b="1" spc="-5" dirty="0">
                <a:latin typeface="Arial"/>
                <a:cs typeface="Arial"/>
              </a:rPr>
              <a:t>,..</a:t>
            </a:r>
            <a:endParaRPr dirty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502569" y="380556"/>
            <a:ext cx="9118600" cy="441959"/>
            <a:chOff x="0" y="380555"/>
            <a:chExt cx="9118600" cy="441959"/>
          </a:xfrm>
        </p:grpSpPr>
        <p:sp>
          <p:nvSpPr>
            <p:cNvPr id="6" name="object 6"/>
            <p:cNvSpPr/>
            <p:nvPr/>
          </p:nvSpPr>
          <p:spPr>
            <a:xfrm>
              <a:off x="0" y="385318"/>
              <a:ext cx="9118600" cy="431800"/>
            </a:xfrm>
            <a:custGeom>
              <a:avLst/>
              <a:gdLst/>
              <a:ahLst/>
              <a:cxnLst/>
              <a:rect l="l" t="t" r="r" b="b"/>
              <a:pathLst>
                <a:path w="9118600" h="431800">
                  <a:moveTo>
                    <a:pt x="0" y="0"/>
                  </a:moveTo>
                  <a:lnTo>
                    <a:pt x="0" y="431292"/>
                  </a:lnTo>
                  <a:lnTo>
                    <a:pt x="9118600" y="431292"/>
                  </a:lnTo>
                  <a:lnTo>
                    <a:pt x="9118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4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85318"/>
              <a:ext cx="9118600" cy="432434"/>
            </a:xfrm>
            <a:custGeom>
              <a:avLst/>
              <a:gdLst/>
              <a:ahLst/>
              <a:cxnLst/>
              <a:rect l="l" t="t" r="r" b="b"/>
              <a:pathLst>
                <a:path w="9118600" h="432434">
                  <a:moveTo>
                    <a:pt x="0" y="432054"/>
                  </a:moveTo>
                  <a:lnTo>
                    <a:pt x="9118600" y="432053"/>
                  </a:lnTo>
                </a:path>
                <a:path w="9118600" h="432434">
                  <a:moveTo>
                    <a:pt x="91186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3.3.	</a:t>
            </a:r>
            <a:r>
              <a:rPr dirty="0"/>
              <a:t>GESTION</a:t>
            </a:r>
            <a:r>
              <a:rPr spc="-20" dirty="0"/>
              <a:t> </a:t>
            </a:r>
            <a:r>
              <a:rPr spc="-5" dirty="0"/>
              <a:t>DEL</a:t>
            </a:r>
            <a:r>
              <a:rPr spc="-15" dirty="0"/>
              <a:t> </a:t>
            </a:r>
            <a:r>
              <a:rPr spc="-5" dirty="0"/>
              <a:t>MANTENIMIENTO.</a:t>
            </a:r>
            <a:r>
              <a:rPr spc="-15" dirty="0"/>
              <a:t> </a:t>
            </a:r>
            <a:r>
              <a:rPr dirty="0"/>
              <a:t>Implantación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la</a:t>
            </a:r>
            <a:r>
              <a:rPr spc="-15" dirty="0"/>
              <a:t> </a:t>
            </a:r>
            <a:r>
              <a:rPr spc="-5" dirty="0"/>
              <a:t>estrategia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3.3.	</a:t>
            </a:r>
            <a:r>
              <a:rPr dirty="0"/>
              <a:t>GESTION</a:t>
            </a:r>
            <a:r>
              <a:rPr spc="-20" dirty="0"/>
              <a:t> </a:t>
            </a:r>
            <a:r>
              <a:rPr spc="-5" dirty="0"/>
              <a:t>DEL</a:t>
            </a:r>
            <a:r>
              <a:rPr spc="-15" dirty="0"/>
              <a:t> </a:t>
            </a:r>
            <a:r>
              <a:rPr spc="-5" dirty="0"/>
              <a:t>MANTENIMIENTO.</a:t>
            </a:r>
            <a:r>
              <a:rPr spc="-15" dirty="0"/>
              <a:t> </a:t>
            </a:r>
            <a:r>
              <a:rPr dirty="0"/>
              <a:t>Implantación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5" dirty="0"/>
              <a:t>la</a:t>
            </a:r>
            <a:r>
              <a:rPr spc="-15" dirty="0"/>
              <a:t> </a:t>
            </a:r>
            <a:r>
              <a:rPr spc="-5" dirty="0"/>
              <a:t>estrategia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4428" y="1344167"/>
            <a:ext cx="7137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COMPARACION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TECNOLOGIA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BLINDADA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CONVENCIONAL</a:t>
            </a:r>
            <a:endParaRPr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85379" y="2202245"/>
          <a:ext cx="5817235" cy="27432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4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6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1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5230">
                <a:tc>
                  <a:txBody>
                    <a:bodyPr/>
                    <a:lstStyle/>
                    <a:p>
                      <a:pPr marL="31750">
                        <a:lnSpc>
                          <a:spcPts val="1989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FIABILIDAD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ts val="1989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ALTA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89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BAJA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95">
                <a:tc>
                  <a:txBody>
                    <a:bodyPr/>
                    <a:lstStyle/>
                    <a:p>
                      <a:pPr marL="31750">
                        <a:lnSpc>
                          <a:spcPts val="2065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DISPONIBILIDAD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ts val="2065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BAJA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7465" algn="r">
                        <a:lnSpc>
                          <a:spcPts val="2065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ALTA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95">
                <a:tc>
                  <a:txBody>
                    <a:bodyPr/>
                    <a:lstStyle/>
                    <a:p>
                      <a:pPr marL="31750">
                        <a:lnSpc>
                          <a:spcPts val="2065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INVERSION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ts val="2065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ALTA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065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BAJA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696">
                <a:tc>
                  <a:txBody>
                    <a:bodyPr/>
                    <a:lstStyle/>
                    <a:p>
                      <a:pPr marL="31750">
                        <a:lnSpc>
                          <a:spcPts val="2065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MANTENIMIENTO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ts val="2065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BAJO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2065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ALTO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19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COMPACTACION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ts val="206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ALTA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06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BAJA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696">
                <a:tc>
                  <a:txBody>
                    <a:bodyPr/>
                    <a:lstStyle/>
                    <a:p>
                      <a:pPr marL="31750">
                        <a:lnSpc>
                          <a:spcPts val="2065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ESPECIALIZACION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3515">
                        <a:lnSpc>
                          <a:spcPts val="2065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ALTA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065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BAJA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88945">
                <a:tc>
                  <a:txBody>
                    <a:bodyPr/>
                    <a:lstStyle/>
                    <a:p>
                      <a:pPr marL="31750">
                        <a:lnSpc>
                          <a:spcPts val="2065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IMPACTO</a:t>
                      </a:r>
                      <a:r>
                        <a:rPr sz="18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VISUAL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ts val="2080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¿Qué</a:t>
                      </a:r>
                      <a:r>
                        <a:rPr sz="18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tecnología</a:t>
                      </a:r>
                      <a:r>
                        <a:rPr sz="18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es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mejor?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3515">
                        <a:lnSpc>
                          <a:spcPts val="2065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BAJO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2065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ALTO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2104429" y="5189176"/>
            <a:ext cx="4125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Depende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tu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entorno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tu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estrategia</a:t>
            </a:r>
            <a:endParaRPr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3.4.	</a:t>
            </a:r>
            <a:r>
              <a:rPr dirty="0"/>
              <a:t>GESTION</a:t>
            </a:r>
            <a:r>
              <a:rPr spc="-20" dirty="0"/>
              <a:t> </a:t>
            </a:r>
            <a:r>
              <a:rPr spc="-5" dirty="0"/>
              <a:t>DEL</a:t>
            </a:r>
            <a:r>
              <a:rPr spc="-15" dirty="0"/>
              <a:t> </a:t>
            </a:r>
            <a:r>
              <a:rPr spc="-5" dirty="0"/>
              <a:t>MANTENIMIENTO.</a:t>
            </a:r>
            <a:r>
              <a:rPr spc="-15" dirty="0"/>
              <a:t> </a:t>
            </a:r>
            <a:r>
              <a:rPr spc="-5" dirty="0"/>
              <a:t>Diseño,</a:t>
            </a:r>
            <a:r>
              <a:rPr spc="-15" dirty="0"/>
              <a:t> </a:t>
            </a:r>
            <a:r>
              <a:rPr spc="-5" dirty="0"/>
              <a:t>proyecto</a:t>
            </a:r>
            <a:r>
              <a:rPr spc="-20" dirty="0"/>
              <a:t> </a:t>
            </a:r>
            <a:r>
              <a:rPr dirty="0"/>
              <a:t>y</a:t>
            </a:r>
            <a:r>
              <a:rPr spc="-15" dirty="0"/>
              <a:t> </a:t>
            </a:r>
            <a:r>
              <a:rPr spc="-5" dirty="0"/>
              <a:t>construcción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96493" y="1820735"/>
            <a:ext cx="3162935" cy="412750"/>
            <a:chOff x="3093923" y="1820735"/>
            <a:chExt cx="3162935" cy="412750"/>
          </a:xfrm>
        </p:grpSpPr>
        <p:sp>
          <p:nvSpPr>
            <p:cNvPr id="4" name="object 4"/>
            <p:cNvSpPr/>
            <p:nvPr/>
          </p:nvSpPr>
          <p:spPr>
            <a:xfrm>
              <a:off x="3098686" y="1824735"/>
              <a:ext cx="3152775" cy="403860"/>
            </a:xfrm>
            <a:custGeom>
              <a:avLst/>
              <a:gdLst/>
              <a:ahLst/>
              <a:cxnLst/>
              <a:rect l="l" t="t" r="r" b="b"/>
              <a:pathLst>
                <a:path w="3152775" h="403860">
                  <a:moveTo>
                    <a:pt x="3152394" y="403860"/>
                  </a:moveTo>
                  <a:lnTo>
                    <a:pt x="3152394" y="0"/>
                  </a:lnTo>
                  <a:lnTo>
                    <a:pt x="0" y="0"/>
                  </a:lnTo>
                  <a:lnTo>
                    <a:pt x="0" y="403860"/>
                  </a:lnTo>
                  <a:lnTo>
                    <a:pt x="3152394" y="403860"/>
                  </a:lnTo>
                  <a:close/>
                </a:path>
              </a:pathLst>
            </a:custGeom>
            <a:solidFill>
              <a:srgbClr val="3434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98686" y="1825497"/>
              <a:ext cx="3153410" cy="403225"/>
            </a:xfrm>
            <a:custGeom>
              <a:avLst/>
              <a:gdLst/>
              <a:ahLst/>
              <a:cxnLst/>
              <a:rect l="l" t="t" r="r" b="b"/>
              <a:pathLst>
                <a:path w="3153410" h="403225">
                  <a:moveTo>
                    <a:pt x="0" y="0"/>
                  </a:moveTo>
                  <a:lnTo>
                    <a:pt x="0" y="403098"/>
                  </a:lnTo>
                  <a:lnTo>
                    <a:pt x="3153155" y="403098"/>
                  </a:lnTo>
                  <a:lnTo>
                    <a:pt x="3153155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3434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596493" y="1820736"/>
            <a:ext cx="3162935" cy="348813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00965">
              <a:spcBef>
                <a:spcPts val="560"/>
              </a:spcBef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DISEÑO</a:t>
            </a:r>
            <a:r>
              <a:rPr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SUBESTACION</a:t>
            </a:r>
            <a:endParaRPr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39455" y="2971545"/>
            <a:ext cx="1466850" cy="339194"/>
          </a:xfrm>
          <a:prstGeom prst="rect">
            <a:avLst/>
          </a:prstGeom>
          <a:solidFill>
            <a:srgbClr val="3434CC"/>
          </a:solidFill>
        </p:spPr>
        <p:txBody>
          <a:bodyPr vert="horz" wrap="square" lIns="0" tIns="61594" rIns="0" bIns="0" rtlCol="0">
            <a:spAutoFit/>
          </a:bodyPr>
          <a:lstStyle/>
          <a:p>
            <a:pPr marL="92075">
              <a:spcBef>
                <a:spcPts val="484"/>
              </a:spcBef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PROYECTO</a:t>
            </a:r>
            <a:endParaRPr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47608" y="4109212"/>
            <a:ext cx="2051050" cy="339837"/>
          </a:xfrm>
          <a:prstGeom prst="rect">
            <a:avLst/>
          </a:prstGeom>
          <a:solidFill>
            <a:srgbClr val="3434CC"/>
          </a:solidFill>
        </p:spPr>
        <p:txBody>
          <a:bodyPr vert="horz" wrap="square" lIns="0" tIns="62230" rIns="0" bIns="0" rtlCol="0">
            <a:spAutoFit/>
          </a:bodyPr>
          <a:lstStyle/>
          <a:p>
            <a:pPr marL="92075">
              <a:spcBef>
                <a:spcPts val="490"/>
              </a:spcBef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CONSTRUCCION</a:t>
            </a:r>
            <a:endParaRPr>
              <a:latin typeface="Arial MT"/>
              <a:cs typeface="Arial M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21700" y="5247641"/>
            <a:ext cx="2101850" cy="394335"/>
          </a:xfrm>
          <a:custGeom>
            <a:avLst/>
            <a:gdLst/>
            <a:ahLst/>
            <a:cxnLst/>
            <a:rect l="l" t="t" r="r" b="b"/>
            <a:pathLst>
              <a:path w="2101850" h="394335">
                <a:moveTo>
                  <a:pt x="2101596" y="393953"/>
                </a:moveTo>
                <a:lnTo>
                  <a:pt x="2101596" y="0"/>
                </a:lnTo>
                <a:lnTo>
                  <a:pt x="0" y="0"/>
                </a:lnTo>
                <a:lnTo>
                  <a:pt x="0" y="393954"/>
                </a:lnTo>
                <a:lnTo>
                  <a:pt x="2101596" y="393953"/>
                </a:lnTo>
                <a:close/>
              </a:path>
            </a:pathLst>
          </a:custGeom>
          <a:solidFill>
            <a:srgbClr val="343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121700" y="5247641"/>
            <a:ext cx="2101850" cy="339837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92710">
              <a:spcBef>
                <a:spcPts val="490"/>
              </a:spcBef>
            </a:pPr>
            <a:r>
              <a:rPr spc="-5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endParaRPr>
              <a:latin typeface="Arial MT"/>
              <a:cs typeface="Arial M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917229" y="3338067"/>
            <a:ext cx="505459" cy="792480"/>
          </a:xfrm>
          <a:custGeom>
            <a:avLst/>
            <a:gdLst/>
            <a:ahLst/>
            <a:cxnLst/>
            <a:rect l="l" t="t" r="r" b="b"/>
            <a:pathLst>
              <a:path w="505460" h="792479">
                <a:moveTo>
                  <a:pt x="505206" y="594359"/>
                </a:moveTo>
                <a:lnTo>
                  <a:pt x="378714" y="594359"/>
                </a:lnTo>
                <a:lnTo>
                  <a:pt x="378714" y="0"/>
                </a:lnTo>
                <a:lnTo>
                  <a:pt x="126491" y="0"/>
                </a:lnTo>
                <a:lnTo>
                  <a:pt x="126491" y="594359"/>
                </a:lnTo>
                <a:lnTo>
                  <a:pt x="0" y="594359"/>
                </a:lnTo>
                <a:lnTo>
                  <a:pt x="252983" y="792479"/>
                </a:lnTo>
                <a:lnTo>
                  <a:pt x="505206" y="594359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3441110" y="1220850"/>
            <a:ext cx="2981325" cy="5011420"/>
            <a:chOff x="1938540" y="1220850"/>
            <a:chExt cx="2981325" cy="5011420"/>
          </a:xfrm>
        </p:grpSpPr>
        <p:sp>
          <p:nvSpPr>
            <p:cNvPr id="13" name="object 13"/>
            <p:cNvSpPr/>
            <p:nvPr/>
          </p:nvSpPr>
          <p:spPr>
            <a:xfrm>
              <a:off x="4414659" y="2185923"/>
              <a:ext cx="505459" cy="3095625"/>
            </a:xfrm>
            <a:custGeom>
              <a:avLst/>
              <a:gdLst/>
              <a:ahLst/>
              <a:cxnLst/>
              <a:rect l="l" t="t" r="r" b="b"/>
              <a:pathLst>
                <a:path w="505460" h="3095625">
                  <a:moveTo>
                    <a:pt x="505206" y="2897124"/>
                  </a:moveTo>
                  <a:lnTo>
                    <a:pt x="378714" y="2897124"/>
                  </a:lnTo>
                  <a:lnTo>
                    <a:pt x="378714" y="2303526"/>
                  </a:lnTo>
                  <a:lnTo>
                    <a:pt x="126492" y="2303526"/>
                  </a:lnTo>
                  <a:lnTo>
                    <a:pt x="126492" y="2897124"/>
                  </a:lnTo>
                  <a:lnTo>
                    <a:pt x="0" y="2897124"/>
                  </a:lnTo>
                  <a:lnTo>
                    <a:pt x="252984" y="3095244"/>
                  </a:lnTo>
                  <a:lnTo>
                    <a:pt x="505206" y="2897124"/>
                  </a:lnTo>
                  <a:close/>
                </a:path>
                <a:path w="505460" h="3095625">
                  <a:moveTo>
                    <a:pt x="505206" y="593598"/>
                  </a:moveTo>
                  <a:lnTo>
                    <a:pt x="378714" y="593598"/>
                  </a:lnTo>
                  <a:lnTo>
                    <a:pt x="378714" y="0"/>
                  </a:lnTo>
                  <a:lnTo>
                    <a:pt x="126492" y="0"/>
                  </a:lnTo>
                  <a:lnTo>
                    <a:pt x="126492" y="593598"/>
                  </a:lnTo>
                  <a:lnTo>
                    <a:pt x="0" y="593598"/>
                  </a:lnTo>
                  <a:lnTo>
                    <a:pt x="252984" y="791718"/>
                  </a:lnTo>
                  <a:lnTo>
                    <a:pt x="505206" y="59359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31068" y="5641593"/>
              <a:ext cx="0" cy="505459"/>
            </a:xfrm>
            <a:custGeom>
              <a:avLst/>
              <a:gdLst/>
              <a:ahLst/>
              <a:cxnLst/>
              <a:rect l="l" t="t" r="r" b="b"/>
              <a:pathLst>
                <a:path h="505460">
                  <a:moveTo>
                    <a:pt x="0" y="0"/>
                  </a:moveTo>
                  <a:lnTo>
                    <a:pt x="0" y="505205"/>
                  </a:lnTo>
                </a:path>
              </a:pathLst>
            </a:custGeom>
            <a:ln w="57150">
              <a:solidFill>
                <a:srgbClr val="3434CC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967115" y="6060693"/>
              <a:ext cx="2664460" cy="171450"/>
            </a:xfrm>
            <a:custGeom>
              <a:avLst/>
              <a:gdLst/>
              <a:ahLst/>
              <a:cxnLst/>
              <a:rect l="l" t="t" r="r" b="b"/>
              <a:pathLst>
                <a:path w="2664460" h="171450">
                  <a:moveTo>
                    <a:pt x="2663952" y="114300"/>
                  </a:moveTo>
                  <a:lnTo>
                    <a:pt x="2663952" y="57150"/>
                  </a:lnTo>
                  <a:lnTo>
                    <a:pt x="2435352" y="57150"/>
                  </a:lnTo>
                  <a:lnTo>
                    <a:pt x="2435352" y="114300"/>
                  </a:lnTo>
                  <a:lnTo>
                    <a:pt x="2663952" y="114300"/>
                  </a:lnTo>
                  <a:close/>
                </a:path>
                <a:path w="2664460" h="171450">
                  <a:moveTo>
                    <a:pt x="2263902" y="114300"/>
                  </a:moveTo>
                  <a:lnTo>
                    <a:pt x="2263902" y="57150"/>
                  </a:lnTo>
                  <a:lnTo>
                    <a:pt x="2035302" y="57150"/>
                  </a:lnTo>
                  <a:lnTo>
                    <a:pt x="2035302" y="114300"/>
                  </a:lnTo>
                  <a:lnTo>
                    <a:pt x="2263902" y="114300"/>
                  </a:lnTo>
                  <a:close/>
                </a:path>
                <a:path w="2664460" h="171450">
                  <a:moveTo>
                    <a:pt x="1863852" y="114300"/>
                  </a:moveTo>
                  <a:lnTo>
                    <a:pt x="1863852" y="57150"/>
                  </a:lnTo>
                  <a:lnTo>
                    <a:pt x="1635252" y="57150"/>
                  </a:lnTo>
                  <a:lnTo>
                    <a:pt x="1635252" y="114300"/>
                  </a:lnTo>
                  <a:lnTo>
                    <a:pt x="1863852" y="114300"/>
                  </a:lnTo>
                  <a:close/>
                </a:path>
                <a:path w="2664460" h="171450">
                  <a:moveTo>
                    <a:pt x="1463801" y="114300"/>
                  </a:moveTo>
                  <a:lnTo>
                    <a:pt x="1463801" y="57150"/>
                  </a:lnTo>
                  <a:lnTo>
                    <a:pt x="1235201" y="57150"/>
                  </a:lnTo>
                  <a:lnTo>
                    <a:pt x="1235201" y="114300"/>
                  </a:lnTo>
                  <a:lnTo>
                    <a:pt x="1463801" y="114300"/>
                  </a:lnTo>
                  <a:close/>
                </a:path>
                <a:path w="2664460" h="171450">
                  <a:moveTo>
                    <a:pt x="1063751" y="114300"/>
                  </a:moveTo>
                  <a:lnTo>
                    <a:pt x="1063751" y="57150"/>
                  </a:lnTo>
                  <a:lnTo>
                    <a:pt x="835151" y="57150"/>
                  </a:lnTo>
                  <a:lnTo>
                    <a:pt x="835151" y="114300"/>
                  </a:lnTo>
                  <a:lnTo>
                    <a:pt x="1063751" y="114300"/>
                  </a:lnTo>
                  <a:close/>
                </a:path>
                <a:path w="2664460" h="171450">
                  <a:moveTo>
                    <a:pt x="663701" y="114300"/>
                  </a:moveTo>
                  <a:lnTo>
                    <a:pt x="663701" y="57150"/>
                  </a:lnTo>
                  <a:lnTo>
                    <a:pt x="435101" y="57150"/>
                  </a:lnTo>
                  <a:lnTo>
                    <a:pt x="435101" y="114300"/>
                  </a:lnTo>
                  <a:lnTo>
                    <a:pt x="663701" y="114300"/>
                  </a:lnTo>
                  <a:close/>
                </a:path>
                <a:path w="2664460" h="171450">
                  <a:moveTo>
                    <a:pt x="171450" y="57150"/>
                  </a:moveTo>
                  <a:lnTo>
                    <a:pt x="171450" y="0"/>
                  </a:lnTo>
                  <a:lnTo>
                    <a:pt x="0" y="86105"/>
                  </a:lnTo>
                  <a:lnTo>
                    <a:pt x="142494" y="157036"/>
                  </a:lnTo>
                  <a:lnTo>
                    <a:pt x="142494" y="57150"/>
                  </a:lnTo>
                  <a:lnTo>
                    <a:pt x="171450" y="57150"/>
                  </a:lnTo>
                  <a:close/>
                </a:path>
                <a:path w="2664460" h="171450">
                  <a:moveTo>
                    <a:pt x="263652" y="114300"/>
                  </a:moveTo>
                  <a:lnTo>
                    <a:pt x="263652" y="57150"/>
                  </a:lnTo>
                  <a:lnTo>
                    <a:pt x="142494" y="57150"/>
                  </a:lnTo>
                  <a:lnTo>
                    <a:pt x="142494" y="114300"/>
                  </a:lnTo>
                  <a:lnTo>
                    <a:pt x="263652" y="114300"/>
                  </a:lnTo>
                  <a:close/>
                </a:path>
                <a:path w="2664460" h="171450">
                  <a:moveTo>
                    <a:pt x="171450" y="171449"/>
                  </a:moveTo>
                  <a:lnTo>
                    <a:pt x="171450" y="114300"/>
                  </a:lnTo>
                  <a:lnTo>
                    <a:pt x="142494" y="114300"/>
                  </a:lnTo>
                  <a:lnTo>
                    <a:pt x="142494" y="157036"/>
                  </a:lnTo>
                  <a:lnTo>
                    <a:pt x="171450" y="171449"/>
                  </a:lnTo>
                  <a:close/>
                </a:path>
              </a:pathLst>
            </a:custGeom>
            <a:solidFill>
              <a:srgbClr val="3434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967115" y="1249425"/>
              <a:ext cx="2664460" cy="4897755"/>
            </a:xfrm>
            <a:custGeom>
              <a:avLst/>
              <a:gdLst/>
              <a:ahLst/>
              <a:cxnLst/>
              <a:rect l="l" t="t" r="r" b="b"/>
              <a:pathLst>
                <a:path w="2664460" h="4897755">
                  <a:moveTo>
                    <a:pt x="0" y="4897374"/>
                  </a:moveTo>
                  <a:lnTo>
                    <a:pt x="0" y="0"/>
                  </a:lnTo>
                </a:path>
                <a:path w="2664460" h="4897755">
                  <a:moveTo>
                    <a:pt x="0" y="0"/>
                  </a:moveTo>
                  <a:lnTo>
                    <a:pt x="2663952" y="0"/>
                  </a:lnTo>
                </a:path>
              </a:pathLst>
            </a:custGeom>
            <a:ln w="57150">
              <a:solidFill>
                <a:srgbClr val="3434CC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44962" y="1249425"/>
              <a:ext cx="171450" cy="576580"/>
            </a:xfrm>
            <a:custGeom>
              <a:avLst/>
              <a:gdLst/>
              <a:ahLst/>
              <a:cxnLst/>
              <a:rect l="l" t="t" r="r" b="b"/>
              <a:pathLst>
                <a:path w="171450" h="576580">
                  <a:moveTo>
                    <a:pt x="114300" y="228599"/>
                  </a:moveTo>
                  <a:lnTo>
                    <a:pt x="114300" y="0"/>
                  </a:lnTo>
                  <a:lnTo>
                    <a:pt x="57150" y="0"/>
                  </a:lnTo>
                  <a:lnTo>
                    <a:pt x="57150" y="228599"/>
                  </a:lnTo>
                  <a:lnTo>
                    <a:pt x="114300" y="228599"/>
                  </a:lnTo>
                  <a:close/>
                </a:path>
                <a:path w="171450" h="576580">
                  <a:moveTo>
                    <a:pt x="171450" y="404621"/>
                  </a:moveTo>
                  <a:lnTo>
                    <a:pt x="0" y="404621"/>
                  </a:lnTo>
                  <a:lnTo>
                    <a:pt x="57150" y="518416"/>
                  </a:lnTo>
                  <a:lnTo>
                    <a:pt x="57150" y="432815"/>
                  </a:lnTo>
                  <a:lnTo>
                    <a:pt x="114300" y="432815"/>
                  </a:lnTo>
                  <a:lnTo>
                    <a:pt x="114300" y="519432"/>
                  </a:lnTo>
                  <a:lnTo>
                    <a:pt x="171450" y="404621"/>
                  </a:lnTo>
                  <a:close/>
                </a:path>
                <a:path w="171450" h="576580">
                  <a:moveTo>
                    <a:pt x="114300" y="404621"/>
                  </a:moveTo>
                  <a:lnTo>
                    <a:pt x="114300" y="400049"/>
                  </a:lnTo>
                  <a:lnTo>
                    <a:pt x="57150" y="400049"/>
                  </a:lnTo>
                  <a:lnTo>
                    <a:pt x="57150" y="404621"/>
                  </a:lnTo>
                  <a:lnTo>
                    <a:pt x="114300" y="404621"/>
                  </a:lnTo>
                  <a:close/>
                </a:path>
                <a:path w="171450" h="576580">
                  <a:moveTo>
                    <a:pt x="114300" y="519432"/>
                  </a:moveTo>
                  <a:lnTo>
                    <a:pt x="114300" y="432815"/>
                  </a:lnTo>
                  <a:lnTo>
                    <a:pt x="57150" y="432815"/>
                  </a:lnTo>
                  <a:lnTo>
                    <a:pt x="57150" y="518416"/>
                  </a:lnTo>
                  <a:lnTo>
                    <a:pt x="86105" y="576071"/>
                  </a:lnTo>
                  <a:lnTo>
                    <a:pt x="114300" y="519432"/>
                  </a:lnTo>
                  <a:close/>
                </a:path>
              </a:pathLst>
            </a:custGeom>
            <a:solidFill>
              <a:srgbClr val="3434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3.4.	</a:t>
            </a:r>
            <a:r>
              <a:rPr dirty="0"/>
              <a:t>GESTION</a:t>
            </a:r>
            <a:r>
              <a:rPr spc="-20" dirty="0"/>
              <a:t> </a:t>
            </a:r>
            <a:r>
              <a:rPr spc="-5" dirty="0"/>
              <a:t>DEL</a:t>
            </a:r>
            <a:r>
              <a:rPr spc="-15" dirty="0"/>
              <a:t> </a:t>
            </a:r>
            <a:r>
              <a:rPr spc="-5" dirty="0"/>
              <a:t>MANTENIMIENTO.</a:t>
            </a:r>
            <a:r>
              <a:rPr spc="-15" dirty="0"/>
              <a:t> </a:t>
            </a:r>
            <a:r>
              <a:rPr spc="-5" dirty="0"/>
              <a:t>Diseño,</a:t>
            </a:r>
            <a:r>
              <a:rPr spc="-15" dirty="0"/>
              <a:t> </a:t>
            </a:r>
            <a:r>
              <a:rPr spc="-5" dirty="0"/>
              <a:t>proyecto</a:t>
            </a:r>
            <a:r>
              <a:rPr spc="-20" dirty="0"/>
              <a:t> </a:t>
            </a:r>
            <a:r>
              <a:rPr dirty="0"/>
              <a:t>y</a:t>
            </a:r>
            <a:r>
              <a:rPr spc="-15" dirty="0"/>
              <a:t> </a:t>
            </a:r>
            <a:r>
              <a:rPr spc="-5" dirty="0"/>
              <a:t>construcción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4428" y="1190244"/>
            <a:ext cx="7620634" cy="50295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ASPECTOS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TENER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CUENTA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EL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DISEÑO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2700" marR="692785"/>
            <a:r>
              <a:rPr b="1" spc="-5" dirty="0">
                <a:latin typeface="Arial"/>
                <a:cs typeface="Arial"/>
              </a:rPr>
              <a:t>Aspectos reglamentarios: </a:t>
            </a:r>
            <a:r>
              <a:rPr b="1" dirty="0">
                <a:latin typeface="Arial"/>
                <a:cs typeface="Arial"/>
              </a:rPr>
              <a:t>distancias de </a:t>
            </a:r>
            <a:r>
              <a:rPr b="1" spc="-5" dirty="0">
                <a:latin typeface="Arial"/>
                <a:cs typeface="Arial"/>
              </a:rPr>
              <a:t>seguridad </a:t>
            </a:r>
            <a:r>
              <a:rPr b="1" dirty="0">
                <a:latin typeface="Arial"/>
                <a:cs typeface="Arial"/>
              </a:rPr>
              <a:t>y </a:t>
            </a:r>
            <a:r>
              <a:rPr b="1" dirty="0" err="1">
                <a:latin typeface="Arial"/>
                <a:cs typeface="Arial"/>
              </a:rPr>
              <a:t>pasillos</a:t>
            </a:r>
            <a:r>
              <a:rPr b="1" dirty="0">
                <a:latin typeface="Arial"/>
                <a:cs typeface="Arial"/>
              </a:rPr>
              <a:t> </a:t>
            </a:r>
            <a:r>
              <a:rPr b="1" dirty="0" smtClean="0">
                <a:latin typeface="Arial"/>
                <a:cs typeface="Arial"/>
              </a:rPr>
              <a:t>de</a:t>
            </a:r>
            <a:r>
              <a:rPr lang="es-ES" b="1" dirty="0" smtClean="0">
                <a:latin typeface="Arial"/>
                <a:cs typeface="Arial"/>
              </a:rPr>
              <a:t> </a:t>
            </a:r>
            <a:r>
              <a:rPr b="1" spc="-5" dirty="0" err="1" smtClean="0">
                <a:latin typeface="Arial"/>
                <a:cs typeface="Arial"/>
              </a:rPr>
              <a:t>mantenimiento</a:t>
            </a:r>
            <a:endParaRPr dirty="0">
              <a:latin typeface="Arial"/>
              <a:cs typeface="Arial"/>
            </a:endParaRPr>
          </a:p>
          <a:p>
            <a:pPr marL="12700" marR="322580">
              <a:spcBef>
                <a:spcPts val="10"/>
              </a:spcBef>
            </a:pPr>
            <a:r>
              <a:rPr b="1" spc="-5" dirty="0">
                <a:latin typeface="Arial"/>
                <a:cs typeface="Arial"/>
              </a:rPr>
              <a:t>Apostar </a:t>
            </a:r>
            <a:r>
              <a:rPr b="1" dirty="0">
                <a:latin typeface="Arial"/>
                <a:cs typeface="Arial"/>
              </a:rPr>
              <a:t>por la </a:t>
            </a:r>
            <a:r>
              <a:rPr b="1" spc="-5" dirty="0">
                <a:latin typeface="Arial"/>
                <a:cs typeface="Arial"/>
              </a:rPr>
              <a:t>simplicidad </a:t>
            </a:r>
            <a:r>
              <a:rPr b="1" dirty="0">
                <a:latin typeface="Arial"/>
                <a:cs typeface="Arial"/>
              </a:rPr>
              <a:t>de </a:t>
            </a:r>
            <a:r>
              <a:rPr b="1" spc="-5" dirty="0">
                <a:latin typeface="Arial"/>
                <a:cs typeface="Arial"/>
              </a:rPr>
              <a:t>unifilar </a:t>
            </a:r>
            <a:r>
              <a:rPr b="1" dirty="0">
                <a:latin typeface="Arial"/>
                <a:cs typeface="Arial"/>
              </a:rPr>
              <a:t>y de </a:t>
            </a:r>
            <a:r>
              <a:rPr b="1" spc="-5" dirty="0" err="1">
                <a:latin typeface="Arial"/>
                <a:cs typeface="Arial"/>
              </a:rPr>
              <a:t>esquemas</a:t>
            </a:r>
            <a:r>
              <a:rPr b="1" spc="-5" dirty="0">
                <a:latin typeface="Arial"/>
                <a:cs typeface="Arial"/>
              </a:rPr>
              <a:t> </a:t>
            </a:r>
            <a:r>
              <a:rPr b="1" spc="-5" dirty="0" err="1" smtClean="0">
                <a:latin typeface="Arial"/>
                <a:cs typeface="Arial"/>
              </a:rPr>
              <a:t>eléctricos</a:t>
            </a:r>
            <a:r>
              <a:rPr lang="es-ES" b="1" spc="-5" dirty="0" smtClean="0">
                <a:latin typeface="Arial"/>
                <a:cs typeface="Arial"/>
              </a:rPr>
              <a:t> </a:t>
            </a:r>
            <a:r>
              <a:rPr b="1" spc="-5" dirty="0" err="1" smtClean="0">
                <a:latin typeface="Arial"/>
                <a:cs typeface="Arial"/>
              </a:rPr>
              <a:t>Evitar</a:t>
            </a:r>
            <a:r>
              <a:rPr b="1" spc="-5" dirty="0" smtClean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barra </a:t>
            </a:r>
            <a:r>
              <a:rPr b="1" spc="-5" dirty="0">
                <a:latin typeface="Arial"/>
                <a:cs typeface="Arial"/>
              </a:rPr>
              <a:t>simple si el mercado </a:t>
            </a:r>
            <a:r>
              <a:rPr b="1" dirty="0">
                <a:latin typeface="Arial"/>
                <a:cs typeface="Arial"/>
              </a:rPr>
              <a:t>no </a:t>
            </a:r>
            <a:r>
              <a:rPr b="1" spc="-5" dirty="0">
                <a:latin typeface="Arial"/>
                <a:cs typeface="Arial"/>
              </a:rPr>
              <a:t>se </a:t>
            </a:r>
            <a:r>
              <a:rPr b="1" dirty="0">
                <a:latin typeface="Arial"/>
                <a:cs typeface="Arial"/>
              </a:rPr>
              <a:t>puede </a:t>
            </a:r>
            <a:r>
              <a:rPr b="1" spc="-5" dirty="0">
                <a:latin typeface="Arial"/>
                <a:cs typeface="Arial"/>
              </a:rPr>
              <a:t>alimentar </a:t>
            </a:r>
            <a:r>
              <a:rPr b="1" dirty="0" err="1">
                <a:latin typeface="Arial"/>
                <a:cs typeface="Arial"/>
              </a:rPr>
              <a:t>desde</a:t>
            </a:r>
            <a:r>
              <a:rPr b="1" dirty="0">
                <a:latin typeface="Arial"/>
                <a:cs typeface="Arial"/>
              </a:rPr>
              <a:t> </a:t>
            </a:r>
            <a:r>
              <a:rPr b="1" dirty="0" err="1" smtClean="0">
                <a:latin typeface="Arial"/>
                <a:cs typeface="Arial"/>
              </a:rPr>
              <a:t>otra</a:t>
            </a:r>
            <a:r>
              <a:rPr lang="es-ES" b="1" dirty="0" smtClean="0">
                <a:latin typeface="Arial"/>
                <a:cs typeface="Arial"/>
              </a:rPr>
              <a:t> </a:t>
            </a:r>
            <a:r>
              <a:rPr b="1" spc="-5" dirty="0" err="1" smtClean="0">
                <a:latin typeface="Arial"/>
                <a:cs typeface="Arial"/>
              </a:rPr>
              <a:t>subestación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2700" marR="225425"/>
            <a:r>
              <a:rPr b="1" spc="-5" dirty="0">
                <a:latin typeface="Arial"/>
                <a:cs typeface="Arial"/>
              </a:rPr>
              <a:t>Contemplar espacio </a:t>
            </a:r>
            <a:r>
              <a:rPr b="1" dirty="0">
                <a:latin typeface="Arial"/>
                <a:cs typeface="Arial"/>
              </a:rPr>
              <a:t>necesario para grúas, </a:t>
            </a:r>
            <a:r>
              <a:rPr b="1" spc="-5" dirty="0">
                <a:latin typeface="Arial"/>
                <a:cs typeface="Arial"/>
              </a:rPr>
              <a:t>camiones, </a:t>
            </a:r>
            <a:r>
              <a:rPr b="1" spc="-5" dirty="0" err="1">
                <a:latin typeface="Arial"/>
                <a:cs typeface="Arial"/>
              </a:rPr>
              <a:t>colocación</a:t>
            </a:r>
            <a:r>
              <a:rPr b="1" spc="-5" dirty="0">
                <a:latin typeface="Arial"/>
                <a:cs typeface="Arial"/>
              </a:rPr>
              <a:t> </a:t>
            </a:r>
            <a:r>
              <a:rPr b="1" spc="-5" dirty="0" smtClean="0">
                <a:latin typeface="Arial"/>
                <a:cs typeface="Arial"/>
              </a:rPr>
              <a:t>de</a:t>
            </a:r>
            <a:r>
              <a:rPr lang="es-ES" b="1" spc="-5" dirty="0" smtClean="0">
                <a:latin typeface="Arial"/>
                <a:cs typeface="Arial"/>
              </a:rPr>
              <a:t> </a:t>
            </a:r>
            <a:r>
              <a:rPr b="1" spc="-5" dirty="0" err="1" smtClean="0">
                <a:latin typeface="Arial"/>
                <a:cs typeface="Arial"/>
              </a:rPr>
              <a:t>subestaciones</a:t>
            </a:r>
            <a:r>
              <a:rPr b="1" spc="-10" dirty="0" smtClean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móviles</a:t>
            </a:r>
            <a:r>
              <a:rPr b="1" spc="-5" dirty="0">
                <a:latin typeface="Arial"/>
                <a:cs typeface="Arial"/>
              </a:rPr>
              <a:t>,…</a:t>
            </a:r>
            <a:endParaRPr dirty="0">
              <a:latin typeface="Arial"/>
              <a:cs typeface="Arial"/>
            </a:endParaRPr>
          </a:p>
          <a:p>
            <a:pPr marL="12700" marR="969644">
              <a:spcBef>
                <a:spcPts val="10"/>
              </a:spcBef>
            </a:pPr>
            <a:r>
              <a:rPr b="1" dirty="0">
                <a:latin typeface="Arial"/>
                <a:cs typeface="Arial"/>
              </a:rPr>
              <a:t>Vías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longitudinales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para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entrada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salida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 err="1" smtClean="0">
                <a:latin typeface="Arial"/>
                <a:cs typeface="Arial"/>
              </a:rPr>
              <a:t>transformadores</a:t>
            </a:r>
            <a:r>
              <a:rPr lang="es-ES" b="1" dirty="0" smtClean="0">
                <a:latin typeface="Arial"/>
                <a:cs typeface="Arial"/>
              </a:rPr>
              <a:t> </a:t>
            </a:r>
            <a:r>
              <a:rPr b="1" dirty="0" err="1" smtClean="0">
                <a:latin typeface="Arial"/>
                <a:cs typeface="Arial"/>
              </a:rPr>
              <a:t>Seguridad</a:t>
            </a:r>
            <a:r>
              <a:rPr b="1" spc="-20" dirty="0" smtClean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integral: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protección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activa,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pasiva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televigilancia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2700"/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ASPECTOS</a:t>
            </a:r>
            <a:r>
              <a:rPr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TENER</a:t>
            </a:r>
            <a:r>
              <a:rPr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CUENTA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PROYECTO</a:t>
            </a:r>
            <a:r>
              <a:rPr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</a:t>
            </a:r>
            <a:r>
              <a:rPr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CONSTRUCCION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850" dirty="0">
              <a:latin typeface="Arial"/>
              <a:cs typeface="Arial"/>
            </a:endParaRPr>
          </a:p>
          <a:p>
            <a:pPr marL="12700" marR="4768850"/>
            <a:r>
              <a:rPr b="1" spc="-5" dirty="0">
                <a:latin typeface="Arial"/>
                <a:cs typeface="Arial"/>
              </a:rPr>
              <a:t>Respetar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la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spc="-5" dirty="0" err="1" smtClean="0">
                <a:latin typeface="Arial"/>
                <a:cs typeface="Arial"/>
              </a:rPr>
              <a:t>normalización</a:t>
            </a:r>
            <a:r>
              <a:rPr lang="es-ES" b="1" spc="-5" dirty="0" smtClean="0">
                <a:latin typeface="Arial"/>
                <a:cs typeface="Arial"/>
              </a:rPr>
              <a:t> </a:t>
            </a:r>
            <a:r>
              <a:rPr b="1" dirty="0" err="1" smtClean="0">
                <a:latin typeface="Arial"/>
                <a:cs typeface="Arial"/>
              </a:rPr>
              <a:t>Ejecución</a:t>
            </a:r>
            <a:r>
              <a:rPr b="1" spc="-20" dirty="0" smtClean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con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calidad</a:t>
            </a:r>
            <a:endParaRPr dirty="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b="1" dirty="0">
                <a:latin typeface="Arial"/>
                <a:cs typeface="Arial"/>
              </a:rPr>
              <a:t>Fundamental: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procedimiento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puesta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en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servicio</a:t>
            </a:r>
            <a:endParaRPr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2569" y="444247"/>
            <a:ext cx="121237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spcBef>
                <a:spcPts val="100"/>
              </a:spcBef>
              <a:tabLst>
                <a:tab pos="998219" algn="l"/>
              </a:tabLst>
            </a:pPr>
            <a:r>
              <a:rPr spc="-5" dirty="0"/>
              <a:t>3.5.	</a:t>
            </a:r>
            <a:r>
              <a:rPr dirty="0"/>
              <a:t>GESTION</a:t>
            </a:r>
            <a:r>
              <a:rPr spc="-20" dirty="0"/>
              <a:t> </a:t>
            </a:r>
            <a:r>
              <a:rPr spc="-5" dirty="0"/>
              <a:t>DEL</a:t>
            </a:r>
            <a:r>
              <a:rPr spc="-20" dirty="0"/>
              <a:t> </a:t>
            </a:r>
            <a:r>
              <a:rPr spc="-5" dirty="0"/>
              <a:t>MANTENIMIENTO.</a:t>
            </a:r>
            <a:r>
              <a:rPr spc="-20" dirty="0"/>
              <a:t> </a:t>
            </a:r>
            <a:r>
              <a:rPr dirty="0"/>
              <a:t>Tendencias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dirty="0"/>
              <a:t>futuro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4429" y="1344168"/>
            <a:ext cx="7155815" cy="3046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TENDENCIAS</a:t>
            </a:r>
            <a:r>
              <a:rPr b="1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b="1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FUTURO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b="1" spc="-5" dirty="0">
                <a:latin typeface="Arial"/>
                <a:cs typeface="Arial"/>
              </a:rPr>
              <a:t>Aislamientos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poliméricos</a:t>
            </a:r>
            <a:endParaRPr dirty="0">
              <a:latin typeface="Arial"/>
              <a:cs typeface="Arial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b="1" spc="-5" dirty="0">
                <a:latin typeface="Arial"/>
                <a:cs typeface="Arial"/>
              </a:rPr>
              <a:t>Monitorización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On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Line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elementos</a:t>
            </a:r>
            <a:endParaRPr dirty="0">
              <a:latin typeface="Arial"/>
              <a:cs typeface="Arial"/>
            </a:endParaRPr>
          </a:p>
          <a:p>
            <a:pPr marL="194945" indent="-182245">
              <a:spcBef>
                <a:spcPts val="1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b="1" spc="-5" dirty="0">
                <a:latin typeface="Arial"/>
                <a:cs typeface="Arial"/>
              </a:rPr>
              <a:t>Gestión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Activos</a:t>
            </a:r>
            <a:endParaRPr dirty="0">
              <a:latin typeface="Arial"/>
              <a:cs typeface="Arial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b="1" dirty="0">
                <a:latin typeface="Arial"/>
                <a:cs typeface="Arial"/>
              </a:rPr>
              <a:t>Integración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protección,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control,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mando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medida</a:t>
            </a:r>
            <a:endParaRPr dirty="0">
              <a:latin typeface="Arial"/>
              <a:cs typeface="Arial"/>
            </a:endParaRPr>
          </a:p>
          <a:p>
            <a:pPr marL="194945" indent="-182245">
              <a:spcBef>
                <a:spcPts val="5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b="1" dirty="0">
                <a:latin typeface="Arial"/>
                <a:cs typeface="Arial"/>
              </a:rPr>
              <a:t>Sustitución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del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cable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cobre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por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fibra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óptica: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protocolo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61850</a:t>
            </a:r>
            <a:endParaRPr dirty="0">
              <a:latin typeface="Arial"/>
              <a:cs typeface="Arial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b="1" spc="-5" dirty="0">
                <a:latin typeface="Arial"/>
                <a:cs typeface="Arial"/>
              </a:rPr>
              <a:t>Compactación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instalaciones</a:t>
            </a:r>
            <a:endParaRPr dirty="0">
              <a:latin typeface="Arial"/>
              <a:cs typeface="Arial"/>
            </a:endParaRPr>
          </a:p>
          <a:p>
            <a:pPr marL="194945" indent="-182245"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b="1" dirty="0">
                <a:latin typeface="Arial"/>
                <a:cs typeface="Arial"/>
              </a:rPr>
              <a:t>Transformadores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con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SF6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transformadores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secos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potencia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  <a:buFont typeface="Wingdings"/>
              <a:buChar char=""/>
            </a:pPr>
            <a:endParaRPr sz="1850" dirty="0">
              <a:latin typeface="Arial"/>
              <a:cs typeface="Arial"/>
            </a:endParaRPr>
          </a:p>
          <a:p>
            <a:pPr marL="194945" indent="-182245">
              <a:spcBef>
                <a:spcPts val="5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b="1" dirty="0">
                <a:latin typeface="Arial"/>
                <a:cs typeface="Arial"/>
              </a:rPr>
              <a:t>…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todo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ello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enfocado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tener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…….</a:t>
            </a:r>
            <a:endParaRPr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69366" y="5000561"/>
            <a:ext cx="4474210" cy="670696"/>
          </a:xfrm>
          <a:prstGeom prst="rect">
            <a:avLst/>
          </a:prstGeom>
          <a:solidFill>
            <a:srgbClr val="013467"/>
          </a:solidFill>
        </p:spPr>
        <p:txBody>
          <a:bodyPr vert="horz" wrap="square" lIns="0" tIns="54610" rIns="0" bIns="0" rtlCol="0">
            <a:spAutoFit/>
          </a:bodyPr>
          <a:lstStyle/>
          <a:p>
            <a:pPr marL="102235" marR="131445">
              <a:spcBef>
                <a:spcPts val="430"/>
              </a:spcBef>
            </a:pPr>
            <a:r>
              <a:rPr sz="2000" b="1" spc="-110" dirty="0">
                <a:solidFill>
                  <a:srgbClr val="FFFFFF"/>
                </a:solidFill>
                <a:latin typeface="Tahoma"/>
                <a:cs typeface="Tahoma"/>
              </a:rPr>
              <a:t>Instalaciones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2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5" dirty="0" err="1">
                <a:solidFill>
                  <a:srgbClr val="FFFFFF"/>
                </a:solidFill>
                <a:latin typeface="Tahoma"/>
                <a:cs typeface="Tahoma"/>
              </a:rPr>
              <a:t>bajo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14" dirty="0" err="1" smtClean="0">
                <a:solidFill>
                  <a:srgbClr val="FFFFFF"/>
                </a:solidFill>
                <a:latin typeface="Tahoma"/>
                <a:cs typeface="Tahoma"/>
              </a:rPr>
              <a:t>mantenimiento</a:t>
            </a:r>
            <a:r>
              <a:rPr lang="es-ES" sz="2000" b="1" spc="-114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 smtClean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sz="2000" b="1" spc="-12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40" dirty="0">
                <a:solidFill>
                  <a:srgbClr val="FFFFFF"/>
                </a:solidFill>
                <a:latin typeface="Tahoma"/>
                <a:cs typeface="Tahoma"/>
              </a:rPr>
              <a:t>máxim</a:t>
            </a:r>
            <a:r>
              <a:rPr sz="2000" b="1" spc="-1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10" dirty="0">
                <a:solidFill>
                  <a:srgbClr val="FFFFFF"/>
                </a:solidFill>
                <a:latin typeface="Tahoma"/>
                <a:cs typeface="Tahoma"/>
              </a:rPr>
              <a:t>fiab</a:t>
            </a:r>
            <a:r>
              <a:rPr sz="2000" b="1" spc="-6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000" b="1" spc="4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idad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48574" y="6400092"/>
            <a:ext cx="526923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Control,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supervisión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mantenimiento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Subestaciones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Eléctricas.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pc="-5" dirty="0"/>
              <a:t>Julio</a:t>
            </a:r>
            <a:r>
              <a:rPr spc="-40" dirty="0"/>
              <a:t> </a:t>
            </a:r>
            <a:r>
              <a:rPr spc="-5" dirty="0"/>
              <a:t>Gonzalo</a:t>
            </a:r>
            <a:r>
              <a:rPr spc="-35" dirty="0"/>
              <a:t> </a:t>
            </a:r>
            <a:r>
              <a:rPr spc="-5" dirty="0"/>
              <a:t>García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</TotalTime>
  <Words>21363</Words>
  <Application>Microsoft Office PowerPoint</Application>
  <PresentationFormat>Personalizado</PresentationFormat>
  <Paragraphs>4772</Paragraphs>
  <Slides>328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328</vt:i4>
      </vt:variant>
    </vt:vector>
  </HeadingPairs>
  <TitlesOfParts>
    <vt:vector size="338" baseType="lpstr">
      <vt:lpstr>Arial</vt:lpstr>
      <vt:lpstr>Arial MT</vt:lpstr>
      <vt:lpstr>Calibri</vt:lpstr>
      <vt:lpstr>Lucida Sans Unicode</vt:lpstr>
      <vt:lpstr>Symbol</vt:lpstr>
      <vt:lpstr>Tahoma</vt:lpstr>
      <vt:lpstr>Times New Roman</vt:lpstr>
      <vt:lpstr>Verdana</vt:lpstr>
      <vt:lpstr>Wingdings</vt:lpstr>
      <vt:lpstr>Office Theme</vt:lpstr>
      <vt:lpstr>CONTROL, SUPERVISION Y MANTENIMIENTO DE SUBESTACIONES ELECTRICAS</vt:lpstr>
      <vt:lpstr>INDICE</vt:lpstr>
      <vt:lpstr>Presentación de PowerPoint</vt:lpstr>
      <vt:lpstr>CAPITULO 2: ACTIVIDADES DE MANTENIMIENTO</vt:lpstr>
      <vt:lpstr>CAPITULO 2: ACTIVIDADES DE MANTENIMIENTO</vt:lpstr>
      <vt:lpstr>CAPITULO 2: ACTIVIDADES DE MANTENIMIENTO</vt:lpstr>
      <vt:lpstr>CAPITULO 3: GESTION DEL MANTENIMIENTO</vt:lpstr>
      <vt:lpstr>INDICE</vt:lpstr>
      <vt:lpstr>CAPITULO 1: DESCRIPCION DE LOS ELEMENTOS DE UNA SUBESTACION</vt:lpstr>
      <vt:lpstr>Presentación de PowerPoint</vt:lpstr>
      <vt:lpstr>CAPITULO 1: DESCRIPCION DE LOS ELEMENTOS DE UNA SUBESTACION</vt:lpstr>
      <vt:lpstr>Presentación de PowerPoint</vt:lpstr>
      <vt:lpstr>1.1 TRANSFORMADORES DE POTENCIA</vt:lpstr>
      <vt:lpstr>FUNDAMENTOS DE LOS TRANSFORMADORES :</vt:lpstr>
      <vt:lpstr>PERDIDAS Y CALENTAMIENTO:</vt:lpstr>
      <vt:lpstr>1.1.1 TRANSFORMADORES DE POTENCIA. Conceptos básicos</vt:lpstr>
      <vt:lpstr>Impedancia de cortocircuito Zcc = √Rcc² + Xcc²</vt:lpstr>
      <vt:lpstr>1.1.1 TRANSFORMADORES DE POTENCIA. Conceptos básicos</vt:lpstr>
      <vt:lpstr>1.1.1 TRANSFORMADORES DE POTENCIA. Conceptos básicos</vt:lpstr>
      <vt:lpstr>1.1.1 TRANSFORMADORES DE POTENCIA. Conceptos básicos</vt:lpstr>
      <vt:lpstr>1.1.2 TRANSFORMADORES DE POTENCIA. Aspectos constructivos</vt:lpstr>
      <vt:lpstr>1.1.2 TRANSFORMADORES DE POTENCIA. Aspectos constructivos</vt:lpstr>
      <vt:lpstr>1.1.2 TRANSFORMADORES DE POTENCIA. Aspectos constructivos</vt:lpstr>
      <vt:lpstr>1.1.2 TRANSFORMADORES DE POTENCIA. Aspectos constructivos</vt:lpstr>
      <vt:lpstr>1.1.2 TRANSFORMADORES DE POTENCIA. Aspectos constructivos</vt:lpstr>
      <vt:lpstr>1.1.2 TRANSFORMADORES DE POTENCIA. Aspectos constructivos</vt:lpstr>
      <vt:lpstr>1.1.2 TRANSFORMADORES DE POTENCIA. Aspectos constructivos</vt:lpstr>
      <vt:lpstr>1.1.2 TRANSFORMADORES DE POTENCIA. Aspectos constructivos</vt:lpstr>
      <vt:lpstr>1.1.2 TRANSFORMADORES DE POTENCIA. Aspectos constructivos</vt:lpstr>
      <vt:lpstr>1.1.2 TRANSFORMADORES DE POTENCIA. Aspectos constructivos</vt:lpstr>
      <vt:lpstr>1.1.2 TRANSFORMADORES DE POTENCIA. Aspectos constructivos</vt:lpstr>
      <vt:lpstr>1.1.2 TRANSFORMADORES DE POTENCIA. Aspectos constructivos</vt:lpstr>
      <vt:lpstr>1.1.2 TRANSFORMADORES DE POTENCIA. Aspectos constructivos</vt:lpstr>
      <vt:lpstr>1.1.2 TRANSFORMADORES DE POTENCIA. Aspectos constructivos</vt:lpstr>
      <vt:lpstr>1.1.2 TRANSFORMADORES DE POTENCIA. Aspectos constructivos</vt:lpstr>
      <vt:lpstr>1.1.2 TRANSFORMADORES DE POTENCIA. Aspectos constructivos</vt:lpstr>
      <vt:lpstr>SISTEMA DE REFRIGERACION</vt:lpstr>
      <vt:lpstr>1.1.3 TRANSFORMADORES DE POTENCIA. Sistema de refrigeración</vt:lpstr>
      <vt:lpstr>1.1.3 TRANSFORMADORES DE POTENCIA. Sistema de refrigeración</vt:lpstr>
      <vt:lpstr>1.1.3 TRANSFORMADORES DE POTENCIA. Sistema de refrigeración</vt:lpstr>
      <vt:lpstr>1.1.3 TRANSFORMADORES DE POTENCIA. Sistema de refrigeración</vt:lpstr>
      <vt:lpstr>1.1.3 TRANSFORMADORES DE POTENCIA. Sistema de refrigeración</vt:lpstr>
      <vt:lpstr>ACEITE MINERAL AISLANTE: mezcla de hidrocarburos</vt:lpstr>
      <vt:lpstr>PRINCIPALES ENEMIGOS DEL ACEITE :</vt:lpstr>
      <vt:lpstr>Presentación de PowerPoint</vt:lpstr>
      <vt:lpstr>1.1.4 TRANSFORMADORES DE POTENCIA. Regulador de tensión</vt:lpstr>
      <vt:lpstr>1.1.4 TRANSFORMADORES DE POTENCIA. Regulador de tensión</vt:lpstr>
      <vt:lpstr>1.1.4 TRANSFORMADORES DE POTENCIA. Regulador de tensión</vt:lpstr>
      <vt:lpstr>1.1.4 TRANSFORMADORES DE POTENCIA. Regulador de tensión</vt:lpstr>
      <vt:lpstr>1.1.4 TRANSFORMADORES DE POTENCIA. Regulador de tensión</vt:lpstr>
      <vt:lpstr>1.1.4 TRANSFORMADORES DE POTENCIA. Regulador de tensión</vt:lpstr>
      <vt:lpstr>1.1.4 TRANSFORMADORES DE POTENCIA. Regulador de tensión</vt:lpstr>
      <vt:lpstr>1.1.4 TRANSFORMADORES DE POTENCIA. Regulador de tensión</vt:lpstr>
      <vt:lpstr>1.1.4 TRANSFORMADORES DE POTENCIA. Regulador de tensión</vt:lpstr>
      <vt:lpstr>1.1.4 TRANSFORMADORES DE POTENCIA. Regulador de tensión</vt:lpstr>
      <vt:lpstr>TRANSMISION:</vt:lpstr>
      <vt:lpstr>1.1.5 TRANSFORMADORES DE POTENCIA. Protecciones</vt:lpstr>
      <vt:lpstr>1.1.5 TRANSFORMADORES DE POTENCIA. Protecciones</vt:lpstr>
      <vt:lpstr>1.1.5 TRANSFORMADORES DE POTENCIA. Protecciones</vt:lpstr>
      <vt:lpstr>1.1.5 TRANSFORMADORES DE POTENCIA. Protecciones</vt:lpstr>
      <vt:lpstr>1.1.5 TRANSFORMADORES DE POTENCIA. Protecciones</vt:lpstr>
      <vt:lpstr>1.1.5 TRANSFORMADORES DE POTENCIA. Protecciones</vt:lpstr>
      <vt:lpstr>1.1.5 TRANSFORMADORES DE POTENCIA. Protecciones</vt:lpstr>
      <vt:lpstr>1.1.5 TRANSFORMADORES DE POTENCIA. Protecciones</vt:lpstr>
      <vt:lpstr>1.1.5 TRANSFORMADORES DE POTENCIA. Protecciones</vt:lpstr>
      <vt:lpstr>1.2 INTERRUPTORES</vt:lpstr>
      <vt:lpstr>Presentación de PowerPoint</vt:lpstr>
      <vt:lpstr>Presentación de PowerPoint</vt:lpstr>
      <vt:lpstr>1.2 INTERRUPTORES. Proceso de extinción de arco durante la apertura</vt:lpstr>
      <vt:lpstr>1.2 INTERRUPTORES</vt:lpstr>
      <vt:lpstr>1.2 INTERRUPTORES. Medios de extinción</vt:lpstr>
      <vt:lpstr>1.2 INTERRUPTORES. Sistema de extinción en vacío</vt:lpstr>
      <vt:lpstr>INTERRUPTORES DE ALTA TENSION DE GRAN VOLUMEN DE ACEITE</vt:lpstr>
      <vt:lpstr>1.2 INTERRUPTORES</vt:lpstr>
      <vt:lpstr>1.2 INTERRUPTORES</vt:lpstr>
      <vt:lpstr>1.2 INTERRUPTORES</vt:lpstr>
      <vt:lpstr>1.2 INTERRUPTORES</vt:lpstr>
      <vt:lpstr>1.2 INTERRUPTORES. Mando por resortes</vt:lpstr>
      <vt:lpstr>Presentación de PowerPoint</vt:lpstr>
      <vt:lpstr>1.2 SECCIONADORES</vt:lpstr>
      <vt:lpstr>1.2 SECCIONADORES</vt:lpstr>
      <vt:lpstr>Presentación de PowerPoint</vt:lpstr>
      <vt:lpstr>1.4 TRANSFORMADORES DE MEDIDA</vt:lpstr>
      <vt:lpstr>1.4 TRANSFORMADORES DE MEDIDA</vt:lpstr>
      <vt:lpstr>1.4 TRANSFORMADORES DE MEDIDA</vt:lpstr>
      <vt:lpstr>1.4 TRANSFORMADORES DE MEDIDA. Principio de funcionamiento</vt:lpstr>
      <vt:lpstr>1.4 TRANSFORMADORES DE MEDIDA</vt:lpstr>
      <vt:lpstr>1.4 TRANSFORMADORES DE INTENSIDAD. Parámetros principales</vt:lpstr>
      <vt:lpstr>1.4 TRANSFORMADORES DE MEDIDA</vt:lpstr>
      <vt:lpstr>1.4 TRANSFORMADORES DE MEDIDA</vt:lpstr>
      <vt:lpstr>1.4 TRANSFORMADORES DE MEDIDA</vt:lpstr>
      <vt:lpstr>Presentación de PowerPoint</vt:lpstr>
      <vt:lpstr>1.4 TRANSFORMADORES DE MEDIDA</vt:lpstr>
      <vt:lpstr>1.4 TRANSFORMADORES DE MEDIDA</vt:lpstr>
      <vt:lpstr>Presentación de PowerPoint</vt:lpstr>
      <vt:lpstr>1.4 TRANSFORMADORES DE MEDIDA</vt:lpstr>
      <vt:lpstr>1.5 PARARRAYOS</vt:lpstr>
      <vt:lpstr>1.5 PARARRAYOS</vt:lpstr>
      <vt:lpstr>1.5 PARARRAYOS</vt:lpstr>
      <vt:lpstr>1.5 PARARRAYOS</vt:lpstr>
      <vt:lpstr>Presentación de PowerPoint</vt:lpstr>
      <vt:lpstr>1.5 PARARRAYOS</vt:lpstr>
      <vt:lpstr>1.6 GIS (GAS INSULATED SWITCHGEAR)</vt:lpstr>
      <vt:lpstr>Presentación de PowerPoint</vt:lpstr>
      <vt:lpstr>1.6 GIS (GAS INSULATED SWITCHGEAR)</vt:lpstr>
      <vt:lpstr>1.6 GIS (GAS INSULATED SWITCHGEAR)</vt:lpstr>
      <vt:lpstr>1.6 GIS (GAS INSULATED SWITCHGEAR). Posición de Alta tensión</vt:lpstr>
      <vt:lpstr>1.6 GIS (GAS INSULATED SWITCHGEAR)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1.6 GIS (GAS INSULATED SWITCHGEAR)</vt:lpstr>
      <vt:lpstr>Presentación de PowerPoint</vt:lpstr>
      <vt:lpstr>Presentación de PowerPoint</vt:lpstr>
      <vt:lpstr>Presentación de PowerPoint</vt:lpstr>
      <vt:lpstr>1.7 HIS (HYBRID INSULATED SWITCHGEAR)</vt:lpstr>
      <vt:lpstr>1.7 HIS (HYBRID INSULATED SWITCHGEAR)</vt:lpstr>
      <vt:lpstr>1.8 CELDAS DE MT</vt:lpstr>
      <vt:lpstr>1.8 CELDAS DE MT</vt:lpstr>
      <vt:lpstr>1.8 CELDAS DE MT</vt:lpstr>
      <vt:lpstr>1.8 CELDAS DE MT</vt:lpstr>
      <vt:lpstr>1.8 CELDAS DE MT</vt:lpstr>
      <vt:lpstr>1.9 RED DE TIERRAS</vt:lpstr>
      <vt:lpstr>Objetivo de la red de tierras:</vt:lpstr>
      <vt:lpstr>1.9 RED DE TIERRAS</vt:lpstr>
      <vt:lpstr>INDICE</vt:lpstr>
      <vt:lpstr>CAPITULO 2: ACTIVIDADES DE MANTENIMIENTO</vt:lpstr>
      <vt:lpstr>CAPITULO 2: ACTIVIDADES DE MANTENIMIENTO</vt:lpstr>
      <vt:lpstr>CAPITULO 2: ACTIVIDADES DE MANTENIMIENTO</vt:lpstr>
      <vt:lpstr>CAPITULO 2: ACTIVIDADES DE MANTENIMIENTO</vt:lpstr>
      <vt:lpstr>2.1 TIPOS DE MANTENIMIENTO</vt:lpstr>
      <vt:lpstr>2.1 TIPOS DE MANTENIMIENTO</vt:lpstr>
      <vt:lpstr>2.2 MANTENIMIENTO PREVENTIVO</vt:lpstr>
      <vt:lpstr>2.2.0 MANTENIMIENTO PREVENTIVO. Gamas de mantenimiento</vt:lpstr>
      <vt:lpstr>2.2.0 MANTENIMIENTO PREVENTIVO. Gamas de mantenimiento</vt:lpstr>
      <vt:lpstr>2.2.0 MANTENIMIENTO PREVENTIVO. Gamas de mantenimiento</vt:lpstr>
      <vt:lpstr>2.2.0 MANTENIMIENTO PREVENTIVO. Gamas de mantenimiento</vt:lpstr>
      <vt:lpstr>Presentación de PowerPoint</vt:lpstr>
      <vt:lpstr>2.2.0 MANTENIMIENTO PREVENTIVO. Frecuencias de inspección</vt:lpstr>
      <vt:lpstr>2.2.0 MANTENIMIENTO PREVENTIVO. Frecuencias de inspección</vt:lpstr>
      <vt:lpstr>2.2.0 MANTENIMIENTO PREVENTIVO. Frecuencias de inspección</vt:lpstr>
      <vt:lpstr>2.2.0 MANTENIMIENTO PREVENTIVO. Frecuencias de inspección</vt:lpstr>
      <vt:lpstr>2.2.0 MANTENIMIENTO PREVENTIVO. Frecuencias de inspección</vt:lpstr>
      <vt:lpstr>Presentación de PowerPoint</vt:lpstr>
      <vt:lpstr>2.2.0 MANTENIMIENTO PREVENTIVO. Frecuencias de inspección</vt:lpstr>
      <vt:lpstr>2.2 MANTENIMIENTO PREVENTIVO. FICHAS TECNICAS</vt:lpstr>
      <vt:lpstr>2.2.1 MANTENIMIENTO PREVENTIVO. Inspección visual en trafo de potencia</vt:lpstr>
      <vt:lpstr>2.2.1 MANTENIMIENTO PREVENTIVO. Inspección visual en trafo de potencia</vt:lpstr>
      <vt:lpstr>2.2.1 MANTENIMIENTO PREVENTIVO. Revisión detallada en trafo de potencia</vt:lpstr>
      <vt:lpstr>2.2.1 MANTENIMIENTO PREVENTIVO. Revisión detallada en trafo de potencia</vt:lpstr>
      <vt:lpstr>2.2.1 MANTENIMIENTO PREVENTIVO. Revisión detallada en trafo de potencia</vt:lpstr>
      <vt:lpstr>2.2.1 MANTENIMIENTO PREVENTIVO. Revisión detallada en trafo de potencia</vt:lpstr>
      <vt:lpstr>2.2.1 MANTENIMIENTO PREVENTIVO. Revisión detallada en trafo de potencia</vt:lpstr>
      <vt:lpstr>2.2.1 MANTENIMIENTO PREVENTIVO. Revisión detallada en trafo de potencia</vt:lpstr>
      <vt:lpstr>2.2.2 MANTENIMIENTO PREVENTIVO. Inspección visual en interruptor</vt:lpstr>
      <vt:lpstr>2.2.2 MANTENIMIENTO PREVENTIVO. Inspección visual en interruptor</vt:lpstr>
      <vt:lpstr>2.2.2 MANTENIMIENTO PREVENTIVO. Revisión detallada en interruptor</vt:lpstr>
      <vt:lpstr>2.2.2 MANTENIMIENTO PREVENTIVO. Revisión detallada en interruptor</vt:lpstr>
      <vt:lpstr>2.2.2 MANTENIMIENTO PREVENTIVO. Revisión detallada en interruptor</vt:lpstr>
      <vt:lpstr>2.2.2 MANTENIMIENTO PREVENTIVO. Revisión detallada en interruptor</vt:lpstr>
      <vt:lpstr>2.2.3 MANTENIMIENTO PREVENTIVO. Inspección visual en seccionador</vt:lpstr>
      <vt:lpstr>2.2.3 MANTENIMIENTO PREVENTIVO. Revisión detallada en seccionador</vt:lpstr>
      <vt:lpstr>2.2.3 MANTENIMIENTO PREVENTIVO. Revisión detallada en seccionador</vt:lpstr>
      <vt:lpstr>2.2.3 MANTENIMIENTO PREVENTIVO. Revisión detallada en seccionador</vt:lpstr>
      <vt:lpstr>2.2.3 MANTENIMIENTO PREVENTIVO. Revisión detallada en seccionador</vt:lpstr>
      <vt:lpstr>2.2.4 MANTENIMIENTO PREVENTIVO. Inspección visual en trafos de medida</vt:lpstr>
      <vt:lpstr>2.2.4 MANTENIMIENTO PREVENTIVO. Revisión detallada en trafos de medida</vt:lpstr>
      <vt:lpstr>2.2.4 MANTENIMIENTO PREVENTIVO. Revisión detallada en trafos de medida</vt:lpstr>
      <vt:lpstr>2.2.5 MANTENIMIENTO PREVENTIVO. Pararrayos</vt:lpstr>
      <vt:lpstr>2.2.6 MANTENIMIENTO PREVENTIVO. Inspección visual en celdas MT</vt:lpstr>
      <vt:lpstr>2.2.6 MANTENIMIENTO PREVENTIVO. Revisión detallada en celdas MT</vt:lpstr>
      <vt:lpstr>2.2.7 MANTENIMIENTO PREVENTIVO. Inspeccion visual en Fuentes Alimentación</vt:lpstr>
      <vt:lpstr>2.2.7 MANTENIMIENTO PREVENTIVO. Revisión detallada en Fuentes Alimentación</vt:lpstr>
      <vt:lpstr>2.2.7 MANTENIMIENTO PREVENTIVO. Revisión detallada en Fuentes Alimentación</vt:lpstr>
      <vt:lpstr>2.2.8 MANTENIMIENTO PREVENTIVO. Barras y amarres</vt:lpstr>
      <vt:lpstr>2.3 MANTENIMIENTO PREDICTIVO. Indice</vt:lpstr>
      <vt:lpstr>2.3 MANTENIMIENTO PREDICTIVO. Indice</vt:lpstr>
      <vt:lpstr>2.3.1 MANTENIMIENTO PREDICTIVO. Termografía</vt:lpstr>
      <vt:lpstr>2.3.1 MANTENIMIENTO PREDICTIVO. Termografía</vt:lpstr>
      <vt:lpstr>2.3.1 MANTENIMIENTO PREDICTIVO. Termografía</vt:lpstr>
      <vt:lpstr>2.3.1 MANTENIMIENTO PREDICTIVO. Termografía</vt:lpstr>
      <vt:lpstr>2.3.1 MANTENIMIENTO PREDICTIVO. Termografía</vt:lpstr>
      <vt:lpstr>2.3.1 MANTENIMIENTO PREDICTIVO. Termografía</vt:lpstr>
      <vt:lpstr>2.3.1 MANTENIMIENTO PREDICTIVO. Termografía</vt:lpstr>
      <vt:lpstr>Presentación de PowerPoint</vt:lpstr>
      <vt:lpstr>2.3.1 MANTENIMIENTO PREDICTIVO. Termografía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2.3.2 MANTENIMIENTO PREDICTIVO. Análisis de aceites</vt:lpstr>
      <vt:lpstr>Presentación de PowerPoint</vt:lpstr>
      <vt:lpstr>2.3.2 MANTENIMIENTO PREDICTIVO. Análisis de aceites</vt:lpstr>
      <vt:lpstr>2.3.2 MANTENIMIENTO PREDICTIVO. Análisis de aceites</vt:lpstr>
      <vt:lpstr>2.3.2 MANTENIMIENTO PREDICTIVO. Análisis de aceites</vt:lpstr>
      <vt:lpstr>2.3.2 MANTENIMIENTO PREDICTIVO. Equipo de tratamiento de aceite</vt:lpstr>
      <vt:lpstr>2.3.2 MANTENIMIENTO PREDICTIVO. Análisis de aceites</vt:lpstr>
      <vt:lpstr>2.3.2 MANTENIMIENTO PREDICTIVO. Análisis de aceites</vt:lpstr>
      <vt:lpstr>2.3.2 MANTENIMIENTO PREDICTIVO. Análisis de aceites</vt:lpstr>
      <vt:lpstr>2.3.2 MANTENIMIENTO PREDICTIVO. Análisis de aceites</vt:lpstr>
      <vt:lpstr>2.3.2 MANTENIMIENTO PREDICTIVO. Análisis de aceites</vt:lpstr>
      <vt:lpstr>Presentación de PowerPoint</vt:lpstr>
      <vt:lpstr>Presentación de PowerPoint</vt:lpstr>
      <vt:lpstr>Presentación de PowerPoint</vt:lpstr>
      <vt:lpstr>2.3.2 MANTENIMIENTO PREDICTIVO. Análisis de aceites</vt:lpstr>
      <vt:lpstr>Presentación de PowerPoint</vt:lpstr>
      <vt:lpstr>Presentación de PowerPoint</vt:lpstr>
      <vt:lpstr>Presentación de PowerPoint</vt:lpstr>
      <vt:lpstr>2.3.3 MANTENIMIENTO PREDICTIVO. Medida de capacidad y tangente de delta</vt:lpstr>
      <vt:lpstr>2.3.3 MANTENIMIENTO PREDICTIVO. Medida de capacidad y tangente de delta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2.3.9 MANTENIMIENTO PREDICTIVO. Análisis de respuesta en frecuencia (FRA)</vt:lpstr>
      <vt:lpstr>2.3.9 MANTENIMIENTO PREDICTIVO. Análisis de respuesta en frecuencia (FRA)</vt:lpstr>
      <vt:lpstr>Presentación de PowerPoint</vt:lpstr>
      <vt:lpstr>2.3.10 MANTENIMIENTO PREDICTIVO. Medida de resistencia de conmutación</vt:lpstr>
      <vt:lpstr>2.3.10 MANTENIMIENTO PREDICTIVO. Medida de resistencia de conmutación</vt:lpstr>
      <vt:lpstr>2.3.10 MANTENIMIENTO PREDICTIVO. Medida de resistencia de conmutación</vt:lpstr>
      <vt:lpstr>2.3.10 MANTENIMIENTO PREDICTIVO. Medida de resistencia de conmutación</vt:lpstr>
      <vt:lpstr>2.3.10 MANTENIMIENTO PREDICTIVO. Medida de resistencia de conmutación</vt:lpstr>
      <vt:lpstr>2.3.10 MANTENIMIENTO PREDICTIVO. Medida de resistencia de conmutación</vt:lpstr>
      <vt:lpstr>2.3.10 MANTENIMIENTO PREDICTIVO. Medida de resistencia de conmutación</vt:lpstr>
      <vt:lpstr>2.3.10 MANTENIMIENTO PREDICTIVO. Medida de resistencia de conmutación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2.3.11 MANTENIMIENTO PREDICTIVO. Interruptores</vt:lpstr>
      <vt:lpstr>2.3.12 MANTENIMIENTO PREDICTIVO. Análisis de gas SF6</vt:lpstr>
      <vt:lpstr>Presentación de PowerPoint</vt:lpstr>
      <vt:lpstr>2.3.13 MANTENIMIENTO PREDICTIVO. Medida de descargas parciales</vt:lpstr>
      <vt:lpstr>2.3.13 MANTENIMIENTO PREDICTIVO. Medida de descargas parciales</vt:lpstr>
      <vt:lpstr>Presentación de PowerPoint</vt:lpstr>
      <vt:lpstr>2.3.13 MANTENIMIENTO PREDICTIVO. Medida de descargas parciales</vt:lpstr>
      <vt:lpstr>2.3.14 MANTENIMIENTO PREDICTIVO. Ensayos y periodicidad</vt:lpstr>
      <vt:lpstr>2.3.14 MANTENIMIENTO PREDICTIVO. Ensayos y periodicidad</vt:lpstr>
      <vt:lpstr>Presentación de PowerPoint</vt:lpstr>
      <vt:lpstr>Presentación de PowerPoint</vt:lpstr>
      <vt:lpstr>2.4 MANTENIMIENTO CORRECTIVO. Indice</vt:lpstr>
      <vt:lpstr>2.4.1 MANTENIMIENTO CORRECTIVO. Transformadores</vt:lpstr>
      <vt:lpstr>2.4.1 MANTENIMIENTO CORRECTIVO. Transformadores</vt:lpstr>
      <vt:lpstr>Presentación de PowerPoint</vt:lpstr>
      <vt:lpstr>Presentación de PowerPoint</vt:lpstr>
      <vt:lpstr>Presentación de PowerPoint</vt:lpstr>
      <vt:lpstr>Fiabilidad en transformadores de potencia</vt:lpstr>
      <vt:lpstr>2.4.1 MANTENIMIENTO CORRECTIVO. Transformadores</vt:lpstr>
      <vt:lpstr>2.4.1 MANTENIMIENTO CORRECTIVO. Transformadores</vt:lpstr>
      <vt:lpstr>2.4.1 MANTENIMIENTO CORRECTIVO. Transformadores</vt:lpstr>
      <vt:lpstr>2.4.1 MANTENIMIENTO CORRECTIVO. Transformadores</vt:lpstr>
      <vt:lpstr>2.4.1 MANTENIMIENTO CORRECTIVO. Transformadores</vt:lpstr>
      <vt:lpstr>2.4.1 MANTENIMIENTO CORRECTIVO. Transformadores</vt:lpstr>
      <vt:lpstr>2.4.1 MANTENIMIENTO CORRECTIVO. Transformadores</vt:lpstr>
      <vt:lpstr>2.4.1 MANTENIMIENTO CORRECTIVO. Transformadores</vt:lpstr>
      <vt:lpstr>2.4.1 MANTENIMIENTO CORRECTIVO. Transformadores</vt:lpstr>
      <vt:lpstr>2.4.1 MANTENIMIENTO CORRECTIVO. Transformadores</vt:lpstr>
      <vt:lpstr>Presentación de PowerPoint</vt:lpstr>
      <vt:lpstr>Presentación de PowerPoint</vt:lpstr>
      <vt:lpstr>Presentación de PowerPoint</vt:lpstr>
      <vt:lpstr>2.4 MANTENIMIENTO CORRECTIVO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2.5 MANTENIMIENTO REGLAMENTARIO</vt:lpstr>
      <vt:lpstr>Presentación de PowerPoint</vt:lpstr>
      <vt:lpstr>Presentación de PowerPoint</vt:lpstr>
      <vt:lpstr>2.5 MANTENIMIENTO REGLAMENTARIO</vt:lpstr>
      <vt:lpstr>2.5 MANTENIMIENTO REGLAMENTARIO</vt:lpstr>
      <vt:lpstr>2.5 MANTENIMIENTO REGLAMENTARIO</vt:lpstr>
      <vt:lpstr>2.5 MANTENIMIENTO REGLAMENTARIO</vt:lpstr>
      <vt:lpstr>2.5 MANTENIMIENTO REGLAMENTARIO</vt:lpstr>
      <vt:lpstr>2.5 MANTENIMIENTO REGLAMENTARIO</vt:lpstr>
      <vt:lpstr>INDICE</vt:lpstr>
      <vt:lpstr>3. GESTION DEL MANTENIMIENTO. Indice</vt:lpstr>
      <vt:lpstr>3.1 GESTION DEL MANTENIMIENTO. Evolución del mantenimiento</vt:lpstr>
      <vt:lpstr>3.1. GESTION DEL MANTENIMIENTO. Evolución del mantenimiento</vt:lpstr>
      <vt:lpstr>3.1. GESTION DEL MANTENIMIENTO. Evolución del mantenimiento</vt:lpstr>
      <vt:lpstr>3.2. GESTION DEL MANTENIMIENTO. Estrategias del mantenimiento</vt:lpstr>
      <vt:lpstr>3.2. GESTION DEL MANTENIMIENTO. Estrategias del mantenimiento</vt:lpstr>
      <vt:lpstr>3.2. GESTION DEL MANTENIMIENTO. Estrategias del mantenimiento</vt:lpstr>
      <vt:lpstr>Presentación de PowerPoint</vt:lpstr>
      <vt:lpstr>3.2. GESTION DEL MANTENIMIENTO. Estrategias del mantenimiento</vt:lpstr>
      <vt:lpstr>3.3. GESTION DEL MANTENIMIENTO. Implantación de la estrategia</vt:lpstr>
      <vt:lpstr>3.3. GESTION DEL MANTENIMIENTO. Implantación de la estrategia</vt:lpstr>
      <vt:lpstr>3.3. GESTION DEL MANTENIMIENTO. Implantación de la estrategia</vt:lpstr>
      <vt:lpstr>3.3. GESTION DEL MANTENIMIENTO. Implantación de la estrategia</vt:lpstr>
      <vt:lpstr>3.4. GESTION DEL MANTENIMIENTO. Diseño, proyecto y construcción</vt:lpstr>
      <vt:lpstr>3.4. GESTION DEL MANTENIMIENTO. Diseño, proyecto y construcción</vt:lpstr>
      <vt:lpstr>3.5. GESTION DEL MANTENIMIENTO. Tendencias de futuro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CONTROL, SUPERVISION Y MANTENIMIENTO DE SUBESTACIONES ELECTRICAS</dc:title>
  <dc:creator>UNION FENOSA</dc:creator>
  <cp:lastModifiedBy>Marita</cp:lastModifiedBy>
  <cp:revision>30</cp:revision>
  <dcterms:created xsi:type="dcterms:W3CDTF">2023-03-12T00:54:07Z</dcterms:created>
  <dcterms:modified xsi:type="dcterms:W3CDTF">2023-03-12T03:51:40Z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2008-04-07T00:00:00Z</vt:filetime>
  </property>
  <property fmtid="{D5CDD505-2E9C-101B-9397-08002B2CF9AE}" pid="3" name="Creator">
    <vt:lpwstr>Acrobat PDFMaker 6.0 para PowerPoint</vt:lpwstr>
  </property>
  <property fmtid="{D5CDD505-2E9C-101B-9397-08002B2CF9AE}" pid="4" name="LastSaved">
    <vt:filetime>2023-03-12T00:00:00Z</vt:filetime>
  </property>
</Properties>
</file>